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5" r:id="rId2"/>
    <p:sldId id="274" r:id="rId3"/>
    <p:sldId id="275" r:id="rId4"/>
    <p:sldId id="276" r:id="rId5"/>
    <p:sldId id="267" r:id="rId6"/>
    <p:sldId id="268" r:id="rId7"/>
    <p:sldId id="272" r:id="rId8"/>
    <p:sldId id="273" r:id="rId9"/>
    <p:sldId id="277" r:id="rId10"/>
    <p:sldId id="278" r:id="rId11"/>
    <p:sldId id="266" r:id="rId12"/>
    <p:sldId id="279" r:id="rId13"/>
    <p:sldId id="280" r:id="rId14"/>
    <p:sldId id="281" r:id="rId15"/>
    <p:sldId id="282" r:id="rId16"/>
    <p:sldId id="283" r:id="rId17"/>
    <p:sldId id="284" r:id="rId18"/>
    <p:sldId id="28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1300"/>
    <a:srgbClr val="663300"/>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9" d="100"/>
          <a:sy n="89" d="100"/>
        </p:scale>
        <p:origin x="-55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4/10/2014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4/10/2014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4/10/2014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4/10/2014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4/10/2014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wrestling with contentment.jpg"/>
          <p:cNvPicPr>
            <a:picLocks noChangeAspect="1"/>
          </p:cNvPicPr>
          <p:nvPr userDrawn="1"/>
        </p:nvPicPr>
        <p:blipFill>
          <a:blip r:embed="rId13" cstate="print">
            <a:lum contrast="10000"/>
          </a:blip>
          <a:stretch>
            <a:fillRect/>
          </a:stretch>
        </p:blipFill>
        <p:spPr>
          <a:xfrm>
            <a:off x="0" y="0"/>
            <a:ext cx="9144000" cy="6324600"/>
          </a:xfrm>
          <a:prstGeom prst="rect">
            <a:avLst/>
          </a:prstGeom>
        </p:spPr>
      </p:pic>
      <p:sp>
        <p:nvSpPr>
          <p:cNvPr id="13" name="Rectangle 12"/>
          <p:cNvSpPr/>
          <p:nvPr userDrawn="1"/>
        </p:nvSpPr>
        <p:spPr>
          <a:xfrm>
            <a:off x="0" y="0"/>
            <a:ext cx="9144000" cy="63246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flipV="1">
            <a:off x="0" y="6324600"/>
            <a:ext cx="9144000" cy="5334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wrestling with contentment.jpg"/>
          <p:cNvPicPr>
            <a:picLocks noChangeAspect="1"/>
          </p:cNvPicPr>
          <p:nvPr/>
        </p:nvPicPr>
        <p:blipFill>
          <a:blip r:embed="rId2" cstate="print">
            <a:lum bright="5000" contrast="15000"/>
          </a:blip>
          <a:stretch>
            <a:fillRect/>
          </a:stretch>
        </p:blipFill>
        <p:spPr>
          <a:xfrm>
            <a:off x="0" y="0"/>
            <a:ext cx="9144001" cy="6324600"/>
          </a:xfrm>
          <a:prstGeom prst="rect">
            <a:avLst/>
          </a:prstGeom>
        </p:spPr>
      </p:pic>
      <p:sp>
        <p:nvSpPr>
          <p:cNvPr id="2" name="Title 1"/>
          <p:cNvSpPr>
            <a:spLocks noGrp="1"/>
          </p:cNvSpPr>
          <p:nvPr>
            <p:ph type="ctrTitle"/>
          </p:nvPr>
        </p:nvSpPr>
        <p:spPr>
          <a:xfrm>
            <a:off x="381000" y="228601"/>
            <a:ext cx="8305800" cy="1066800"/>
          </a:xfrm>
        </p:spPr>
        <p:txBody>
          <a:bodyPr/>
          <a:lstStyle/>
          <a:p>
            <a:r>
              <a:rPr lang="en-US" dirty="0" smtClean="0"/>
              <a:t>Learning to be Content</a:t>
            </a:r>
            <a:endParaRPr lang="en-US" dirty="0"/>
          </a:p>
        </p:txBody>
      </p:sp>
      <p:sp>
        <p:nvSpPr>
          <p:cNvPr id="3" name="Subtitle 2"/>
          <p:cNvSpPr>
            <a:spLocks noGrp="1"/>
          </p:cNvSpPr>
          <p:nvPr>
            <p:ph type="subTitle" idx="1"/>
          </p:nvPr>
        </p:nvSpPr>
        <p:spPr>
          <a:xfrm>
            <a:off x="1295400" y="5486400"/>
            <a:ext cx="6400800" cy="990600"/>
          </a:xfrm>
        </p:spPr>
        <p:txBody>
          <a:bodyPr>
            <a:normAutofit/>
          </a:bodyPr>
          <a:lstStyle/>
          <a:p>
            <a:r>
              <a:rPr lang="en-US" sz="4400" dirty="0" smtClean="0"/>
              <a:t>Philippians 4:10-23</a:t>
            </a:r>
            <a:endParaRPr lang="en-US" sz="4400" dirty="0"/>
          </a:p>
        </p:txBody>
      </p:sp>
      <p:sp>
        <p:nvSpPr>
          <p:cNvPr id="5" name="Rectangle 4"/>
          <p:cNvSpPr/>
          <p:nvPr/>
        </p:nvSpPr>
        <p:spPr>
          <a:xfrm flipV="1">
            <a:off x="0" y="6324600"/>
            <a:ext cx="9144000" cy="5334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 basic necessities..</a:t>
            </a:r>
            <a:endParaRPr lang="en-US" dirty="0"/>
          </a:p>
        </p:txBody>
      </p:sp>
      <p:sp>
        <p:nvSpPr>
          <p:cNvPr id="3" name="Content Placeholder 2"/>
          <p:cNvSpPr>
            <a:spLocks noGrp="1"/>
          </p:cNvSpPr>
          <p:nvPr>
            <p:ph idx="1"/>
          </p:nvPr>
        </p:nvSpPr>
        <p:spPr/>
        <p:txBody>
          <a:bodyPr/>
          <a:lstStyle/>
          <a:p>
            <a:r>
              <a:rPr lang="en-US" dirty="0" smtClean="0"/>
              <a:t>What we put on us – clothes</a:t>
            </a:r>
          </a:p>
          <a:p>
            <a:r>
              <a:rPr lang="en-US" dirty="0" smtClean="0"/>
              <a:t>What we put in us – food</a:t>
            </a:r>
          </a:p>
          <a:p>
            <a:r>
              <a:rPr lang="en-US" dirty="0" smtClean="0"/>
              <a:t>What we put over us – house to live in</a:t>
            </a:r>
          </a:p>
          <a:p>
            <a:r>
              <a:rPr lang="en-US" dirty="0" smtClean="0"/>
              <a:t>What we put aside – money for future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ssolv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dissolv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dissolv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restling with contentment.jpg"/>
          <p:cNvPicPr>
            <a:picLocks noChangeAspect="1"/>
          </p:cNvPicPr>
          <p:nvPr/>
        </p:nvPicPr>
        <p:blipFill>
          <a:blip r:embed="rId2" cstate="print">
            <a:lum bright="5000" contrast="15000"/>
          </a:blip>
          <a:stretch>
            <a:fillRect/>
          </a:stretch>
        </p:blipFill>
        <p:spPr>
          <a:xfrm>
            <a:off x="-1" y="0"/>
            <a:ext cx="9092773" cy="6324600"/>
          </a:xfrm>
          <a:prstGeom prst="rect">
            <a:avLst/>
          </a:prstGeom>
        </p:spPr>
      </p:pic>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Paul rejoicing in prison 02.jpg"/>
          <p:cNvPicPr>
            <a:picLocks noChangeAspect="1"/>
          </p:cNvPicPr>
          <p:nvPr/>
        </p:nvPicPr>
        <p:blipFill>
          <a:blip r:embed="rId3" cstate="print">
            <a:lum bright="-10000" contrast="10000"/>
          </a:blip>
          <a:stretch>
            <a:fillRect/>
          </a:stretch>
        </p:blipFill>
        <p:spPr>
          <a:xfrm>
            <a:off x="0" y="0"/>
            <a:ext cx="9144000" cy="6400800"/>
          </a:xfrm>
          <a:prstGeom prst="rect">
            <a:avLst/>
          </a:prstGeom>
        </p:spPr>
      </p:pic>
      <p:sp>
        <p:nvSpPr>
          <p:cNvPr id="8" name="Title 7"/>
          <p:cNvSpPr>
            <a:spLocks noGrp="1"/>
          </p:cNvSpPr>
          <p:nvPr>
            <p:ph type="title"/>
          </p:nvPr>
        </p:nvSpPr>
        <p:spPr>
          <a:xfrm>
            <a:off x="381000" y="304800"/>
            <a:ext cx="5867400" cy="1143000"/>
          </a:xfrm>
        </p:spPr>
        <p:txBody>
          <a:bodyPr>
            <a:normAutofit fontScale="90000"/>
          </a:bodyPr>
          <a:lstStyle/>
          <a:p>
            <a:r>
              <a:rPr lang="en-US" dirty="0" smtClean="0"/>
              <a:t>Content with the power of Christ within us..</a:t>
            </a:r>
            <a:endParaRPr lang="en-US" dirty="0"/>
          </a:p>
        </p:txBody>
      </p:sp>
      <p:sp>
        <p:nvSpPr>
          <p:cNvPr id="9" name="Content Placeholder 8"/>
          <p:cNvSpPr>
            <a:spLocks noGrp="1"/>
          </p:cNvSpPr>
          <p:nvPr>
            <p:ph idx="1"/>
          </p:nvPr>
        </p:nvSpPr>
        <p:spPr/>
        <p:txBody>
          <a:bodyPr/>
          <a:lstStyle/>
          <a:p>
            <a:r>
              <a:rPr lang="en-US" dirty="0" smtClean="0"/>
              <a:t>13 I can do all things through Christ who strengthens me. </a:t>
            </a:r>
          </a:p>
          <a:p>
            <a:pPr lvl="1"/>
            <a:r>
              <a:rPr lang="en-US" dirty="0" smtClean="0"/>
              <a:t>Not “I can do all things through education, money, power”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55"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p:cTn id="10" dur="1000" fill="hold"/>
                                        <p:tgtEl>
                                          <p:spTgt spid="8"/>
                                        </p:tgtEl>
                                        <p:attrNameLst>
                                          <p:attrName>ppt_w</p:attrName>
                                        </p:attrNameLst>
                                      </p:cBhvr>
                                      <p:tavLst>
                                        <p:tav tm="0">
                                          <p:val>
                                            <p:strVal val="#ppt_w*0.70"/>
                                          </p:val>
                                        </p:tav>
                                        <p:tav tm="100000">
                                          <p:val>
                                            <p:strVal val="#ppt_w"/>
                                          </p:val>
                                        </p:tav>
                                      </p:tavLst>
                                    </p:anim>
                                    <p:anim calcmode="lin" valueType="num">
                                      <p:cBhvr>
                                        <p:cTn id="11" dur="1000" fill="hold"/>
                                        <p:tgtEl>
                                          <p:spTgt spid="8"/>
                                        </p:tgtEl>
                                        <p:attrNameLst>
                                          <p:attrName>ppt_h</p:attrName>
                                        </p:attrNameLst>
                                      </p:cBhvr>
                                      <p:tavLst>
                                        <p:tav tm="0">
                                          <p:val>
                                            <p:strVal val="#ppt_h"/>
                                          </p:val>
                                        </p:tav>
                                        <p:tav tm="100000">
                                          <p:val>
                                            <p:strVal val="#ppt_h"/>
                                          </p:val>
                                        </p:tav>
                                      </p:tavLst>
                                    </p:anim>
                                    <p:animEffect transition="in" filter="fade">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dissolve">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dissolve">
                                      <p:cBhvr>
                                        <p:cTn id="2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3" descr="philippi_forum7.jpg"/>
          <p:cNvPicPr>
            <a:picLocks noChangeAspect="1"/>
          </p:cNvPicPr>
          <p:nvPr/>
        </p:nvPicPr>
        <p:blipFill>
          <a:blip r:embed="rId2" cstate="print">
            <a:lum bright="-10000" contrast="12000"/>
          </a:blip>
          <a:stretch>
            <a:fillRect/>
          </a:stretch>
        </p:blipFill>
        <p:spPr>
          <a:xfrm>
            <a:off x="0" y="0"/>
            <a:ext cx="9190534" cy="6324600"/>
          </a:xfrm>
          <a:prstGeom prst="rect">
            <a:avLst/>
          </a:prstGeom>
        </p:spPr>
      </p:pic>
      <p:sp>
        <p:nvSpPr>
          <p:cNvPr id="10" name="Rectangle 9"/>
          <p:cNvSpPr/>
          <p:nvPr/>
        </p:nvSpPr>
        <p:spPr>
          <a:xfrm>
            <a:off x="0" y="0"/>
            <a:ext cx="9144000" cy="63246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normAutofit fontScale="90000"/>
          </a:bodyPr>
          <a:lstStyle/>
          <a:p>
            <a:r>
              <a:rPr lang="en-US" dirty="0" smtClean="0"/>
              <a:t>Content because of people who care…</a:t>
            </a:r>
            <a:endParaRPr lang="en-US" dirty="0"/>
          </a:p>
        </p:txBody>
      </p:sp>
      <p:sp>
        <p:nvSpPr>
          <p:cNvPr id="9" name="Content Placeholder 8"/>
          <p:cNvSpPr>
            <a:spLocks noGrp="1"/>
          </p:cNvSpPr>
          <p:nvPr>
            <p:ph idx="1"/>
          </p:nvPr>
        </p:nvSpPr>
        <p:spPr>
          <a:xfrm>
            <a:off x="304800" y="1676400"/>
            <a:ext cx="8610600" cy="4648200"/>
          </a:xfrm>
        </p:spPr>
        <p:txBody>
          <a:bodyPr>
            <a:normAutofit fontScale="77500" lnSpcReduction="20000"/>
          </a:bodyPr>
          <a:lstStyle/>
          <a:p>
            <a:r>
              <a:rPr lang="en-US" dirty="0" smtClean="0"/>
              <a:t>10 But I rejoiced in the Lord greatly that now at last your care for me has flourished again; though you surely did care, but you lacked opportunity.</a:t>
            </a:r>
          </a:p>
          <a:p>
            <a:r>
              <a:rPr lang="en-US" dirty="0" smtClean="0"/>
              <a:t>17 Not that I seek the gift, but I seek the fruit that abounds to your account. 18 Indeed I have all and abound. I am full, having received from </a:t>
            </a:r>
            <a:r>
              <a:rPr lang="en-US" dirty="0" err="1" smtClean="0"/>
              <a:t>Epaphroditus</a:t>
            </a:r>
            <a:r>
              <a:rPr lang="en-US" dirty="0" smtClean="0"/>
              <a:t> the things sent from you, a sweet-smelling aroma, an acceptable sacrifice, well pleasing to God. 19 And my God shall supply all your need according to His riches in glory by Christ Jesus.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dissolve">
                                      <p:cBhvr>
                                        <p:cTn id="14" dur="500"/>
                                        <p:tgtEl>
                                          <p:spTgt spid="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dissolve">
                                      <p:cBhvr>
                                        <p:cTn id="19"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ading-to-child_float.jpg"/>
          <p:cNvPicPr>
            <a:picLocks noChangeAspect="1"/>
          </p:cNvPicPr>
          <p:nvPr/>
        </p:nvPicPr>
        <p:blipFill>
          <a:blip r:embed="rId2" cstate="print"/>
          <a:stretch>
            <a:fillRect/>
          </a:stretch>
        </p:blipFill>
        <p:spPr>
          <a:xfrm>
            <a:off x="-1" y="0"/>
            <a:ext cx="9166917" cy="6324600"/>
          </a:xfrm>
          <a:prstGeom prst="rect">
            <a:avLst/>
          </a:prstGeom>
        </p:spPr>
      </p:pic>
      <p:sp>
        <p:nvSpPr>
          <p:cNvPr id="3" name="Rectangle 2"/>
          <p:cNvSpPr/>
          <p:nvPr/>
        </p:nvSpPr>
        <p:spPr>
          <a:xfrm>
            <a:off x="0" y="0"/>
            <a:ext cx="9144000" cy="63246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Be grateful..</a:t>
            </a:r>
            <a:endParaRPr lang="en-US" dirty="0"/>
          </a:p>
        </p:txBody>
      </p:sp>
      <p:sp>
        <p:nvSpPr>
          <p:cNvPr id="5" name="Content Placeholder 4"/>
          <p:cNvSpPr>
            <a:spLocks noGrp="1"/>
          </p:cNvSpPr>
          <p:nvPr>
            <p:ph idx="1"/>
          </p:nvPr>
        </p:nvSpPr>
        <p:spPr>
          <a:xfrm>
            <a:off x="228600" y="3733800"/>
            <a:ext cx="8686800" cy="2667000"/>
          </a:xfrm>
        </p:spPr>
        <p:txBody>
          <a:bodyPr>
            <a:normAutofit lnSpcReduction="10000"/>
          </a:bodyPr>
          <a:lstStyle/>
          <a:p>
            <a:r>
              <a:rPr lang="en-US" dirty="0" smtClean="0"/>
              <a:t>Appreciate people and the gifts they want to give us…</a:t>
            </a:r>
          </a:p>
          <a:p>
            <a:pPr lvl="1"/>
            <a:r>
              <a:rPr lang="en-US" dirty="0" smtClean="0"/>
              <a:t>Brings blessing to the one who receives the gift</a:t>
            </a:r>
          </a:p>
          <a:p>
            <a:pPr lvl="1"/>
            <a:r>
              <a:rPr lang="en-US" dirty="0" smtClean="0"/>
              <a:t>Brings blessing to the one who gives the gift</a:t>
            </a:r>
          </a:p>
          <a:p>
            <a:pPr lvl="1"/>
            <a:r>
              <a:rPr lang="en-US" dirty="0" smtClean="0"/>
              <a:t>Brings blessing to God</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dissolve">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dissolve">
                                      <p:cBhvr>
                                        <p:cTn id="19" dur="500"/>
                                        <p:tgtEl>
                                          <p:spTgt spid="5">
                                            <p:txEl>
                                              <p:pRg st="1" end="1"/>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dissolve">
                                      <p:cBhvr>
                                        <p:cTn id="22" dur="500"/>
                                        <p:tgtEl>
                                          <p:spTgt spid="5">
                                            <p:txEl>
                                              <p:pRg st="2" end="2"/>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dissolve">
                                      <p:cBhvr>
                                        <p:cTn id="25"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eautiful flower field.jpg"/>
          <p:cNvPicPr>
            <a:picLocks noChangeAspect="1"/>
          </p:cNvPicPr>
          <p:nvPr/>
        </p:nvPicPr>
        <p:blipFill>
          <a:blip r:embed="rId2" cstate="print"/>
          <a:stretch>
            <a:fillRect/>
          </a:stretch>
        </p:blipFill>
        <p:spPr>
          <a:xfrm>
            <a:off x="0" y="0"/>
            <a:ext cx="9144000" cy="6788150"/>
          </a:xfrm>
          <a:prstGeom prst="rect">
            <a:avLst/>
          </a:prstGeom>
        </p:spPr>
      </p:pic>
      <p:sp>
        <p:nvSpPr>
          <p:cNvPr id="8" name="Rectangle 7"/>
          <p:cNvSpPr/>
          <p:nvPr/>
        </p:nvSpPr>
        <p:spPr>
          <a:xfrm flipV="1">
            <a:off x="0" y="6324600"/>
            <a:ext cx="9144000" cy="5334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63246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p:nvPr>
        </p:nvSpPr>
        <p:spPr/>
        <p:txBody>
          <a:bodyPr>
            <a:normAutofit fontScale="90000"/>
          </a:bodyPr>
          <a:lstStyle/>
          <a:p>
            <a:r>
              <a:rPr lang="en-US" dirty="0" smtClean="0"/>
              <a:t>Contentment with God who sustains us…</a:t>
            </a:r>
            <a:endParaRPr lang="en-US" dirty="0"/>
          </a:p>
        </p:txBody>
      </p:sp>
      <p:sp>
        <p:nvSpPr>
          <p:cNvPr id="11" name="Content Placeholder 10"/>
          <p:cNvSpPr>
            <a:spLocks noGrp="1"/>
          </p:cNvSpPr>
          <p:nvPr>
            <p:ph idx="1"/>
          </p:nvPr>
        </p:nvSpPr>
        <p:spPr>
          <a:xfrm>
            <a:off x="457200" y="1676401"/>
            <a:ext cx="8229600" cy="2057400"/>
          </a:xfrm>
        </p:spPr>
        <p:txBody>
          <a:bodyPr>
            <a:normAutofit/>
          </a:bodyPr>
          <a:lstStyle/>
          <a:p>
            <a:r>
              <a:rPr lang="en-US" dirty="0" smtClean="0"/>
              <a:t>19 And my God shall supply all your need according to His riches in glory by Christ Jesus.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hillipians-4-19-copy.jpg"/>
          <p:cNvPicPr>
            <a:picLocks noChangeAspect="1"/>
          </p:cNvPicPr>
          <p:nvPr/>
        </p:nvPicPr>
        <p:blipFill>
          <a:blip r:embed="rId2" cstate="print"/>
          <a:stretch>
            <a:fillRect/>
          </a:stretch>
        </p:blipFill>
        <p:spPr>
          <a:xfrm>
            <a:off x="0" y="0"/>
            <a:ext cx="9144000" cy="6286500"/>
          </a:xfrm>
          <a:prstGeom prst="rect">
            <a:avLst/>
          </a:prstGeom>
        </p:spPr>
      </p:pic>
      <p:sp>
        <p:nvSpPr>
          <p:cNvPr id="3" name="TextBox 2"/>
          <p:cNvSpPr txBox="1"/>
          <p:nvPr/>
        </p:nvSpPr>
        <p:spPr>
          <a:xfrm>
            <a:off x="2895600" y="152400"/>
            <a:ext cx="4114800" cy="830997"/>
          </a:xfrm>
          <a:prstGeom prst="rect">
            <a:avLst/>
          </a:prstGeom>
          <a:noFill/>
        </p:spPr>
        <p:txBody>
          <a:bodyPr wrap="square" rtlCol="0">
            <a:spAutoFit/>
          </a:bodyPr>
          <a:lstStyle/>
          <a:p>
            <a:r>
              <a:rPr lang="en-US" sz="4800" dirty="0" smtClean="0">
                <a:solidFill>
                  <a:schemeClr val="bg1"/>
                </a:solidFill>
                <a:effectLst>
                  <a:glow rad="139700">
                    <a:schemeClr val="tx1">
                      <a:alpha val="40000"/>
                    </a:schemeClr>
                  </a:glow>
                </a:effectLst>
                <a:latin typeface="Georgia" pitchFamily="18" charset="0"/>
              </a:rPr>
              <a:t>- Personal ..</a:t>
            </a:r>
            <a:endParaRPr lang="en-US" sz="4800" dirty="0">
              <a:solidFill>
                <a:schemeClr val="bg1"/>
              </a:solidFill>
              <a:effectLst>
                <a:glow rad="139700">
                  <a:schemeClr val="tx1">
                    <a:alpha val="40000"/>
                  </a:schemeClr>
                </a:glow>
              </a:effectLst>
              <a:latin typeface="Georgia" pitchFamily="18" charset="0"/>
            </a:endParaRPr>
          </a:p>
        </p:txBody>
      </p:sp>
      <p:sp>
        <p:nvSpPr>
          <p:cNvPr id="4" name="TextBox 3"/>
          <p:cNvSpPr txBox="1"/>
          <p:nvPr/>
        </p:nvSpPr>
        <p:spPr>
          <a:xfrm>
            <a:off x="2971800" y="1143000"/>
            <a:ext cx="4114800" cy="830997"/>
          </a:xfrm>
          <a:prstGeom prst="rect">
            <a:avLst/>
          </a:prstGeom>
          <a:noFill/>
        </p:spPr>
        <p:txBody>
          <a:bodyPr wrap="square" rtlCol="0">
            <a:spAutoFit/>
          </a:bodyPr>
          <a:lstStyle/>
          <a:p>
            <a:r>
              <a:rPr lang="en-US" sz="4800" dirty="0" smtClean="0">
                <a:solidFill>
                  <a:schemeClr val="bg1"/>
                </a:solidFill>
                <a:effectLst>
                  <a:glow rad="139700">
                    <a:schemeClr val="tx1">
                      <a:alpha val="40000"/>
                    </a:schemeClr>
                  </a:glow>
                </a:effectLst>
                <a:latin typeface="Georgia" pitchFamily="18" charset="0"/>
              </a:rPr>
              <a:t>- Positive ..</a:t>
            </a:r>
            <a:endParaRPr lang="en-US" sz="4800" dirty="0">
              <a:solidFill>
                <a:schemeClr val="bg1"/>
              </a:solidFill>
              <a:effectLst>
                <a:glow rad="139700">
                  <a:schemeClr val="tx1">
                    <a:alpha val="40000"/>
                  </a:schemeClr>
                </a:glow>
              </a:effectLst>
              <a:latin typeface="Georgia" pitchFamily="18" charset="0"/>
            </a:endParaRPr>
          </a:p>
        </p:txBody>
      </p:sp>
      <p:sp>
        <p:nvSpPr>
          <p:cNvPr id="5" name="TextBox 4"/>
          <p:cNvSpPr txBox="1"/>
          <p:nvPr/>
        </p:nvSpPr>
        <p:spPr>
          <a:xfrm>
            <a:off x="3048000" y="2362200"/>
            <a:ext cx="4114800" cy="830997"/>
          </a:xfrm>
          <a:prstGeom prst="rect">
            <a:avLst/>
          </a:prstGeom>
          <a:noFill/>
        </p:spPr>
        <p:txBody>
          <a:bodyPr wrap="square" rtlCol="0">
            <a:spAutoFit/>
          </a:bodyPr>
          <a:lstStyle/>
          <a:p>
            <a:r>
              <a:rPr lang="en-US" sz="4800" dirty="0" smtClean="0">
                <a:solidFill>
                  <a:schemeClr val="bg1"/>
                </a:solidFill>
                <a:effectLst>
                  <a:glow rad="139700">
                    <a:schemeClr val="tx1">
                      <a:alpha val="40000"/>
                    </a:schemeClr>
                  </a:glow>
                </a:effectLst>
                <a:latin typeface="Georgia" pitchFamily="18" charset="0"/>
              </a:rPr>
              <a:t>- Pointed ..</a:t>
            </a:r>
            <a:endParaRPr lang="en-US" sz="4800" dirty="0">
              <a:solidFill>
                <a:schemeClr val="bg1"/>
              </a:solidFill>
              <a:effectLst>
                <a:glow rad="139700">
                  <a:schemeClr val="tx1">
                    <a:alpha val="40000"/>
                  </a:schemeClr>
                </a:glow>
              </a:effectLst>
              <a:latin typeface="Georgia" pitchFamily="18" charset="0"/>
            </a:endParaRPr>
          </a:p>
        </p:txBody>
      </p:sp>
      <p:sp>
        <p:nvSpPr>
          <p:cNvPr id="6" name="TextBox 5"/>
          <p:cNvSpPr txBox="1"/>
          <p:nvPr/>
        </p:nvSpPr>
        <p:spPr>
          <a:xfrm>
            <a:off x="3429000" y="3581400"/>
            <a:ext cx="4114800" cy="830997"/>
          </a:xfrm>
          <a:prstGeom prst="rect">
            <a:avLst/>
          </a:prstGeom>
          <a:noFill/>
        </p:spPr>
        <p:txBody>
          <a:bodyPr wrap="square" rtlCol="0">
            <a:spAutoFit/>
          </a:bodyPr>
          <a:lstStyle/>
          <a:p>
            <a:r>
              <a:rPr lang="en-US" sz="4800" dirty="0" smtClean="0">
                <a:solidFill>
                  <a:schemeClr val="bg1"/>
                </a:solidFill>
                <a:effectLst>
                  <a:glow rad="139700">
                    <a:schemeClr val="tx1">
                      <a:alpha val="40000"/>
                    </a:schemeClr>
                  </a:glow>
                </a:effectLst>
                <a:latin typeface="Georgia" pitchFamily="18" charset="0"/>
              </a:rPr>
              <a:t>- Plentiful ..</a:t>
            </a:r>
            <a:endParaRPr lang="en-US" sz="4800" dirty="0">
              <a:solidFill>
                <a:schemeClr val="bg1"/>
              </a:solidFill>
              <a:effectLst>
                <a:glow rad="139700">
                  <a:schemeClr val="tx1">
                    <a:alpha val="40000"/>
                  </a:schemeClr>
                </a:glow>
              </a:effectLst>
              <a:latin typeface="Georgia" pitchFamily="18" charset="0"/>
            </a:endParaRPr>
          </a:p>
        </p:txBody>
      </p:sp>
      <p:sp>
        <p:nvSpPr>
          <p:cNvPr id="7" name="TextBox 6"/>
          <p:cNvSpPr txBox="1"/>
          <p:nvPr/>
        </p:nvSpPr>
        <p:spPr>
          <a:xfrm>
            <a:off x="5029200" y="4800600"/>
            <a:ext cx="4114800" cy="830997"/>
          </a:xfrm>
          <a:prstGeom prst="rect">
            <a:avLst/>
          </a:prstGeom>
          <a:noFill/>
        </p:spPr>
        <p:txBody>
          <a:bodyPr wrap="square" rtlCol="0">
            <a:spAutoFit/>
          </a:bodyPr>
          <a:lstStyle/>
          <a:p>
            <a:r>
              <a:rPr lang="en-US" sz="4800" dirty="0" smtClean="0">
                <a:solidFill>
                  <a:schemeClr val="bg1"/>
                </a:solidFill>
                <a:effectLst>
                  <a:glow rad="139700">
                    <a:schemeClr val="tx1">
                      <a:alpha val="40000"/>
                    </a:schemeClr>
                  </a:glow>
                </a:effectLst>
                <a:latin typeface="Georgia" pitchFamily="18" charset="0"/>
              </a:rPr>
              <a:t>- Powerful ..</a:t>
            </a:r>
            <a:endParaRPr lang="en-US" sz="4800" dirty="0">
              <a:solidFill>
                <a:schemeClr val="bg1"/>
              </a:solidFill>
              <a:effectLst>
                <a:glow rad="139700">
                  <a:schemeClr val="tx1">
                    <a:alpha val="40000"/>
                  </a:schemeClr>
                </a:glow>
              </a:effectLs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greeting…</a:t>
            </a:r>
            <a:endParaRPr lang="en-US" dirty="0"/>
          </a:p>
        </p:txBody>
      </p:sp>
      <p:sp>
        <p:nvSpPr>
          <p:cNvPr id="3" name="Content Placeholder 2"/>
          <p:cNvSpPr>
            <a:spLocks noGrp="1"/>
          </p:cNvSpPr>
          <p:nvPr>
            <p:ph idx="1"/>
          </p:nvPr>
        </p:nvSpPr>
        <p:spPr>
          <a:xfrm>
            <a:off x="457200" y="1676401"/>
            <a:ext cx="8229600" cy="3200400"/>
          </a:xfrm>
        </p:spPr>
        <p:txBody>
          <a:bodyPr>
            <a:normAutofit fontScale="92500" lnSpcReduction="20000"/>
          </a:bodyPr>
          <a:lstStyle/>
          <a:p>
            <a:r>
              <a:rPr lang="en-US" dirty="0" smtClean="0"/>
              <a:t>20 Now to our God and Father be glory forever and ever. Amen. 21 Greet every saint in Christ Jesus. The brethren who are with me greet you. 22 All the saints greet you, but especially those who are of Caesar's household. 23 The grace of our Lord Jesus Christ be with you all. Amen.</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loom-Where-Youre-Planted.jpg"/>
          <p:cNvPicPr>
            <a:picLocks noChangeAspect="1"/>
          </p:cNvPicPr>
          <p:nvPr/>
        </p:nvPicPr>
        <p:blipFill>
          <a:blip r:embed="rId2" cstate="print"/>
          <a:srcRect t="285"/>
          <a:stretch>
            <a:fillRect/>
          </a:stretch>
        </p:blipFill>
        <p:spPr>
          <a:xfrm>
            <a:off x="0" y="1"/>
            <a:ext cx="9100586" cy="63246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wrestling with contentment.jpg"/>
          <p:cNvPicPr>
            <a:picLocks noChangeAspect="1"/>
          </p:cNvPicPr>
          <p:nvPr/>
        </p:nvPicPr>
        <p:blipFill>
          <a:blip r:embed="rId2" cstate="print">
            <a:lum bright="5000" contrast="15000"/>
          </a:blip>
          <a:stretch>
            <a:fillRect/>
          </a:stretch>
        </p:blipFill>
        <p:spPr>
          <a:xfrm>
            <a:off x="-1" y="0"/>
            <a:ext cx="9144001" cy="6324600"/>
          </a:xfrm>
          <a:prstGeom prst="rect">
            <a:avLst/>
          </a:prstGeom>
        </p:spPr>
      </p:pic>
      <p:sp>
        <p:nvSpPr>
          <p:cNvPr id="2" name="Title 1"/>
          <p:cNvSpPr>
            <a:spLocks noGrp="1"/>
          </p:cNvSpPr>
          <p:nvPr>
            <p:ph type="ctrTitle"/>
          </p:nvPr>
        </p:nvSpPr>
        <p:spPr>
          <a:xfrm>
            <a:off x="381000" y="228601"/>
            <a:ext cx="8305800" cy="1066800"/>
          </a:xfrm>
        </p:spPr>
        <p:txBody>
          <a:bodyPr/>
          <a:lstStyle/>
          <a:p>
            <a:r>
              <a:rPr lang="en-US" dirty="0" smtClean="0"/>
              <a:t>Learning to be Content</a:t>
            </a:r>
            <a:endParaRPr lang="en-US" dirty="0"/>
          </a:p>
        </p:txBody>
      </p:sp>
      <p:sp>
        <p:nvSpPr>
          <p:cNvPr id="3" name="Subtitle 2"/>
          <p:cNvSpPr>
            <a:spLocks noGrp="1"/>
          </p:cNvSpPr>
          <p:nvPr>
            <p:ph type="subTitle" idx="1"/>
          </p:nvPr>
        </p:nvSpPr>
        <p:spPr>
          <a:xfrm>
            <a:off x="1295400" y="5486400"/>
            <a:ext cx="6400800" cy="990600"/>
          </a:xfrm>
        </p:spPr>
        <p:txBody>
          <a:bodyPr>
            <a:normAutofit/>
          </a:bodyPr>
          <a:lstStyle/>
          <a:p>
            <a:r>
              <a:rPr lang="en-US" sz="4400" dirty="0" smtClean="0"/>
              <a:t>Philippians 4:10-23</a:t>
            </a:r>
            <a:endParaRPr lang="en-US" sz="4400" dirty="0"/>
          </a:p>
        </p:txBody>
      </p:sp>
      <p:sp>
        <p:nvSpPr>
          <p:cNvPr id="5" name="Rectangle 4"/>
          <p:cNvSpPr/>
          <p:nvPr/>
        </p:nvSpPr>
        <p:spPr>
          <a:xfrm flipV="1">
            <a:off x="0" y="6324600"/>
            <a:ext cx="9144000" cy="5334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hilippi_forum7.jpg"/>
          <p:cNvPicPr>
            <a:picLocks noChangeAspect="1"/>
          </p:cNvPicPr>
          <p:nvPr/>
        </p:nvPicPr>
        <p:blipFill>
          <a:blip r:embed="rId2" cstate="print">
            <a:lum bright="-3000" contrast="15000"/>
          </a:blip>
          <a:stretch>
            <a:fillRect/>
          </a:stretch>
        </p:blipFill>
        <p:spPr>
          <a:xfrm>
            <a:off x="0" y="0"/>
            <a:ext cx="9144000" cy="6324600"/>
          </a:xfrm>
          <a:prstGeom prst="rect">
            <a:avLst/>
          </a:prstGeom>
        </p:spPr>
      </p:pic>
      <p:sp>
        <p:nvSpPr>
          <p:cNvPr id="5" name="Rectangle 4"/>
          <p:cNvSpPr/>
          <p:nvPr/>
        </p:nvSpPr>
        <p:spPr>
          <a:xfrm>
            <a:off x="0" y="0"/>
            <a:ext cx="9144000" cy="63246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Paul’s gratitude..</a:t>
            </a:r>
            <a:endParaRPr lang="en-US" dirty="0"/>
          </a:p>
        </p:txBody>
      </p:sp>
      <p:sp>
        <p:nvSpPr>
          <p:cNvPr id="4" name="Content Placeholder 3"/>
          <p:cNvSpPr>
            <a:spLocks noGrp="1"/>
          </p:cNvSpPr>
          <p:nvPr>
            <p:ph idx="1"/>
          </p:nvPr>
        </p:nvSpPr>
        <p:spPr>
          <a:xfrm>
            <a:off x="381000" y="2286000"/>
            <a:ext cx="8229600" cy="1981200"/>
          </a:xfrm>
        </p:spPr>
        <p:txBody>
          <a:bodyPr>
            <a:normAutofit fontScale="92500" lnSpcReduction="10000"/>
          </a:bodyPr>
          <a:lstStyle/>
          <a:p>
            <a:r>
              <a:rPr lang="en-US" dirty="0" smtClean="0"/>
              <a:t>10 But I rejoiced in the Lord greatly that now at last your care for me has flourished again; though you surely did care, but you lacked opportunity.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econd journey map.jpg"/>
          <p:cNvPicPr>
            <a:picLocks noChangeAspect="1"/>
          </p:cNvPicPr>
          <p:nvPr/>
        </p:nvPicPr>
        <p:blipFill>
          <a:blip r:embed="rId2" cstate="print">
            <a:lum bright="-10000" contrast="10000"/>
          </a:blip>
          <a:stretch>
            <a:fillRect/>
          </a:stretch>
        </p:blipFill>
        <p:spPr>
          <a:xfrm>
            <a:off x="0" y="0"/>
            <a:ext cx="9144000" cy="6324600"/>
          </a:xfrm>
          <a:prstGeom prst="rect">
            <a:avLst/>
          </a:prstGeom>
        </p:spPr>
      </p:pic>
      <p:sp>
        <p:nvSpPr>
          <p:cNvPr id="4" name="Rectangle 3"/>
          <p:cNvSpPr/>
          <p:nvPr/>
        </p:nvSpPr>
        <p:spPr>
          <a:xfrm flipV="1">
            <a:off x="0" y="6324600"/>
            <a:ext cx="9144000" cy="5334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63246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Background..</a:t>
            </a:r>
            <a:endParaRPr lang="en-US" dirty="0"/>
          </a:p>
        </p:txBody>
      </p:sp>
      <p:sp>
        <p:nvSpPr>
          <p:cNvPr id="7" name="Content Placeholder 6"/>
          <p:cNvSpPr>
            <a:spLocks noGrp="1"/>
          </p:cNvSpPr>
          <p:nvPr>
            <p:ph idx="1"/>
          </p:nvPr>
        </p:nvSpPr>
        <p:spPr>
          <a:xfrm>
            <a:off x="152400" y="3276600"/>
            <a:ext cx="8991600" cy="2667000"/>
          </a:xfrm>
        </p:spPr>
        <p:txBody>
          <a:bodyPr>
            <a:normAutofit fontScale="92500"/>
          </a:bodyPr>
          <a:lstStyle/>
          <a:p>
            <a:r>
              <a:rPr lang="en-US" dirty="0" smtClean="0"/>
              <a:t>Acts 16 – founding of church (10 yrs ago)</a:t>
            </a:r>
          </a:p>
          <a:p>
            <a:pPr lvl="1"/>
            <a:r>
              <a:rPr lang="en-US" sz="2600" dirty="0" smtClean="0"/>
              <a:t>15 Now you Philippians know also that in the beginning of the gospel, when I departed from Macedonia, no church shared with me concerning giving and receiving but you only. 16 For even in Thessalonica you sent aid once and again for my necessities.</a:t>
            </a:r>
          </a:p>
        </p:txBody>
      </p:sp>
      <p:sp>
        <p:nvSpPr>
          <p:cNvPr id="8" name="Oval 7"/>
          <p:cNvSpPr/>
          <p:nvPr/>
        </p:nvSpPr>
        <p:spPr>
          <a:xfrm>
            <a:off x="1981200" y="1676400"/>
            <a:ext cx="2362200" cy="1143000"/>
          </a:xfrm>
          <a:prstGeom prst="ellipse">
            <a:avLst/>
          </a:prstGeom>
          <a:noFill/>
          <a:ln w="444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800600" y="1143000"/>
            <a:ext cx="1600200" cy="914400"/>
          </a:xfrm>
          <a:prstGeom prst="ellipse">
            <a:avLst/>
          </a:prstGeom>
          <a:noFill/>
          <a:ln w="444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H="1">
            <a:off x="4267200" y="1752600"/>
            <a:ext cx="533400" cy="228600"/>
          </a:xfrm>
          <a:prstGeom prst="straightConnector1">
            <a:avLst/>
          </a:prstGeom>
          <a:ln w="4445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wipe(up)">
                                      <p:cBhvr>
                                        <p:cTn id="14" dur="50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ssolv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right)">
                                      <p:cBhvr>
                                        <p:cTn id="24" dur="500"/>
                                        <p:tgtEl>
                                          <p:spTgt spid="11"/>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dissolve">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ome to Philippi 02.jpg"/>
          <p:cNvPicPr>
            <a:picLocks noChangeAspect="1"/>
          </p:cNvPicPr>
          <p:nvPr/>
        </p:nvPicPr>
        <p:blipFill>
          <a:blip r:embed="rId2" cstate="print">
            <a:lum contrast="10000"/>
          </a:blip>
          <a:stretch>
            <a:fillRect/>
          </a:stretch>
        </p:blipFill>
        <p:spPr>
          <a:xfrm>
            <a:off x="0" y="0"/>
            <a:ext cx="9195079" cy="6324600"/>
          </a:xfrm>
          <a:prstGeom prst="rect">
            <a:avLst/>
          </a:prstGeom>
        </p:spPr>
      </p:pic>
      <p:sp>
        <p:nvSpPr>
          <p:cNvPr id="36" name="Rectangle 35"/>
          <p:cNvSpPr/>
          <p:nvPr/>
        </p:nvSpPr>
        <p:spPr>
          <a:xfrm>
            <a:off x="0" y="0"/>
            <a:ext cx="9144000" cy="63246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867400" y="1905000"/>
            <a:ext cx="1600200" cy="914400"/>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52400" y="1676400"/>
            <a:ext cx="2133600" cy="1219200"/>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p:cNvCxnSpPr>
            <a:stCxn id="3" idx="2"/>
          </p:cNvCxnSpPr>
          <p:nvPr/>
        </p:nvCxnSpPr>
        <p:spPr>
          <a:xfrm flipH="1">
            <a:off x="2362200" y="2362200"/>
            <a:ext cx="3505200" cy="0"/>
          </a:xfrm>
          <a:prstGeom prst="straightConnector1">
            <a:avLst/>
          </a:prstGeom>
          <a:ln w="762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37" name="Title 36"/>
          <p:cNvSpPr>
            <a:spLocks noGrp="1"/>
          </p:cNvSpPr>
          <p:nvPr>
            <p:ph type="title"/>
          </p:nvPr>
        </p:nvSpPr>
        <p:spPr/>
        <p:txBody>
          <a:bodyPr/>
          <a:lstStyle/>
          <a:p>
            <a:r>
              <a:rPr lang="en-US" dirty="0" smtClean="0"/>
              <a:t>Their recent gift..</a:t>
            </a:r>
            <a:endParaRPr lang="en-US" dirty="0"/>
          </a:p>
        </p:txBody>
      </p:sp>
      <p:sp>
        <p:nvSpPr>
          <p:cNvPr id="38" name="Content Placeholder 37"/>
          <p:cNvSpPr>
            <a:spLocks noGrp="1"/>
          </p:cNvSpPr>
          <p:nvPr>
            <p:ph idx="1"/>
          </p:nvPr>
        </p:nvSpPr>
        <p:spPr>
          <a:xfrm>
            <a:off x="228600" y="3200400"/>
            <a:ext cx="8686800" cy="2895600"/>
          </a:xfrm>
        </p:spPr>
        <p:txBody>
          <a:bodyPr>
            <a:normAutofit fontScale="77500" lnSpcReduction="20000"/>
          </a:bodyPr>
          <a:lstStyle/>
          <a:p>
            <a:r>
              <a:rPr lang="en-US" dirty="0" smtClean="0"/>
              <a:t>10 But I rejoiced in the Lord greatly that now at last your care for me has flourished again; though you surely did care, but you lacked opportunity.</a:t>
            </a:r>
          </a:p>
          <a:p>
            <a:r>
              <a:rPr lang="en-US" dirty="0" smtClean="0"/>
              <a:t>18 Indeed I have all and abound. I am full, having received from </a:t>
            </a:r>
            <a:r>
              <a:rPr lang="en-US" dirty="0" err="1" smtClean="0"/>
              <a:t>Epaphroditus</a:t>
            </a:r>
            <a:r>
              <a:rPr lang="en-US" dirty="0" smtClean="0"/>
              <a:t> the things sent from you, a sweet-smelling aroma, an acceptable sacrifice, well pleasing to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right)">
                                      <p:cBhvr>
                                        <p:cTn id="11" dur="500"/>
                                        <p:tgtEl>
                                          <p:spTgt spid="27"/>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ssolv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38">
                                            <p:txEl>
                                              <p:pRg st="0" end="0"/>
                                            </p:txEl>
                                          </p:spTgt>
                                        </p:tgtEl>
                                        <p:attrNameLst>
                                          <p:attrName>style.visibility</p:attrName>
                                        </p:attrNameLst>
                                      </p:cBhvr>
                                      <p:to>
                                        <p:strVal val="visible"/>
                                      </p:to>
                                    </p:set>
                                    <p:anim calcmode="lin" valueType="num">
                                      <p:cBhvr>
                                        <p:cTn id="20" dur="1000" fill="hold"/>
                                        <p:tgtEl>
                                          <p:spTgt spid="38">
                                            <p:txEl>
                                              <p:pRg st="0" end="0"/>
                                            </p:txEl>
                                          </p:spTgt>
                                        </p:tgtEl>
                                        <p:attrNameLst>
                                          <p:attrName>ppt_w</p:attrName>
                                        </p:attrNameLst>
                                      </p:cBhvr>
                                      <p:tavLst>
                                        <p:tav tm="0">
                                          <p:val>
                                            <p:strVal val="#ppt_w*0.70"/>
                                          </p:val>
                                        </p:tav>
                                        <p:tav tm="100000">
                                          <p:val>
                                            <p:strVal val="#ppt_w"/>
                                          </p:val>
                                        </p:tav>
                                      </p:tavLst>
                                    </p:anim>
                                    <p:anim calcmode="lin" valueType="num">
                                      <p:cBhvr>
                                        <p:cTn id="21" dur="1000" fill="hold"/>
                                        <p:tgtEl>
                                          <p:spTgt spid="38">
                                            <p:txEl>
                                              <p:pRg st="0" end="0"/>
                                            </p:txEl>
                                          </p:spTgt>
                                        </p:tgtEl>
                                        <p:attrNameLst>
                                          <p:attrName>ppt_h</p:attrName>
                                        </p:attrNameLst>
                                      </p:cBhvr>
                                      <p:tavLst>
                                        <p:tav tm="0">
                                          <p:val>
                                            <p:strVal val="#ppt_h"/>
                                          </p:val>
                                        </p:tav>
                                        <p:tav tm="100000">
                                          <p:val>
                                            <p:strVal val="#ppt_h"/>
                                          </p:val>
                                        </p:tav>
                                      </p:tavLst>
                                    </p:anim>
                                    <p:animEffect transition="in" filter="fade">
                                      <p:cBhvr>
                                        <p:cTn id="22" dur="1000"/>
                                        <p:tgtEl>
                                          <p:spTgt spid="3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38">
                                            <p:txEl>
                                              <p:pRg st="1" end="1"/>
                                            </p:txEl>
                                          </p:spTgt>
                                        </p:tgtEl>
                                        <p:attrNameLst>
                                          <p:attrName>style.visibility</p:attrName>
                                        </p:attrNameLst>
                                      </p:cBhvr>
                                      <p:to>
                                        <p:strVal val="visible"/>
                                      </p:to>
                                    </p:set>
                                    <p:anim calcmode="lin" valueType="num">
                                      <p:cBhvr>
                                        <p:cTn id="27" dur="1000" fill="hold"/>
                                        <p:tgtEl>
                                          <p:spTgt spid="38">
                                            <p:txEl>
                                              <p:pRg st="1" end="1"/>
                                            </p:txEl>
                                          </p:spTgt>
                                        </p:tgtEl>
                                        <p:attrNameLst>
                                          <p:attrName>ppt_w</p:attrName>
                                        </p:attrNameLst>
                                      </p:cBhvr>
                                      <p:tavLst>
                                        <p:tav tm="0">
                                          <p:val>
                                            <p:strVal val="#ppt_w*0.70"/>
                                          </p:val>
                                        </p:tav>
                                        <p:tav tm="100000">
                                          <p:val>
                                            <p:strVal val="#ppt_w"/>
                                          </p:val>
                                        </p:tav>
                                      </p:tavLst>
                                    </p:anim>
                                    <p:anim calcmode="lin" valueType="num">
                                      <p:cBhvr>
                                        <p:cTn id="28" dur="1000" fill="hold"/>
                                        <p:tgtEl>
                                          <p:spTgt spid="38">
                                            <p:txEl>
                                              <p:pRg st="1" end="1"/>
                                            </p:txEl>
                                          </p:spTgt>
                                        </p:tgtEl>
                                        <p:attrNameLst>
                                          <p:attrName>ppt_h</p:attrName>
                                        </p:attrNameLst>
                                      </p:cBhvr>
                                      <p:tavLst>
                                        <p:tav tm="0">
                                          <p:val>
                                            <p:strVal val="#ppt_h"/>
                                          </p:val>
                                        </p:tav>
                                        <p:tav tm="100000">
                                          <p:val>
                                            <p:strVal val="#ppt_h"/>
                                          </p:val>
                                        </p:tav>
                                      </p:tavLst>
                                    </p:anim>
                                    <p:animEffect transition="in" filter="fade">
                                      <p:cBhvr>
                                        <p:cTn id="29" dur="1000"/>
                                        <p:tgtEl>
                                          <p:spTgt spid="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aul rejoicing in prison 02.jpg"/>
          <p:cNvPicPr>
            <a:picLocks noChangeAspect="1"/>
          </p:cNvPicPr>
          <p:nvPr/>
        </p:nvPicPr>
        <p:blipFill>
          <a:blip r:embed="rId2" cstate="print">
            <a:lum bright="-10000" contrast="10000"/>
          </a:blip>
          <a:stretch>
            <a:fillRect/>
          </a:stretch>
        </p:blipFill>
        <p:spPr>
          <a:xfrm>
            <a:off x="0" y="0"/>
            <a:ext cx="9144000" cy="6324600"/>
          </a:xfrm>
          <a:prstGeom prst="rect">
            <a:avLst/>
          </a:prstGeom>
        </p:spPr>
      </p:pic>
      <p:sp>
        <p:nvSpPr>
          <p:cNvPr id="5" name="Title 4"/>
          <p:cNvSpPr>
            <a:spLocks noGrp="1"/>
          </p:cNvSpPr>
          <p:nvPr>
            <p:ph type="title"/>
          </p:nvPr>
        </p:nvSpPr>
        <p:spPr/>
        <p:txBody>
          <a:bodyPr/>
          <a:lstStyle/>
          <a:p>
            <a:r>
              <a:rPr lang="en-US" dirty="0" smtClean="0"/>
              <a:t>His contentment..</a:t>
            </a:r>
            <a:endParaRPr lang="en-US" dirty="0"/>
          </a:p>
        </p:txBody>
      </p:sp>
      <p:sp>
        <p:nvSpPr>
          <p:cNvPr id="6" name="Content Placeholder 5"/>
          <p:cNvSpPr>
            <a:spLocks noGrp="1"/>
          </p:cNvSpPr>
          <p:nvPr>
            <p:ph idx="1"/>
          </p:nvPr>
        </p:nvSpPr>
        <p:spPr>
          <a:xfrm>
            <a:off x="152400" y="2209800"/>
            <a:ext cx="8839200" cy="3200400"/>
          </a:xfrm>
        </p:spPr>
        <p:txBody>
          <a:bodyPr>
            <a:normAutofit fontScale="85000" lnSpcReduction="10000"/>
          </a:bodyPr>
          <a:lstStyle/>
          <a:p>
            <a:r>
              <a:rPr lang="en-US" dirty="0" smtClean="0"/>
              <a:t>11 Not that I speak in regard to need, for I have learned in whatever state I am, to be content: 12 I know how to be abased, and I know how to abound. Everywhere and in all things I have learned both to be full and to be hungry, both to abound and to suffer need. 13 I can do all things through Christ who strengthens me.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wrestling with contentment.jpg"/>
          <p:cNvPicPr>
            <a:picLocks noChangeAspect="1"/>
          </p:cNvPicPr>
          <p:nvPr/>
        </p:nvPicPr>
        <p:blipFill>
          <a:blip r:embed="rId2" cstate="print">
            <a:lum bright="-10000" contrast="15000"/>
          </a:blip>
          <a:stretch>
            <a:fillRect/>
          </a:stretch>
        </p:blipFill>
        <p:spPr>
          <a:xfrm>
            <a:off x="-1" y="0"/>
            <a:ext cx="9144001" cy="6324600"/>
          </a:xfrm>
          <a:prstGeom prst="rect">
            <a:avLst/>
          </a:prstGeom>
        </p:spPr>
      </p:pic>
      <p:sp>
        <p:nvSpPr>
          <p:cNvPr id="4" name="Title 3"/>
          <p:cNvSpPr>
            <a:spLocks noGrp="1"/>
          </p:cNvSpPr>
          <p:nvPr>
            <p:ph type="title"/>
          </p:nvPr>
        </p:nvSpPr>
        <p:spPr/>
        <p:txBody>
          <a:bodyPr/>
          <a:lstStyle/>
          <a:p>
            <a:r>
              <a:rPr lang="en-US" dirty="0" smtClean="0"/>
              <a:t>“Content” (</a:t>
            </a:r>
            <a:r>
              <a:rPr lang="en-US" dirty="0" err="1" smtClean="0"/>
              <a:t>autarkes</a:t>
            </a:r>
            <a:r>
              <a:rPr lang="en-US" dirty="0" smtClean="0"/>
              <a:t>)</a:t>
            </a:r>
            <a:endParaRPr lang="en-US" dirty="0"/>
          </a:p>
        </p:txBody>
      </p:sp>
      <p:sp>
        <p:nvSpPr>
          <p:cNvPr id="5" name="Content Placeholder 4"/>
          <p:cNvSpPr>
            <a:spLocks noGrp="1"/>
          </p:cNvSpPr>
          <p:nvPr>
            <p:ph idx="1"/>
          </p:nvPr>
        </p:nvSpPr>
        <p:spPr/>
        <p:txBody>
          <a:bodyPr/>
          <a:lstStyle/>
          <a:p>
            <a:r>
              <a:rPr lang="en-US" dirty="0" smtClean="0"/>
              <a:t>To be </a:t>
            </a:r>
            <a:r>
              <a:rPr lang="en-US" dirty="0" err="1" smtClean="0"/>
              <a:t>sufficent</a:t>
            </a:r>
            <a:r>
              <a:rPr lang="en-US" dirty="0" smtClean="0"/>
              <a:t>, satisfied, adequate..</a:t>
            </a:r>
          </a:p>
          <a:p>
            <a:pPr lvl="1"/>
            <a:r>
              <a:rPr lang="en-US" dirty="0" smtClean="0"/>
              <a:t>2 Corinthians 12:8-9  Concerning this thing I pleaded with the Lord three times that it might depart from me. 9 And He said to me, "My grace is sufficient for you, for My strength is made perfect in weakness."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wipe(up)">
                                      <p:cBhvr>
                                        <p:cTn id="14"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aul rejoicing in prison 02.jpg"/>
          <p:cNvPicPr>
            <a:picLocks noChangeAspect="1"/>
          </p:cNvPicPr>
          <p:nvPr/>
        </p:nvPicPr>
        <p:blipFill>
          <a:blip r:embed="rId2" cstate="print">
            <a:lum bright="-10000" contrast="10000"/>
          </a:blip>
          <a:stretch>
            <a:fillRect/>
          </a:stretch>
        </p:blipFill>
        <p:spPr>
          <a:xfrm>
            <a:off x="0" y="0"/>
            <a:ext cx="9144000" cy="6400800"/>
          </a:xfrm>
          <a:prstGeom prst="rect">
            <a:avLst/>
          </a:prstGeom>
        </p:spPr>
      </p:pic>
      <p:sp>
        <p:nvSpPr>
          <p:cNvPr id="2" name="Title 1"/>
          <p:cNvSpPr>
            <a:spLocks noGrp="1"/>
          </p:cNvSpPr>
          <p:nvPr>
            <p:ph type="title"/>
          </p:nvPr>
        </p:nvSpPr>
        <p:spPr/>
        <p:txBody>
          <a:bodyPr>
            <a:normAutofit fontScale="90000"/>
          </a:bodyPr>
          <a:lstStyle/>
          <a:p>
            <a:r>
              <a:rPr lang="en-US" dirty="0" smtClean="0"/>
              <a:t>Contentment where God has placed you..</a:t>
            </a:r>
            <a:endParaRPr lang="en-US" dirty="0"/>
          </a:p>
        </p:txBody>
      </p:sp>
      <p:sp>
        <p:nvSpPr>
          <p:cNvPr id="3" name="Content Placeholder 2"/>
          <p:cNvSpPr>
            <a:spLocks noGrp="1"/>
          </p:cNvSpPr>
          <p:nvPr>
            <p:ph idx="1"/>
          </p:nvPr>
        </p:nvSpPr>
        <p:spPr>
          <a:xfrm>
            <a:off x="457200" y="1905001"/>
            <a:ext cx="8229600" cy="2057400"/>
          </a:xfrm>
        </p:spPr>
        <p:txBody>
          <a:bodyPr/>
          <a:lstStyle/>
          <a:p>
            <a:r>
              <a:rPr lang="en-US" dirty="0" smtClean="0"/>
              <a:t>11 for I have learned in whatever state I am, to be content: 12 I know how to be abased, and I know how to abound.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9"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up)">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earning contentment.jpg"/>
          <p:cNvPicPr>
            <a:picLocks noChangeAspect="1"/>
          </p:cNvPicPr>
          <p:nvPr/>
        </p:nvPicPr>
        <p:blipFill>
          <a:blip r:embed="rId2" cstate="print"/>
          <a:stretch>
            <a:fillRect/>
          </a:stretch>
        </p:blipFill>
        <p:spPr>
          <a:xfrm>
            <a:off x="0" y="0"/>
            <a:ext cx="9144000" cy="6324600"/>
          </a:xfrm>
          <a:prstGeom prst="rect">
            <a:avLst/>
          </a:prstGeom>
        </p:spPr>
      </p:pic>
      <p:pic>
        <p:nvPicPr>
          <p:cNvPr id="4" name="Picture 3" descr="White Star.jpg"/>
          <p:cNvPicPr>
            <a:picLocks noChangeAspect="1"/>
          </p:cNvPicPr>
          <p:nvPr/>
        </p:nvPicPr>
        <p:blipFill>
          <a:blip r:embed="rId3" cstate="print"/>
          <a:stretch>
            <a:fillRect/>
          </a:stretch>
        </p:blipFill>
        <p:spPr>
          <a:xfrm>
            <a:off x="0" y="1"/>
            <a:ext cx="9144000" cy="6438304"/>
          </a:xfrm>
          <a:prstGeom prst="rect">
            <a:avLst/>
          </a:prstGeom>
        </p:spPr>
      </p:pic>
      <p:sp>
        <p:nvSpPr>
          <p:cNvPr id="5" name="Title 4"/>
          <p:cNvSpPr>
            <a:spLocks noGrp="1"/>
          </p:cNvSpPr>
          <p:nvPr>
            <p:ph type="title"/>
          </p:nvPr>
        </p:nvSpPr>
        <p:spPr/>
        <p:txBody>
          <a:bodyPr>
            <a:normAutofit fontScale="90000"/>
          </a:bodyPr>
          <a:lstStyle/>
          <a:p>
            <a:r>
              <a:rPr lang="en-US" dirty="0" smtClean="0"/>
              <a:t>Learning contentment..</a:t>
            </a:r>
            <a:endParaRPr lang="en-US" dirty="0"/>
          </a:p>
        </p:txBody>
      </p:sp>
      <p:sp>
        <p:nvSpPr>
          <p:cNvPr id="6" name="Content Placeholder 5"/>
          <p:cNvSpPr>
            <a:spLocks noGrp="1"/>
          </p:cNvSpPr>
          <p:nvPr>
            <p:ph idx="1"/>
          </p:nvPr>
        </p:nvSpPr>
        <p:spPr>
          <a:xfrm>
            <a:off x="304800" y="1676400"/>
            <a:ext cx="8229600" cy="3124200"/>
          </a:xfrm>
        </p:spPr>
        <p:txBody>
          <a:bodyPr>
            <a:normAutofit lnSpcReduction="10000"/>
          </a:bodyPr>
          <a:lstStyle/>
          <a:p>
            <a:r>
              <a:rPr lang="en-US" dirty="0" smtClean="0"/>
              <a:t>1 Timothy 6:6-10 Now godliness with contentment is great gain. 7 For we brought nothing into this world, and it is certain we can carry nothing out. 8 And having food and clothing, with these we shall be content.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earning contentment.jpg"/>
          <p:cNvPicPr>
            <a:picLocks noChangeAspect="1"/>
          </p:cNvPicPr>
          <p:nvPr/>
        </p:nvPicPr>
        <p:blipFill>
          <a:blip r:embed="rId2" cstate="print"/>
          <a:stretch>
            <a:fillRect/>
          </a:stretch>
        </p:blipFill>
        <p:spPr>
          <a:xfrm>
            <a:off x="0" y="0"/>
            <a:ext cx="9144000" cy="6324600"/>
          </a:xfrm>
          <a:prstGeom prst="rect">
            <a:avLst/>
          </a:prstGeom>
        </p:spPr>
      </p:pic>
      <p:pic>
        <p:nvPicPr>
          <p:cNvPr id="4" name="Picture 3" descr="White Star.jpg"/>
          <p:cNvPicPr>
            <a:picLocks noChangeAspect="1"/>
          </p:cNvPicPr>
          <p:nvPr/>
        </p:nvPicPr>
        <p:blipFill>
          <a:blip r:embed="rId3" cstate="print"/>
          <a:stretch>
            <a:fillRect/>
          </a:stretch>
        </p:blipFill>
        <p:spPr>
          <a:xfrm>
            <a:off x="0" y="1"/>
            <a:ext cx="9144000" cy="6438304"/>
          </a:xfrm>
          <a:prstGeom prst="rect">
            <a:avLst/>
          </a:prstGeom>
        </p:spPr>
      </p:pic>
      <p:sp>
        <p:nvSpPr>
          <p:cNvPr id="5" name="Title 4"/>
          <p:cNvSpPr>
            <a:spLocks noGrp="1"/>
          </p:cNvSpPr>
          <p:nvPr>
            <p:ph type="title"/>
          </p:nvPr>
        </p:nvSpPr>
        <p:spPr/>
        <p:txBody>
          <a:bodyPr>
            <a:normAutofit fontScale="90000"/>
          </a:bodyPr>
          <a:lstStyle/>
          <a:p>
            <a:r>
              <a:rPr lang="en-US" dirty="0" smtClean="0"/>
              <a:t>Learning contentment..</a:t>
            </a:r>
            <a:endParaRPr lang="en-US" dirty="0"/>
          </a:p>
        </p:txBody>
      </p:sp>
      <p:sp>
        <p:nvSpPr>
          <p:cNvPr id="6" name="Content Placeholder 5"/>
          <p:cNvSpPr>
            <a:spLocks noGrp="1"/>
          </p:cNvSpPr>
          <p:nvPr>
            <p:ph idx="1"/>
          </p:nvPr>
        </p:nvSpPr>
        <p:spPr>
          <a:xfrm>
            <a:off x="304800" y="1676400"/>
            <a:ext cx="8534400" cy="3962400"/>
          </a:xfrm>
        </p:spPr>
        <p:txBody>
          <a:bodyPr>
            <a:normAutofit fontScale="92500" lnSpcReduction="20000"/>
          </a:bodyPr>
          <a:lstStyle/>
          <a:p>
            <a:r>
              <a:rPr lang="en-US" dirty="0" smtClean="0"/>
              <a:t>1 Timothy 6:9 But those who desire to be rich fall into temptation and a snare, and into many foolish and harmful lusts which drown men in destruction and perdition. 10 For the love of money is a root of all kinds of evil, for which some have strayed from the faith in their greediness, and pierced themselves through with many sorrows.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1954</TotalTime>
  <Words>793</Words>
  <Application>Microsoft Office PowerPoint</Application>
  <PresentationFormat>On-screen Show (4:3)</PresentationFormat>
  <Paragraphs>48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Learning to be Content</vt:lpstr>
      <vt:lpstr>Paul’s gratitude..</vt:lpstr>
      <vt:lpstr>Background..</vt:lpstr>
      <vt:lpstr>Their recent gift..</vt:lpstr>
      <vt:lpstr>His contentment..</vt:lpstr>
      <vt:lpstr>“Content” (autarkes)</vt:lpstr>
      <vt:lpstr>Contentment where God has placed you..</vt:lpstr>
      <vt:lpstr>Learning contentment..</vt:lpstr>
      <vt:lpstr>Learning contentment..</vt:lpstr>
      <vt:lpstr>Four basic necessities..</vt:lpstr>
      <vt:lpstr>Content with the power of Christ within us..</vt:lpstr>
      <vt:lpstr>Content because of people who care…</vt:lpstr>
      <vt:lpstr>Be grateful..</vt:lpstr>
      <vt:lpstr>Contentment with God who sustains us…</vt:lpstr>
      <vt:lpstr>Slide 15</vt:lpstr>
      <vt:lpstr>Final greeting…</vt:lpstr>
      <vt:lpstr>Slide 17</vt:lpstr>
      <vt:lpstr>Learning to be Content</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256</cp:revision>
  <dcterms:created xsi:type="dcterms:W3CDTF">2011-02-15T07:29:10Z</dcterms:created>
  <dcterms:modified xsi:type="dcterms:W3CDTF">2014-04-10T17:04:39Z</dcterms:modified>
</cp:coreProperties>
</file>