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65" r:id="rId2"/>
    <p:sldId id="268" r:id="rId3"/>
    <p:sldId id="267" r:id="rId4"/>
    <p:sldId id="271" r:id="rId5"/>
    <p:sldId id="270" r:id="rId6"/>
    <p:sldId id="269" r:id="rId7"/>
    <p:sldId id="266" r:id="rId8"/>
    <p:sldId id="279" r:id="rId9"/>
    <p:sldId id="273" r:id="rId10"/>
    <p:sldId id="277" r:id="rId11"/>
    <p:sldId id="276" r:id="rId12"/>
    <p:sldId id="278" r:id="rId13"/>
    <p:sldId id="274" r:id="rId14"/>
    <p:sldId id="280" r:id="rId15"/>
    <p:sldId id="275" r:id="rId16"/>
    <p:sldId id="281" r:id="rId17"/>
    <p:sldId id="282" r:id="rId18"/>
    <p:sldId id="283" r:id="rId19"/>
    <p:sldId id="284" r:id="rId20"/>
    <p:sldId id="28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4C8"/>
    <a:srgbClr val="180000"/>
    <a:srgbClr val="1E0000"/>
    <a:srgbClr val="360000"/>
    <a:srgbClr val="663300"/>
    <a:srgbClr val="261300"/>
    <a:srgbClr val="0078A2"/>
    <a:srgbClr val="000000"/>
    <a:srgbClr val="FFCC00"/>
    <a:srgbClr val="66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96" d="100"/>
          <a:sy n="96" d="100"/>
        </p:scale>
        <p:origin x="-330"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7" d="100"/>
          <a:sy n="77" d="100"/>
        </p:scale>
        <p:origin x="-2046"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1/26/2015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9E6BB74-C65B-4A59-B95B-EDD151E5186B}"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1/26/2015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1/26/2015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latin typeface="Georgia" pitchFamily="18" charset="0"/>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b="0">
                <a:solidFill>
                  <a:schemeClr val="bg1"/>
                </a:solidFill>
                <a:latin typeface="Georgia" pitchFamily="18" charset="0"/>
              </a:defRPr>
            </a:lvl1pPr>
            <a:lvl2pPr>
              <a:defRPr b="0">
                <a:solidFill>
                  <a:schemeClr val="bg1"/>
                </a:solidFill>
                <a:latin typeface="Georgia" pitchFamily="18" charset="0"/>
              </a:defRPr>
            </a:lvl2pPr>
            <a:lvl3pPr>
              <a:defRPr b="0">
                <a:solidFill>
                  <a:schemeClr val="bg1"/>
                </a:solidFill>
                <a:latin typeface="Georgia" pitchFamily="18" charset="0"/>
              </a:defRPr>
            </a:lvl3pPr>
            <a:lvl4pPr>
              <a:defRPr b="0">
                <a:solidFill>
                  <a:schemeClr val="bg1"/>
                </a:solidFill>
                <a:latin typeface="Georgia" pitchFamily="18" charset="0"/>
              </a:defRPr>
            </a:lvl4pPr>
            <a:lvl5pPr>
              <a:defRPr b="0">
                <a:solidFill>
                  <a:schemeClr val="bg1"/>
                </a:solidFill>
                <a:latin typeface="Georgia" pitchFamily="18" charset="0"/>
              </a:defRPr>
            </a:lvl5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1/26/2015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1/26/2015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hurch leadership  02.jpg"/>
          <p:cNvPicPr>
            <a:picLocks noChangeAspect="1"/>
          </p:cNvPicPr>
          <p:nvPr userDrawn="1"/>
        </p:nvPicPr>
        <p:blipFill>
          <a:blip r:embed="rId13" cstate="print">
            <a:lum bright="-20000" contrast="10000"/>
          </a:blip>
          <a:stretch>
            <a:fillRect/>
          </a:stretch>
        </p:blipFill>
        <p:spPr>
          <a:xfrm>
            <a:off x="0" y="0"/>
            <a:ext cx="9144000" cy="6858000"/>
          </a:xfrm>
          <a:prstGeom prst="rect">
            <a:avLst/>
          </a:prstGeom>
        </p:spPr>
      </p:pic>
      <p:pic>
        <p:nvPicPr>
          <p:cNvPr id="6" name="Picture 5" descr="faithful.jpg"/>
          <p:cNvPicPr>
            <a:picLocks noChangeAspect="1"/>
          </p:cNvPicPr>
          <p:nvPr userDrawn="1"/>
        </p:nvPicPr>
        <p:blipFill>
          <a:blip r:embed="rId14" cstate="print">
            <a:lum bright="-12000" contrast="12000"/>
          </a:blip>
          <a:stretch>
            <a:fillRect/>
          </a:stretch>
        </p:blipFill>
        <p:spPr>
          <a:xfrm>
            <a:off x="0" y="0"/>
            <a:ext cx="9144000" cy="6858000"/>
          </a:xfrm>
          <a:prstGeom prst="rect">
            <a:avLst/>
          </a:prstGeom>
        </p:spPr>
      </p:pic>
      <p:sp>
        <p:nvSpPr>
          <p:cNvPr id="7" name="Rectangle 6"/>
          <p:cNvSpPr/>
          <p:nvPr userDrawn="1"/>
        </p:nvSpPr>
        <p:spPr>
          <a:xfrm>
            <a:off x="0" y="0"/>
            <a:ext cx="9144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FFC000"/>
          </a:solidFill>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b="0" kern="1200">
          <a:solidFill>
            <a:schemeClr val="bg1"/>
          </a:solidFill>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b="0" kern="1200">
          <a:solidFill>
            <a:schemeClr val="bg1"/>
          </a:solidFill>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b="0" kern="1200">
          <a:solidFill>
            <a:schemeClr val="bg1"/>
          </a:solidFill>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9" name="Picture 8" descr="faithful.jpg"/>
          <p:cNvPicPr>
            <a:picLocks noChangeAspect="1"/>
          </p:cNvPicPr>
          <p:nvPr/>
        </p:nvPicPr>
        <p:blipFill>
          <a:blip r:embed="rId2" cstate="print">
            <a:lum bright="-20000" contrast="12000"/>
          </a:blip>
          <a:stretch>
            <a:fillRect/>
          </a:stretch>
        </p:blipFill>
        <p:spPr>
          <a:xfrm>
            <a:off x="0" y="0"/>
            <a:ext cx="9144000" cy="6858000"/>
          </a:xfrm>
          <a:prstGeom prst="rect">
            <a:avLst/>
          </a:prstGeom>
        </p:spPr>
      </p:pic>
      <p:pic>
        <p:nvPicPr>
          <p:cNvPr id="7" name="Picture 6" descr="church leadership  02.jpg"/>
          <p:cNvPicPr>
            <a:picLocks noChangeAspect="1"/>
          </p:cNvPicPr>
          <p:nvPr/>
        </p:nvPicPr>
        <p:blipFill>
          <a:blip r:embed="rId3" cstate="print">
            <a:lum bright="-20000" contrast="10000"/>
          </a:blip>
          <a:stretch>
            <a:fillRect/>
          </a:stretch>
        </p:blipFill>
        <p:spPr>
          <a:xfrm>
            <a:off x="0" y="0"/>
            <a:ext cx="9144000" cy="6858000"/>
          </a:xfrm>
          <a:prstGeom prst="rect">
            <a:avLst/>
          </a:prstGeom>
        </p:spPr>
      </p:pic>
      <p:pic>
        <p:nvPicPr>
          <p:cNvPr id="5" name="Picture 4" descr="Seahawks game 02.JPG"/>
          <p:cNvPicPr>
            <a:picLocks noChangeAspect="1"/>
          </p:cNvPicPr>
          <p:nvPr/>
        </p:nvPicPr>
        <p:blipFill>
          <a:blip r:embed="rId4" cstate="print">
            <a:lum bright="5000" contrast="20000"/>
          </a:blip>
          <a:stretch>
            <a:fillRect/>
          </a:stretch>
        </p:blipFill>
        <p:spPr>
          <a:xfrm>
            <a:off x="0" y="0"/>
            <a:ext cx="9144000" cy="6858000"/>
          </a:xfrm>
          <a:prstGeom prst="rect">
            <a:avLst/>
          </a:prstGeom>
        </p:spPr>
      </p:pic>
      <p:sp>
        <p:nvSpPr>
          <p:cNvPr id="6" name="Title 5"/>
          <p:cNvSpPr>
            <a:spLocks noGrp="1"/>
          </p:cNvSpPr>
          <p:nvPr>
            <p:ph type="ctrTitle"/>
          </p:nvPr>
        </p:nvSpPr>
        <p:spPr>
          <a:xfrm>
            <a:off x="609600" y="228600"/>
            <a:ext cx="8153400" cy="1447799"/>
          </a:xfrm>
          <a:solidFill>
            <a:schemeClr val="tx1">
              <a:alpha val="60000"/>
            </a:schemeClr>
          </a:solidFill>
        </p:spPr>
        <p:txBody>
          <a:bodyPr/>
          <a:lstStyle/>
          <a:p>
            <a:r>
              <a:rPr lang="en-US" dirty="0" smtClean="0"/>
              <a:t>Enduring to the End</a:t>
            </a:r>
            <a:endParaRPr lang="en-US" dirty="0"/>
          </a:p>
        </p:txBody>
      </p:sp>
      <p:sp>
        <p:nvSpPr>
          <p:cNvPr id="10" name="Subtitle 9"/>
          <p:cNvSpPr>
            <a:spLocks noGrp="1"/>
          </p:cNvSpPr>
          <p:nvPr>
            <p:ph type="subTitle" idx="1"/>
          </p:nvPr>
        </p:nvSpPr>
        <p:spPr>
          <a:xfrm>
            <a:off x="1371600" y="5638800"/>
            <a:ext cx="6400800" cy="838200"/>
          </a:xfrm>
          <a:solidFill>
            <a:schemeClr val="tx1">
              <a:alpha val="50000"/>
            </a:schemeClr>
          </a:solidFill>
        </p:spPr>
        <p:txBody>
          <a:bodyPr>
            <a:noAutofit/>
          </a:bodyPr>
          <a:lstStyle/>
          <a:p>
            <a:r>
              <a:rPr lang="en-US" sz="4000" b="0" dirty="0" smtClean="0">
                <a:latin typeface="Georgia" pitchFamily="18" charset="0"/>
              </a:rPr>
              <a:t>James 1:2-4,12</a:t>
            </a:r>
            <a:endParaRPr lang="en-US" sz="4000" b="0" dirty="0">
              <a:latin typeface="Georgi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143000"/>
            <a:ext cx="7924800" cy="4495800"/>
          </a:xfrm>
          <a:solidFill>
            <a:schemeClr val="tx1">
              <a:alpha val="45000"/>
            </a:schemeClr>
          </a:solidFill>
        </p:spPr>
        <p:txBody>
          <a:bodyPr>
            <a:normAutofit fontScale="92500" lnSpcReduction="20000"/>
          </a:bodyPr>
          <a:lstStyle/>
          <a:p>
            <a:pPr algn="ctr">
              <a:buNone/>
            </a:pPr>
            <a:r>
              <a:rPr lang="en-US" sz="5200" dirty="0" smtClean="0"/>
              <a:t>   </a:t>
            </a:r>
            <a:r>
              <a:rPr lang="en-US" sz="4800" dirty="0" smtClean="0">
                <a:solidFill>
                  <a:srgbClr val="FFC000"/>
                </a:solidFill>
              </a:rPr>
              <a:t>Hebrews 10:38-39</a:t>
            </a:r>
          </a:p>
          <a:p>
            <a:pPr algn="ctr">
              <a:buNone/>
            </a:pPr>
            <a:r>
              <a:rPr lang="en-US" sz="4400" dirty="0" smtClean="0"/>
              <a:t>  Now the just shall live by faith; But if anyone draws back, My soul has no pleasure in him." 39 But we are not of those who draw back to perdition, but of those who believe to the saving of the soul. </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00200"/>
            <a:ext cx="8077200" cy="2971800"/>
          </a:xfrm>
          <a:solidFill>
            <a:schemeClr val="tx1">
              <a:alpha val="45000"/>
            </a:schemeClr>
          </a:solidFill>
        </p:spPr>
        <p:txBody>
          <a:bodyPr>
            <a:normAutofit/>
          </a:bodyPr>
          <a:lstStyle/>
          <a:p>
            <a:pPr algn="ctr">
              <a:buNone/>
            </a:pPr>
            <a:r>
              <a:rPr lang="en-US" sz="4000" dirty="0" smtClean="0">
                <a:solidFill>
                  <a:srgbClr val="FFC000"/>
                </a:solidFill>
              </a:rPr>
              <a:t>I Have Decided to Follow Jesus</a:t>
            </a:r>
          </a:p>
          <a:p>
            <a:pPr algn="ctr">
              <a:buNone/>
            </a:pPr>
            <a:r>
              <a:rPr lang="en-US" sz="4000" dirty="0" smtClean="0"/>
              <a:t>I have decided to follow Jesus..</a:t>
            </a:r>
          </a:p>
          <a:p>
            <a:pPr algn="ctr">
              <a:buNone/>
            </a:pPr>
            <a:r>
              <a:rPr lang="en-US" sz="4000" dirty="0" smtClean="0"/>
              <a:t>I have decided to follow Jesus..</a:t>
            </a:r>
          </a:p>
          <a:p>
            <a:pPr algn="ctr">
              <a:buNone/>
            </a:pPr>
            <a:r>
              <a:rPr lang="en-US" sz="4000" dirty="0" smtClean="0"/>
              <a:t>No turning back! No turning back!</a:t>
            </a:r>
          </a:p>
          <a:p>
            <a:pPr algn="ctr">
              <a:buNone/>
            </a:pP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par>
                          <p:cTn id="10" fill="hold">
                            <p:stCondLst>
                              <p:cond delay="1000"/>
                            </p:stCondLst>
                            <p:childTnLst>
                              <p:par>
                                <p:cTn id="11" presetID="55"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1" end="1"/>
                                            </p:txEl>
                                          </p:spTgt>
                                        </p:tgtEl>
                                      </p:cBhvr>
                                    </p:animEffect>
                                  </p:childTnLst>
                                </p:cTn>
                              </p:par>
                            </p:childTnLst>
                          </p:cTn>
                        </p:par>
                        <p:par>
                          <p:cTn id="16" fill="hold">
                            <p:stCondLst>
                              <p:cond delay="2000"/>
                            </p:stCondLst>
                            <p:childTnLst>
                              <p:par>
                                <p:cTn id="17" presetID="55"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2" end="2"/>
                                            </p:txEl>
                                          </p:spTgt>
                                        </p:tgtEl>
                                      </p:cBhvr>
                                    </p:animEffect>
                                  </p:childTnLst>
                                </p:cTn>
                              </p:par>
                            </p:childTnLst>
                          </p:cTn>
                        </p:par>
                        <p:par>
                          <p:cTn id="22" fill="hold">
                            <p:stCondLst>
                              <p:cond delay="3000"/>
                            </p:stCondLst>
                            <p:childTnLst>
                              <p:par>
                                <p:cTn id="23" presetID="55" presetClass="entr" presetSubtype="0"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6"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7"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8534400" cy="4800600"/>
          </a:xfrm>
          <a:solidFill>
            <a:schemeClr val="tx1">
              <a:alpha val="45000"/>
            </a:schemeClr>
          </a:solidFill>
        </p:spPr>
        <p:txBody>
          <a:bodyPr>
            <a:normAutofit fontScale="70000" lnSpcReduction="20000"/>
          </a:bodyPr>
          <a:lstStyle/>
          <a:p>
            <a:pPr algn="ctr">
              <a:buNone/>
            </a:pPr>
            <a:r>
              <a:rPr lang="en-US" sz="5200" dirty="0" smtClean="0"/>
              <a:t>   </a:t>
            </a:r>
            <a:r>
              <a:rPr lang="en-US" sz="6300" dirty="0" smtClean="0">
                <a:solidFill>
                  <a:srgbClr val="FFC000"/>
                </a:solidFill>
              </a:rPr>
              <a:t>Acts 14:21-22</a:t>
            </a:r>
          </a:p>
          <a:p>
            <a:pPr algn="ctr">
              <a:buNone/>
            </a:pPr>
            <a:r>
              <a:rPr lang="en-US" sz="4400" dirty="0" smtClean="0"/>
              <a:t>    </a:t>
            </a:r>
            <a:r>
              <a:rPr lang="en-US" sz="5100" dirty="0" smtClean="0"/>
              <a:t>And when they had preached the gospel to that city and made many disciples, they returned to </a:t>
            </a:r>
            <a:r>
              <a:rPr lang="en-US" sz="5100" dirty="0" err="1" smtClean="0"/>
              <a:t>Lystra</a:t>
            </a:r>
            <a:r>
              <a:rPr lang="en-US" sz="5100" dirty="0" smtClean="0"/>
              <a:t>, </a:t>
            </a:r>
            <a:r>
              <a:rPr lang="en-US" sz="5100" dirty="0" err="1" smtClean="0"/>
              <a:t>Iconium</a:t>
            </a:r>
            <a:r>
              <a:rPr lang="en-US" sz="5100" dirty="0" smtClean="0"/>
              <a:t>, and Antioch, 22 strengthening the souls of the disciples, exhorting them to continue in the faith, and saying, "We must through many tribulations enter the kingdom of God." </a:t>
            </a:r>
          </a:p>
          <a:p>
            <a:r>
              <a:rPr lang="en-US" sz="5100" dirty="0" smtClean="0"/>
              <a:t> </a:t>
            </a:r>
            <a:endParaRPr lang="en-US" sz="51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arl Thomas intensity.jpg"/>
          <p:cNvPicPr>
            <a:picLocks noChangeAspect="1"/>
          </p:cNvPicPr>
          <p:nvPr/>
        </p:nvPicPr>
        <p:blipFill>
          <a:blip r:embed="rId2" cstate="print"/>
          <a:stretch>
            <a:fillRect/>
          </a:stretch>
        </p:blipFill>
        <p:spPr>
          <a:xfrm>
            <a:off x="-1" y="0"/>
            <a:ext cx="9144001" cy="6858000"/>
          </a:xfrm>
          <a:prstGeom prst="rect">
            <a:avLst/>
          </a:prstGeom>
        </p:spPr>
      </p:pic>
      <p:sp>
        <p:nvSpPr>
          <p:cNvPr id="3" name="Rectangle 2"/>
          <p:cNvSpPr/>
          <p:nvPr/>
        </p:nvSpPr>
        <p:spPr>
          <a:xfrm>
            <a:off x="0" y="0"/>
            <a:ext cx="9144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p:cNvSpPr>
            <a:spLocks noGrp="1"/>
          </p:cNvSpPr>
          <p:nvPr>
            <p:ph idx="1"/>
          </p:nvPr>
        </p:nvSpPr>
        <p:spPr>
          <a:xfrm>
            <a:off x="381000" y="5410200"/>
            <a:ext cx="8229600" cy="1249363"/>
          </a:xfrm>
          <a:solidFill>
            <a:schemeClr val="tx1">
              <a:alpha val="60000"/>
            </a:schemeClr>
          </a:solidFill>
        </p:spPr>
        <p:txBody>
          <a:bodyPr/>
          <a:lstStyle/>
          <a:p>
            <a:r>
              <a:rPr lang="en-US" dirty="0" smtClean="0"/>
              <a:t>One player’s intensity can inspire others to their best…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dissolve">
                                      <p:cBhvr>
                                        <p:cTn id="7" dur="500"/>
                                        <p:tgtEl>
                                          <p:spTgt spid="5">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ssolve">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534400" cy="4800600"/>
          </a:xfrm>
          <a:solidFill>
            <a:schemeClr val="tx1">
              <a:alpha val="45000"/>
            </a:schemeClr>
          </a:solidFill>
        </p:spPr>
        <p:txBody>
          <a:bodyPr>
            <a:normAutofit fontScale="85000" lnSpcReduction="20000"/>
          </a:bodyPr>
          <a:lstStyle/>
          <a:p>
            <a:pPr algn="ctr">
              <a:buNone/>
            </a:pPr>
            <a:r>
              <a:rPr lang="en-US" sz="4700" dirty="0" smtClean="0">
                <a:solidFill>
                  <a:srgbClr val="FFC000"/>
                </a:solidFill>
              </a:rPr>
              <a:t>2 Corinthians 11:24-28</a:t>
            </a:r>
          </a:p>
          <a:p>
            <a:pPr>
              <a:buNone/>
            </a:pPr>
            <a:r>
              <a:rPr lang="en-US" dirty="0" smtClean="0"/>
              <a:t>     From the Jews five times I received forty stripes minus one. 25 Three times I was beaten with rods; once I was stoned; three times I was shipwrecked; a night and a day I have been in the deep; 26 in journeys often, in perils of waters, in perils of robbers, in perils of my own countrymen, in perils of the Gentiles, in perils in the city, in perils in the wilderness, in perils in the sea, in perils among false brethren…</a:t>
            </a:r>
            <a:endParaRPr lang="en-US" sz="51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par>
                          <p:cTn id="10" fill="hold">
                            <p:stCondLst>
                              <p:cond delay="1000"/>
                            </p:stCondLst>
                            <p:childTnLst>
                              <p:par>
                                <p:cTn id="11" presetID="55"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iahonlp_nfo_o_8f3.jpg"/>
          <p:cNvPicPr>
            <a:picLocks noChangeAspect="1"/>
          </p:cNvPicPr>
          <p:nvPr/>
        </p:nvPicPr>
        <p:blipFill>
          <a:blip r:embed="rId3" cstate="print">
            <a:lum bright="-5000" contrast="10000"/>
          </a:blip>
          <a:stretch>
            <a:fillRect/>
          </a:stretch>
        </p:blipFill>
        <p:spPr>
          <a:xfrm>
            <a:off x="0" y="1371600"/>
            <a:ext cx="4572000" cy="2514600"/>
          </a:xfrm>
          <a:prstGeom prst="rect">
            <a:avLst/>
          </a:prstGeom>
        </p:spPr>
      </p:pic>
      <p:pic>
        <p:nvPicPr>
          <p:cNvPr id="3" name="Picture 2" descr="liahonlp_nfo_o_8f5.jpg"/>
          <p:cNvPicPr>
            <a:picLocks noChangeAspect="1"/>
          </p:cNvPicPr>
          <p:nvPr/>
        </p:nvPicPr>
        <p:blipFill>
          <a:blip r:embed="rId4" cstate="print">
            <a:lum bright="-5000"/>
          </a:blip>
          <a:stretch>
            <a:fillRect/>
          </a:stretch>
        </p:blipFill>
        <p:spPr>
          <a:xfrm>
            <a:off x="4495800" y="1371600"/>
            <a:ext cx="4648200" cy="2514600"/>
          </a:xfrm>
          <a:prstGeom prst="rect">
            <a:avLst/>
          </a:prstGeom>
        </p:spPr>
      </p:pic>
      <p:sp>
        <p:nvSpPr>
          <p:cNvPr id="4" name="Title 3"/>
          <p:cNvSpPr>
            <a:spLocks noGrp="1"/>
          </p:cNvSpPr>
          <p:nvPr>
            <p:ph type="title"/>
          </p:nvPr>
        </p:nvSpPr>
        <p:spPr>
          <a:xfrm>
            <a:off x="381000" y="228600"/>
            <a:ext cx="5562600" cy="1143000"/>
          </a:xfrm>
          <a:solidFill>
            <a:schemeClr val="tx1">
              <a:alpha val="46000"/>
            </a:schemeClr>
          </a:solidFill>
        </p:spPr>
        <p:txBody>
          <a:bodyPr/>
          <a:lstStyle/>
          <a:p>
            <a:r>
              <a:rPr lang="en-US" dirty="0" smtClean="0"/>
              <a:t>Acts 16:23-34</a:t>
            </a:r>
            <a:endParaRPr lang="en-US" dirty="0"/>
          </a:p>
        </p:txBody>
      </p:sp>
      <p:sp>
        <p:nvSpPr>
          <p:cNvPr id="5" name="Content Placeholder 4"/>
          <p:cNvSpPr>
            <a:spLocks noGrp="1"/>
          </p:cNvSpPr>
          <p:nvPr>
            <p:ph idx="1"/>
          </p:nvPr>
        </p:nvSpPr>
        <p:spPr>
          <a:xfrm>
            <a:off x="228600" y="4038600"/>
            <a:ext cx="8763000" cy="2590800"/>
          </a:xfrm>
          <a:solidFill>
            <a:schemeClr val="tx1">
              <a:alpha val="39000"/>
            </a:schemeClr>
          </a:solidFill>
        </p:spPr>
        <p:txBody>
          <a:bodyPr>
            <a:normAutofit fontScale="77500" lnSpcReduction="20000"/>
          </a:bodyPr>
          <a:lstStyle/>
          <a:p>
            <a:r>
              <a:rPr lang="en-US" dirty="0" smtClean="0"/>
              <a:t>Acts 16:23-25 And when they had laid many stripes on them, they threw them into prison, commanding the jailer to keep them securely. 24 Having received such a charge, he put them into the inner prison and fastened their feet in the stocks. 25 But at midnight Paul and Silas were praying and singing hymns to God, and the prisoners were listening to them. </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evelation-Header.jpg"/>
          <p:cNvPicPr>
            <a:picLocks noChangeAspect="1"/>
          </p:cNvPicPr>
          <p:nvPr/>
        </p:nvPicPr>
        <p:blipFill>
          <a:blip r:embed="rId2" cstate="print"/>
          <a:stretch>
            <a:fillRect/>
          </a:stretch>
        </p:blipFill>
        <p:spPr>
          <a:xfrm>
            <a:off x="0" y="0"/>
            <a:ext cx="9122979" cy="4267200"/>
          </a:xfrm>
          <a:prstGeom prst="rect">
            <a:avLst/>
          </a:prstGeom>
        </p:spPr>
      </p:pic>
      <p:sp>
        <p:nvSpPr>
          <p:cNvPr id="3" name="Rectangle 2"/>
          <p:cNvSpPr/>
          <p:nvPr/>
        </p:nvSpPr>
        <p:spPr>
          <a:xfrm>
            <a:off x="0" y="0"/>
            <a:ext cx="9144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p:cNvSpPr>
            <a:spLocks noGrp="1"/>
          </p:cNvSpPr>
          <p:nvPr>
            <p:ph idx="1"/>
          </p:nvPr>
        </p:nvSpPr>
        <p:spPr>
          <a:xfrm>
            <a:off x="0" y="3048000"/>
            <a:ext cx="8915400" cy="3581400"/>
          </a:xfrm>
          <a:solidFill>
            <a:schemeClr val="tx1">
              <a:alpha val="58000"/>
            </a:schemeClr>
          </a:solidFill>
        </p:spPr>
        <p:txBody>
          <a:bodyPr>
            <a:normAutofit fontScale="62500" lnSpcReduction="20000"/>
          </a:bodyPr>
          <a:lstStyle/>
          <a:p>
            <a:endParaRPr lang="en-US" sz="4100" dirty="0" smtClean="0"/>
          </a:p>
          <a:p>
            <a:r>
              <a:rPr lang="en-US" sz="4100" dirty="0" smtClean="0"/>
              <a:t>Rev 1:1-3 The Revelation of Jesus Christ, which God gave Him to show His servants — things which must shortly take place. And He sent and signified it by His angel to His servant John, 2 who bore witness to the word of God, and to the testimony of Jesus Christ, to all things that he saw. 3 Blessed is he who reads and those who hear the words of this prophecy, and keep those things which are written in it; for the time is near.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evelation-Header.jpg"/>
          <p:cNvPicPr>
            <a:picLocks noChangeAspect="1"/>
          </p:cNvPicPr>
          <p:nvPr/>
        </p:nvPicPr>
        <p:blipFill>
          <a:blip r:embed="rId2" cstate="print"/>
          <a:stretch>
            <a:fillRect/>
          </a:stretch>
        </p:blipFill>
        <p:spPr>
          <a:xfrm>
            <a:off x="0" y="0"/>
            <a:ext cx="9122979" cy="4267200"/>
          </a:xfrm>
          <a:prstGeom prst="rect">
            <a:avLst/>
          </a:prstGeom>
        </p:spPr>
      </p:pic>
      <p:sp>
        <p:nvSpPr>
          <p:cNvPr id="3" name="Rectangle 2"/>
          <p:cNvSpPr/>
          <p:nvPr/>
        </p:nvSpPr>
        <p:spPr>
          <a:xfrm>
            <a:off x="0" y="0"/>
            <a:ext cx="9144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p:cNvSpPr>
            <a:spLocks noGrp="1"/>
          </p:cNvSpPr>
          <p:nvPr>
            <p:ph idx="1"/>
          </p:nvPr>
        </p:nvSpPr>
        <p:spPr>
          <a:xfrm>
            <a:off x="304800" y="1066800"/>
            <a:ext cx="8610600" cy="5105400"/>
          </a:xfrm>
          <a:solidFill>
            <a:schemeClr val="tx1">
              <a:alpha val="58000"/>
            </a:schemeClr>
          </a:solidFill>
        </p:spPr>
        <p:txBody>
          <a:bodyPr>
            <a:normAutofit fontScale="92500" lnSpcReduction="10000"/>
          </a:bodyPr>
          <a:lstStyle/>
          <a:p>
            <a:endParaRPr lang="en-US" sz="4100" dirty="0" smtClean="0"/>
          </a:p>
          <a:p>
            <a:r>
              <a:rPr lang="en-US" sz="3500" dirty="0" smtClean="0"/>
              <a:t>1. Ephesus </a:t>
            </a:r>
            <a:r>
              <a:rPr lang="en-US" sz="3500" i="1" dirty="0" smtClean="0"/>
              <a:t>“To him that </a:t>
            </a:r>
            <a:r>
              <a:rPr lang="en-US" sz="3500" i="1" dirty="0" err="1" smtClean="0"/>
              <a:t>overcometh</a:t>
            </a:r>
            <a:r>
              <a:rPr lang="en-US" sz="3500" i="1" dirty="0" smtClean="0"/>
              <a:t>” </a:t>
            </a:r>
            <a:r>
              <a:rPr lang="en-US" sz="3500" dirty="0" smtClean="0"/>
              <a:t>2:7</a:t>
            </a:r>
          </a:p>
          <a:p>
            <a:r>
              <a:rPr lang="en-US" sz="3500" dirty="0" smtClean="0"/>
              <a:t>2. Smyrna </a:t>
            </a:r>
            <a:r>
              <a:rPr lang="en-US" sz="3500" i="1" dirty="0" smtClean="0"/>
              <a:t>“He that </a:t>
            </a:r>
            <a:r>
              <a:rPr lang="en-US" sz="3500" i="1" dirty="0" err="1" smtClean="0"/>
              <a:t>overcometh</a:t>
            </a:r>
            <a:r>
              <a:rPr lang="en-US" sz="3500" i="1" dirty="0" smtClean="0"/>
              <a:t>” </a:t>
            </a:r>
            <a:r>
              <a:rPr lang="en-US" sz="3500" dirty="0" smtClean="0"/>
              <a:t>2:11</a:t>
            </a:r>
          </a:p>
          <a:p>
            <a:r>
              <a:rPr lang="en-US" sz="3500" dirty="0" smtClean="0"/>
              <a:t>3. </a:t>
            </a:r>
            <a:r>
              <a:rPr lang="en-US" sz="3500" dirty="0" err="1" smtClean="0"/>
              <a:t>Pergamos</a:t>
            </a:r>
            <a:r>
              <a:rPr lang="en-US" sz="3500" dirty="0" smtClean="0"/>
              <a:t> </a:t>
            </a:r>
            <a:r>
              <a:rPr lang="en-US" sz="3500" i="1" dirty="0" smtClean="0"/>
              <a:t>“To him that </a:t>
            </a:r>
            <a:r>
              <a:rPr lang="en-US" sz="3500" i="1" dirty="0" err="1" smtClean="0"/>
              <a:t>overcometh</a:t>
            </a:r>
            <a:r>
              <a:rPr lang="en-US" sz="3500" i="1" dirty="0" smtClean="0"/>
              <a:t>” </a:t>
            </a:r>
            <a:r>
              <a:rPr lang="en-US" sz="3500" dirty="0" smtClean="0"/>
              <a:t>2:17</a:t>
            </a:r>
          </a:p>
          <a:p>
            <a:r>
              <a:rPr lang="en-US" sz="3500" dirty="0" smtClean="0"/>
              <a:t>4. </a:t>
            </a:r>
            <a:r>
              <a:rPr lang="en-US" sz="3500" dirty="0" err="1" smtClean="0"/>
              <a:t>Thyratira</a:t>
            </a:r>
            <a:r>
              <a:rPr lang="en-US" sz="3500" dirty="0" smtClean="0"/>
              <a:t> </a:t>
            </a:r>
            <a:r>
              <a:rPr lang="en-US" sz="3500" i="1" dirty="0" smtClean="0"/>
              <a:t>“And he that </a:t>
            </a:r>
            <a:r>
              <a:rPr lang="en-US" sz="3500" i="1" dirty="0" err="1" smtClean="0"/>
              <a:t>overcometh</a:t>
            </a:r>
            <a:r>
              <a:rPr lang="en-US" sz="3500" i="1" dirty="0" smtClean="0"/>
              <a:t>” </a:t>
            </a:r>
            <a:r>
              <a:rPr lang="en-US" sz="3500" dirty="0" smtClean="0"/>
              <a:t>2:26</a:t>
            </a:r>
          </a:p>
          <a:p>
            <a:r>
              <a:rPr lang="en-US" sz="3500" dirty="0" smtClean="0"/>
              <a:t>5. Sardis </a:t>
            </a:r>
            <a:r>
              <a:rPr lang="en-US" sz="3500" i="1" dirty="0" smtClean="0"/>
              <a:t>“He that </a:t>
            </a:r>
            <a:r>
              <a:rPr lang="en-US" sz="3500" i="1" dirty="0" err="1" smtClean="0"/>
              <a:t>overcometh</a:t>
            </a:r>
            <a:r>
              <a:rPr lang="en-US" sz="3500" i="1" dirty="0" smtClean="0"/>
              <a:t>” </a:t>
            </a:r>
            <a:r>
              <a:rPr lang="en-US" sz="3500" dirty="0" smtClean="0"/>
              <a:t>3:5</a:t>
            </a:r>
          </a:p>
          <a:p>
            <a:r>
              <a:rPr lang="en-US" sz="3500" dirty="0" smtClean="0"/>
              <a:t>6. Philadelphia </a:t>
            </a:r>
            <a:r>
              <a:rPr lang="en-US" sz="3500" i="1" dirty="0" smtClean="0"/>
              <a:t>“Him that </a:t>
            </a:r>
            <a:r>
              <a:rPr lang="en-US" sz="3500" i="1" dirty="0" err="1" smtClean="0"/>
              <a:t>overcometh</a:t>
            </a:r>
            <a:r>
              <a:rPr lang="en-US" sz="3500" i="1" dirty="0" smtClean="0"/>
              <a:t>” </a:t>
            </a:r>
            <a:r>
              <a:rPr lang="en-US" sz="3500" dirty="0" smtClean="0"/>
              <a:t>3:12</a:t>
            </a:r>
          </a:p>
          <a:p>
            <a:r>
              <a:rPr lang="en-US" sz="3500" dirty="0" smtClean="0"/>
              <a:t>7. Laodicea </a:t>
            </a:r>
            <a:r>
              <a:rPr lang="en-US" sz="3500" i="1" dirty="0" smtClean="0"/>
              <a:t>“To him that </a:t>
            </a:r>
            <a:r>
              <a:rPr lang="en-US" sz="3500" i="1" dirty="0" err="1" smtClean="0"/>
              <a:t>overcometh</a:t>
            </a:r>
            <a:r>
              <a:rPr lang="en-US" sz="3500" i="1" dirty="0" smtClean="0"/>
              <a:t>” </a:t>
            </a:r>
            <a:r>
              <a:rPr lang="en-US" sz="3500" dirty="0" smtClean="0"/>
              <a:t>3:21</a:t>
            </a:r>
          </a:p>
          <a:p>
            <a:r>
              <a:rPr lang="en-US" sz="3500" dirty="0" smtClean="0"/>
              <a:t>8. </a:t>
            </a:r>
            <a:r>
              <a:rPr lang="en-US" sz="3500" i="1" dirty="0" smtClean="0"/>
              <a:t>“He that </a:t>
            </a:r>
            <a:r>
              <a:rPr lang="en-US" sz="3500" i="1" dirty="0" err="1" smtClean="0"/>
              <a:t>overcometh</a:t>
            </a:r>
            <a:r>
              <a:rPr lang="en-US" sz="3500" i="1" dirty="0" smtClean="0"/>
              <a:t>” </a:t>
            </a:r>
            <a:r>
              <a:rPr lang="en-US" sz="3500" dirty="0" smtClean="0"/>
              <a:t>21:7</a:t>
            </a:r>
            <a:endParaRPr lang="en-US" sz="35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evelation-Header.jpg"/>
          <p:cNvPicPr>
            <a:picLocks noChangeAspect="1"/>
          </p:cNvPicPr>
          <p:nvPr/>
        </p:nvPicPr>
        <p:blipFill>
          <a:blip r:embed="rId2" cstate="print"/>
          <a:stretch>
            <a:fillRect/>
          </a:stretch>
        </p:blipFill>
        <p:spPr>
          <a:xfrm>
            <a:off x="0" y="0"/>
            <a:ext cx="9122979" cy="4267200"/>
          </a:xfrm>
          <a:prstGeom prst="rect">
            <a:avLst/>
          </a:prstGeom>
        </p:spPr>
      </p:pic>
      <p:sp>
        <p:nvSpPr>
          <p:cNvPr id="3" name="Rectangle 2"/>
          <p:cNvSpPr/>
          <p:nvPr/>
        </p:nvSpPr>
        <p:spPr>
          <a:xfrm>
            <a:off x="0" y="0"/>
            <a:ext cx="9144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p:cNvSpPr>
            <a:spLocks noGrp="1"/>
          </p:cNvSpPr>
          <p:nvPr>
            <p:ph idx="1"/>
          </p:nvPr>
        </p:nvSpPr>
        <p:spPr>
          <a:xfrm>
            <a:off x="457200" y="2133600"/>
            <a:ext cx="8077200" cy="3429000"/>
          </a:xfrm>
          <a:solidFill>
            <a:schemeClr val="tx1">
              <a:alpha val="58000"/>
            </a:schemeClr>
          </a:solidFill>
        </p:spPr>
        <p:txBody>
          <a:bodyPr>
            <a:normAutofit fontScale="92500" lnSpcReduction="10000"/>
          </a:bodyPr>
          <a:lstStyle/>
          <a:p>
            <a:pPr algn="ctr">
              <a:buNone/>
            </a:pPr>
            <a:r>
              <a:rPr lang="en-US" sz="4800" dirty="0" smtClean="0">
                <a:solidFill>
                  <a:srgbClr val="FFC000"/>
                </a:solidFill>
              </a:rPr>
              <a:t>Revelation 2:10 </a:t>
            </a:r>
          </a:p>
          <a:p>
            <a:pPr algn="ctr">
              <a:buNone/>
            </a:pPr>
            <a:r>
              <a:rPr lang="en-US" sz="3200" dirty="0" smtClean="0"/>
              <a:t>    Do not fear any of those things which you are about to suffer. Indeed, the devil is about to throw some of you into prison, that you may be tested, and you will have tribulation ten days. Be faithful until death, and I will give you the crown of life. </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 calcmode="lin" valueType="num">
                                      <p:cBhvr>
                                        <p:cTn id="12" dur="1000" fill="hold"/>
                                        <p:tgtEl>
                                          <p:spTgt spid="5">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5">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evelation-Header.jpg"/>
          <p:cNvPicPr>
            <a:picLocks noChangeAspect="1"/>
          </p:cNvPicPr>
          <p:nvPr/>
        </p:nvPicPr>
        <p:blipFill>
          <a:blip r:embed="rId2" cstate="print"/>
          <a:stretch>
            <a:fillRect/>
          </a:stretch>
        </p:blipFill>
        <p:spPr>
          <a:xfrm>
            <a:off x="0" y="0"/>
            <a:ext cx="9122979" cy="4267200"/>
          </a:xfrm>
          <a:prstGeom prst="rect">
            <a:avLst/>
          </a:prstGeom>
        </p:spPr>
      </p:pic>
      <p:sp>
        <p:nvSpPr>
          <p:cNvPr id="3" name="Rectangle 2"/>
          <p:cNvSpPr/>
          <p:nvPr/>
        </p:nvSpPr>
        <p:spPr>
          <a:xfrm>
            <a:off x="0" y="0"/>
            <a:ext cx="9144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p:cNvSpPr>
            <a:spLocks noGrp="1"/>
          </p:cNvSpPr>
          <p:nvPr>
            <p:ph idx="1"/>
          </p:nvPr>
        </p:nvSpPr>
        <p:spPr>
          <a:xfrm>
            <a:off x="457200" y="2133600"/>
            <a:ext cx="8077200" cy="3429000"/>
          </a:xfrm>
          <a:solidFill>
            <a:schemeClr val="tx1">
              <a:alpha val="58000"/>
            </a:schemeClr>
          </a:solidFill>
        </p:spPr>
        <p:txBody>
          <a:bodyPr>
            <a:normAutofit fontScale="92500"/>
          </a:bodyPr>
          <a:lstStyle/>
          <a:p>
            <a:pPr algn="ctr">
              <a:buNone/>
            </a:pPr>
            <a:r>
              <a:rPr lang="en-US" sz="4800" dirty="0" smtClean="0">
                <a:solidFill>
                  <a:srgbClr val="FFC000"/>
                </a:solidFill>
              </a:rPr>
              <a:t>Revelation 17:14</a:t>
            </a:r>
          </a:p>
          <a:p>
            <a:pPr>
              <a:buNone/>
            </a:pPr>
            <a:r>
              <a:rPr lang="en-US" sz="3200" dirty="0" smtClean="0"/>
              <a:t>    These will make war with the Lamb, and the Lamb will overcome them, for He is Lord of lords and King of kings; and those who are with Him are called, chosen, and faithful." </a:t>
            </a:r>
          </a:p>
          <a:p>
            <a:r>
              <a:rPr lang="en-US" sz="3200" dirty="0" smtClean="0"/>
              <a:t> </a:t>
            </a:r>
          </a:p>
          <a:p>
            <a:pPr algn="ctr">
              <a:buNone/>
            </a:pP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 calcmode="lin" valueType="num">
                                      <p:cBhvr>
                                        <p:cTn id="12" dur="1000" fill="hold"/>
                                        <p:tgtEl>
                                          <p:spTgt spid="5">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5">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5">
                                            <p:txEl>
                                              <p:pRg st="1" end="1"/>
                                            </p:txEl>
                                          </p:spTgt>
                                        </p:tgtEl>
                                      </p:cBhvr>
                                    </p:animEffect>
                                  </p:childTnLst>
                                </p:cTn>
                              </p:par>
                              <p:par>
                                <p:cTn id="15" presetID="55" presetClass="entr" presetSubtype="0"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p:cTn id="17" dur="1000" fill="hold"/>
                                        <p:tgtEl>
                                          <p:spTgt spid="5">
                                            <p:txEl>
                                              <p:pRg st="2" end="2"/>
                                            </p:txEl>
                                          </p:spTgt>
                                        </p:tgtEl>
                                        <p:attrNameLst>
                                          <p:attrName>ppt_w</p:attrName>
                                        </p:attrNameLst>
                                      </p:cBhvr>
                                      <p:tavLst>
                                        <p:tav tm="0">
                                          <p:val>
                                            <p:strVal val="#ppt_w*0.70"/>
                                          </p:val>
                                        </p:tav>
                                        <p:tav tm="100000">
                                          <p:val>
                                            <p:strVal val="#ppt_w"/>
                                          </p:val>
                                        </p:tav>
                                      </p:tavLst>
                                    </p:anim>
                                    <p:anim calcmode="lin" valueType="num">
                                      <p:cBhvr>
                                        <p:cTn id="18" dur="1000" fill="hold"/>
                                        <p:tgtEl>
                                          <p:spTgt spid="5">
                                            <p:txEl>
                                              <p:pRg st="2" end="2"/>
                                            </p:txEl>
                                          </p:spTgt>
                                        </p:tgtEl>
                                        <p:attrNameLst>
                                          <p:attrName>ppt_h</p:attrName>
                                        </p:attrNameLst>
                                      </p:cBhvr>
                                      <p:tavLst>
                                        <p:tav tm="0">
                                          <p:val>
                                            <p:strVal val="#ppt_h"/>
                                          </p:val>
                                        </p:tav>
                                        <p:tav tm="100000">
                                          <p:val>
                                            <p:strVal val="#ppt_h"/>
                                          </p:val>
                                        </p:tav>
                                      </p:tavLst>
                                    </p:anim>
                                    <p:animEffect transition="in" filter="fade">
                                      <p:cBhvr>
                                        <p:cTn id="19"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ackers-seahawks.jpg"/>
          <p:cNvPicPr>
            <a:picLocks noChangeAspect="1"/>
          </p:cNvPicPr>
          <p:nvPr/>
        </p:nvPicPr>
        <p:blipFill>
          <a:blip r:embed="rId2" cstate="print"/>
          <a:stretch>
            <a:fillRect/>
          </a:stretch>
        </p:blipFill>
        <p:spPr>
          <a:xfrm>
            <a:off x="0" y="0"/>
            <a:ext cx="9144000" cy="5334000"/>
          </a:xfrm>
          <a:prstGeom prst="rect">
            <a:avLst/>
          </a:prstGeom>
        </p:spPr>
      </p:pic>
      <p:sp>
        <p:nvSpPr>
          <p:cNvPr id="4" name="Rectangle 3"/>
          <p:cNvSpPr/>
          <p:nvPr/>
        </p:nvSpPr>
        <p:spPr>
          <a:xfrm>
            <a:off x="0" y="0"/>
            <a:ext cx="9144000" cy="5334000"/>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p:cNvSpPr>
            <a:spLocks noGrp="1"/>
          </p:cNvSpPr>
          <p:nvPr>
            <p:ph idx="1"/>
          </p:nvPr>
        </p:nvSpPr>
        <p:spPr>
          <a:xfrm>
            <a:off x="304800" y="5334000"/>
            <a:ext cx="8610600" cy="1371600"/>
          </a:xfrm>
          <a:solidFill>
            <a:schemeClr val="tx1">
              <a:alpha val="50000"/>
            </a:schemeClr>
          </a:solidFill>
        </p:spPr>
        <p:txBody>
          <a:bodyPr/>
          <a:lstStyle/>
          <a:p>
            <a:r>
              <a:rPr lang="en-US" dirty="0" smtClean="0"/>
              <a:t>Great teams show what they are made of in the closing minutes…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9" name="Picture 8" descr="faithful.jpg"/>
          <p:cNvPicPr>
            <a:picLocks noChangeAspect="1"/>
          </p:cNvPicPr>
          <p:nvPr/>
        </p:nvPicPr>
        <p:blipFill>
          <a:blip r:embed="rId2" cstate="print">
            <a:lum bright="-20000" contrast="12000"/>
          </a:blip>
          <a:stretch>
            <a:fillRect/>
          </a:stretch>
        </p:blipFill>
        <p:spPr>
          <a:xfrm>
            <a:off x="0" y="0"/>
            <a:ext cx="9144000" cy="6858000"/>
          </a:xfrm>
          <a:prstGeom prst="rect">
            <a:avLst/>
          </a:prstGeom>
        </p:spPr>
      </p:pic>
      <p:pic>
        <p:nvPicPr>
          <p:cNvPr id="7" name="Picture 6" descr="church leadership  02.jpg"/>
          <p:cNvPicPr>
            <a:picLocks noChangeAspect="1"/>
          </p:cNvPicPr>
          <p:nvPr/>
        </p:nvPicPr>
        <p:blipFill>
          <a:blip r:embed="rId3" cstate="print">
            <a:lum bright="-20000" contrast="10000"/>
          </a:blip>
          <a:stretch>
            <a:fillRect/>
          </a:stretch>
        </p:blipFill>
        <p:spPr>
          <a:xfrm>
            <a:off x="0" y="0"/>
            <a:ext cx="9144000" cy="6858000"/>
          </a:xfrm>
          <a:prstGeom prst="rect">
            <a:avLst/>
          </a:prstGeom>
        </p:spPr>
      </p:pic>
      <p:pic>
        <p:nvPicPr>
          <p:cNvPr id="5" name="Picture 4" descr="Seahawks game 02.JPG"/>
          <p:cNvPicPr>
            <a:picLocks noChangeAspect="1"/>
          </p:cNvPicPr>
          <p:nvPr/>
        </p:nvPicPr>
        <p:blipFill>
          <a:blip r:embed="rId4" cstate="print">
            <a:lum bright="5000" contrast="20000"/>
          </a:blip>
          <a:stretch>
            <a:fillRect/>
          </a:stretch>
        </p:blipFill>
        <p:spPr>
          <a:xfrm>
            <a:off x="0" y="0"/>
            <a:ext cx="9144000" cy="6858000"/>
          </a:xfrm>
          <a:prstGeom prst="rect">
            <a:avLst/>
          </a:prstGeom>
        </p:spPr>
      </p:pic>
      <p:sp>
        <p:nvSpPr>
          <p:cNvPr id="6" name="Title 5"/>
          <p:cNvSpPr>
            <a:spLocks noGrp="1"/>
          </p:cNvSpPr>
          <p:nvPr>
            <p:ph type="ctrTitle"/>
          </p:nvPr>
        </p:nvSpPr>
        <p:spPr>
          <a:xfrm>
            <a:off x="609600" y="228600"/>
            <a:ext cx="8153400" cy="1447799"/>
          </a:xfrm>
          <a:solidFill>
            <a:schemeClr val="tx1">
              <a:alpha val="60000"/>
            </a:schemeClr>
          </a:solidFill>
        </p:spPr>
        <p:txBody>
          <a:bodyPr/>
          <a:lstStyle/>
          <a:p>
            <a:r>
              <a:rPr lang="en-US" dirty="0" smtClean="0"/>
              <a:t>Enduring to the End</a:t>
            </a:r>
            <a:endParaRPr lang="en-US" dirty="0"/>
          </a:p>
        </p:txBody>
      </p:sp>
      <p:sp>
        <p:nvSpPr>
          <p:cNvPr id="10" name="Subtitle 9"/>
          <p:cNvSpPr>
            <a:spLocks noGrp="1"/>
          </p:cNvSpPr>
          <p:nvPr>
            <p:ph type="subTitle" idx="1"/>
          </p:nvPr>
        </p:nvSpPr>
        <p:spPr>
          <a:xfrm>
            <a:off x="1371600" y="5638800"/>
            <a:ext cx="6400800" cy="838200"/>
          </a:xfrm>
          <a:solidFill>
            <a:schemeClr val="tx1">
              <a:alpha val="50000"/>
            </a:schemeClr>
          </a:solidFill>
        </p:spPr>
        <p:txBody>
          <a:bodyPr>
            <a:noAutofit/>
          </a:bodyPr>
          <a:lstStyle/>
          <a:p>
            <a:r>
              <a:rPr lang="en-US" sz="4000" b="0" dirty="0" smtClean="0">
                <a:latin typeface="Georgia" pitchFamily="18" charset="0"/>
              </a:rPr>
              <a:t>James 1:2-4,12</a:t>
            </a:r>
            <a:endParaRPr lang="en-US" sz="4000" b="0" dirty="0">
              <a:latin typeface="Georgia"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19200"/>
            <a:ext cx="8229600" cy="3733801"/>
          </a:xfrm>
          <a:solidFill>
            <a:schemeClr val="tx1">
              <a:alpha val="45000"/>
            </a:schemeClr>
          </a:solidFill>
        </p:spPr>
        <p:txBody>
          <a:bodyPr>
            <a:normAutofit lnSpcReduction="10000"/>
          </a:bodyPr>
          <a:lstStyle/>
          <a:p>
            <a:pPr algn="ctr">
              <a:buNone/>
            </a:pPr>
            <a:r>
              <a:rPr lang="en-US" dirty="0" smtClean="0"/>
              <a:t>   </a:t>
            </a:r>
            <a:r>
              <a:rPr lang="en-US" sz="4800" dirty="0" smtClean="0">
                <a:solidFill>
                  <a:srgbClr val="FFC000"/>
                </a:solidFill>
              </a:rPr>
              <a:t>James 1:12 </a:t>
            </a:r>
          </a:p>
          <a:p>
            <a:pPr algn="ctr">
              <a:buNone/>
            </a:pPr>
            <a:r>
              <a:rPr lang="en-US" sz="4000" dirty="0" smtClean="0"/>
              <a:t>Blessed is the man who endures temptation; for when he has been approved, he will receive the crown of life which the Lord has promised to those who love Him.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par>
                          <p:cTn id="10" fill="hold">
                            <p:stCondLst>
                              <p:cond delay="1000"/>
                            </p:stCondLst>
                            <p:childTnLst>
                              <p:par>
                                <p:cTn id="11" presetID="55"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47800"/>
            <a:ext cx="8229600" cy="3733800"/>
          </a:xfrm>
          <a:solidFill>
            <a:schemeClr val="tx1">
              <a:alpha val="45000"/>
            </a:schemeClr>
          </a:solidFill>
        </p:spPr>
        <p:txBody>
          <a:bodyPr>
            <a:normAutofit fontScale="92500" lnSpcReduction="20000"/>
          </a:bodyPr>
          <a:lstStyle/>
          <a:p>
            <a:pPr algn="ctr">
              <a:buNone/>
            </a:pPr>
            <a:r>
              <a:rPr lang="en-US" dirty="0" smtClean="0"/>
              <a:t>   </a:t>
            </a:r>
            <a:r>
              <a:rPr lang="en-US" sz="5200" dirty="0" smtClean="0">
                <a:solidFill>
                  <a:srgbClr val="FFC000"/>
                </a:solidFill>
              </a:rPr>
              <a:t>James 1:12 </a:t>
            </a:r>
          </a:p>
          <a:p>
            <a:pPr algn="ctr">
              <a:buNone/>
            </a:pPr>
            <a:r>
              <a:rPr lang="en-US" sz="4000" dirty="0" smtClean="0"/>
              <a:t>   </a:t>
            </a:r>
            <a:r>
              <a:rPr lang="en-US" sz="4300" dirty="0" smtClean="0"/>
              <a:t>Blessed is the man who remains steadfast under trial, for when he has stood the test he will receive</a:t>
            </a:r>
            <a:r>
              <a:rPr lang="en-US" sz="4300" b="1" dirty="0" smtClean="0"/>
              <a:t> </a:t>
            </a:r>
            <a:r>
              <a:rPr lang="en-US" sz="4300" dirty="0" smtClean="0"/>
              <a:t>the crown of life,</a:t>
            </a:r>
            <a:r>
              <a:rPr lang="en-US" sz="4300" b="1" dirty="0" smtClean="0"/>
              <a:t>  </a:t>
            </a:r>
            <a:r>
              <a:rPr lang="en-US" sz="4300" dirty="0" smtClean="0"/>
              <a:t>which God has promised to those who love him.  (</a:t>
            </a:r>
            <a:r>
              <a:rPr lang="en-US" sz="3500" dirty="0" smtClean="0"/>
              <a:t>ESV)</a:t>
            </a:r>
            <a:endParaRPr lang="en-US" sz="3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par>
                          <p:cTn id="10" fill="hold">
                            <p:stCondLst>
                              <p:cond delay="1000"/>
                            </p:stCondLst>
                            <p:childTnLst>
                              <p:par>
                                <p:cTn id="11" presetID="55"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534400" cy="4038600"/>
          </a:xfrm>
          <a:solidFill>
            <a:schemeClr val="tx1">
              <a:alpha val="45000"/>
            </a:schemeClr>
          </a:solidFill>
        </p:spPr>
        <p:txBody>
          <a:bodyPr>
            <a:normAutofit fontScale="92500" lnSpcReduction="10000"/>
          </a:bodyPr>
          <a:lstStyle/>
          <a:p>
            <a:pPr algn="ctr">
              <a:buNone/>
            </a:pPr>
            <a:r>
              <a:rPr lang="en-US" sz="5200" dirty="0" smtClean="0"/>
              <a:t>   </a:t>
            </a:r>
            <a:r>
              <a:rPr lang="en-US" sz="5200" dirty="0" smtClean="0">
                <a:solidFill>
                  <a:srgbClr val="FFC000"/>
                </a:solidFill>
              </a:rPr>
              <a:t>James 1:2-4 </a:t>
            </a:r>
          </a:p>
          <a:p>
            <a:pPr algn="ctr">
              <a:buNone/>
            </a:pPr>
            <a:r>
              <a:rPr lang="en-US" sz="4000" dirty="0" smtClean="0"/>
              <a:t>   My brethren, count it all joy when you fall into various trials, 3 knowing that the testing of your faith produces patience. 4 But let patience have its perfect work, that you may be perfect and complete, lacking nothing. </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par>
                          <p:cTn id="10" fill="hold">
                            <p:stCondLst>
                              <p:cond delay="1000"/>
                            </p:stCondLst>
                            <p:childTnLst>
                              <p:par>
                                <p:cTn id="11" presetID="55"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eahawks training 04.jpg"/>
          <p:cNvPicPr>
            <a:picLocks noChangeAspect="1"/>
          </p:cNvPicPr>
          <p:nvPr/>
        </p:nvPicPr>
        <p:blipFill>
          <a:blip r:embed="rId2" cstate="print">
            <a:lum bright="-5000" contrast="16000"/>
          </a:blip>
          <a:stretch>
            <a:fillRect/>
          </a:stretch>
        </p:blipFill>
        <p:spPr>
          <a:xfrm>
            <a:off x="0" y="0"/>
            <a:ext cx="9178558" cy="6857999"/>
          </a:xfrm>
          <a:prstGeom prst="rect">
            <a:avLst/>
          </a:prstGeom>
        </p:spPr>
      </p:pic>
      <p:sp>
        <p:nvSpPr>
          <p:cNvPr id="3" name="Rectangle 2"/>
          <p:cNvSpPr/>
          <p:nvPr/>
        </p:nvSpPr>
        <p:spPr>
          <a:xfrm>
            <a:off x="0" y="0"/>
            <a:ext cx="9144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p:cNvSpPr>
            <a:spLocks noGrp="1"/>
          </p:cNvSpPr>
          <p:nvPr>
            <p:ph idx="1"/>
          </p:nvPr>
        </p:nvSpPr>
        <p:spPr>
          <a:xfrm>
            <a:off x="381000" y="5105400"/>
            <a:ext cx="8458200" cy="1554163"/>
          </a:xfrm>
          <a:solidFill>
            <a:schemeClr val="tx1">
              <a:alpha val="60000"/>
            </a:schemeClr>
          </a:solidFill>
        </p:spPr>
        <p:txBody>
          <a:bodyPr>
            <a:normAutofit/>
          </a:bodyPr>
          <a:lstStyle/>
          <a:p>
            <a:r>
              <a:rPr lang="en-US" sz="4000" dirty="0" smtClean="0"/>
              <a:t>Trials help develop strength and prepare us to gain the victory… </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dissolve">
                                      <p:cBhvr>
                                        <p:cTn id="7" dur="500"/>
                                        <p:tgtEl>
                                          <p:spTgt spid="5">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ssolve">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eahawks-eagles-football.jpg"/>
          <p:cNvPicPr>
            <a:picLocks noChangeAspect="1"/>
          </p:cNvPicPr>
          <p:nvPr/>
        </p:nvPicPr>
        <p:blipFill>
          <a:blip r:embed="rId2" cstate="print"/>
          <a:stretch>
            <a:fillRect/>
          </a:stretch>
        </p:blipFill>
        <p:spPr>
          <a:xfrm>
            <a:off x="0" y="0"/>
            <a:ext cx="9144000" cy="6858000"/>
          </a:xfrm>
          <a:prstGeom prst="rect">
            <a:avLst/>
          </a:prstGeom>
        </p:spPr>
      </p:pic>
      <p:sp>
        <p:nvSpPr>
          <p:cNvPr id="5" name="Rectangle 4"/>
          <p:cNvSpPr/>
          <p:nvPr/>
        </p:nvSpPr>
        <p:spPr>
          <a:xfrm>
            <a:off x="0" y="0"/>
            <a:ext cx="9144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6"/>
          <p:cNvSpPr>
            <a:spLocks noGrp="1"/>
          </p:cNvSpPr>
          <p:nvPr>
            <p:ph idx="1"/>
          </p:nvPr>
        </p:nvSpPr>
        <p:spPr>
          <a:xfrm>
            <a:off x="228600" y="5029200"/>
            <a:ext cx="8458200" cy="1477963"/>
          </a:xfrm>
          <a:solidFill>
            <a:schemeClr val="tx1">
              <a:alpha val="50000"/>
            </a:schemeClr>
          </a:solidFill>
        </p:spPr>
        <p:txBody>
          <a:bodyPr/>
          <a:lstStyle/>
          <a:p>
            <a:r>
              <a:rPr lang="en-US" dirty="0" smtClean="0"/>
              <a:t>In the final drive, the team is confident they have the character to overcome…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utterfly cocoon.jpg"/>
          <p:cNvPicPr>
            <a:picLocks noChangeAspect="1"/>
          </p:cNvPicPr>
          <p:nvPr/>
        </p:nvPicPr>
        <p:blipFill>
          <a:blip r:embed="rId2" cstate="print">
            <a:lum bright="-5000" contrast="10000"/>
          </a:blip>
          <a:stretch>
            <a:fillRect/>
          </a:stretch>
        </p:blipFill>
        <p:spPr>
          <a:xfrm>
            <a:off x="0" y="0"/>
            <a:ext cx="9155784" cy="6858000"/>
          </a:xfrm>
          <a:prstGeom prst="rect">
            <a:avLst/>
          </a:prstGeom>
        </p:spPr>
      </p:pic>
      <p:sp>
        <p:nvSpPr>
          <p:cNvPr id="3" name="Rectangle 2"/>
          <p:cNvSpPr/>
          <p:nvPr/>
        </p:nvSpPr>
        <p:spPr>
          <a:xfrm>
            <a:off x="0" y="0"/>
            <a:ext cx="9144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a:xfrm>
            <a:off x="381000" y="5181600"/>
            <a:ext cx="8229600" cy="1401763"/>
          </a:xfrm>
          <a:solidFill>
            <a:schemeClr val="tx1">
              <a:alpha val="55000"/>
            </a:schemeClr>
          </a:solidFill>
        </p:spPr>
        <p:txBody>
          <a:bodyPr/>
          <a:lstStyle/>
          <a:p>
            <a:r>
              <a:rPr lang="en-US" dirty="0" smtClean="0"/>
              <a:t>The butterfly’s struggle to escape the cocoon is necessary for survival…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dissolve">
                                      <p:cBhvr>
                                        <p:cTn id="7" dur="500"/>
                                        <p:tgtEl>
                                          <p:spTgt spid="5">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ssolve">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143000"/>
            <a:ext cx="7924800" cy="4495800"/>
          </a:xfrm>
          <a:solidFill>
            <a:schemeClr val="tx1">
              <a:alpha val="45000"/>
            </a:schemeClr>
          </a:solidFill>
        </p:spPr>
        <p:txBody>
          <a:bodyPr>
            <a:normAutofit fontScale="70000" lnSpcReduction="20000"/>
          </a:bodyPr>
          <a:lstStyle/>
          <a:p>
            <a:pPr algn="ctr">
              <a:buNone/>
            </a:pPr>
            <a:r>
              <a:rPr lang="en-US" sz="5200" dirty="0" smtClean="0"/>
              <a:t>   </a:t>
            </a:r>
            <a:r>
              <a:rPr lang="en-US" sz="7000" dirty="0" smtClean="0">
                <a:solidFill>
                  <a:srgbClr val="FFC000"/>
                </a:solidFill>
              </a:rPr>
              <a:t>Acts 11:21-23</a:t>
            </a:r>
          </a:p>
          <a:p>
            <a:pPr algn="ctr">
              <a:buNone/>
            </a:pPr>
            <a:r>
              <a:rPr lang="en-US" sz="5100" dirty="0" smtClean="0"/>
              <a:t>News of these things came to the ears of the church in Jerusalem, and they sent out Barnabas to go as far as Antioch. 23 When he came and had seen the grace of God, he was glad, and encouraged them all that with purpose of heart they should continue with the Lord</a:t>
            </a:r>
            <a:r>
              <a:rPr lang="en-US" sz="4000" dirty="0" smtClean="0"/>
              <a:t>. </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par>
                          <p:cTn id="10" fill="hold">
                            <p:stCondLst>
                              <p:cond delay="1000"/>
                            </p:stCondLst>
                            <p:childTnLst>
                              <p:par>
                                <p:cTn id="11" presetID="55"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2961</TotalTime>
  <Words>849</Words>
  <Application>Microsoft Office PowerPoint</Application>
  <PresentationFormat>On-screen Show (4:3)</PresentationFormat>
  <Paragraphs>47</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Enduring to the End</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Acts 16:23-34</vt:lpstr>
      <vt:lpstr>Slide 16</vt:lpstr>
      <vt:lpstr>Slide 17</vt:lpstr>
      <vt:lpstr>Slide 18</vt:lpstr>
      <vt:lpstr>Slide 19</vt:lpstr>
      <vt:lpstr>Enduring to the End</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275</cp:revision>
  <dcterms:created xsi:type="dcterms:W3CDTF">2011-02-15T07:29:10Z</dcterms:created>
  <dcterms:modified xsi:type="dcterms:W3CDTF">2015-01-26T16:54:15Z</dcterms:modified>
</cp:coreProperties>
</file>