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5" r:id="rId2"/>
    <p:sldId id="268" r:id="rId3"/>
    <p:sldId id="270" r:id="rId4"/>
    <p:sldId id="269" r:id="rId5"/>
    <p:sldId id="271" r:id="rId6"/>
    <p:sldId id="272" r:id="rId7"/>
    <p:sldId id="273" r:id="rId8"/>
    <p:sldId id="274" r:id="rId9"/>
    <p:sldId id="275" r:id="rId10"/>
    <p:sldId id="276" r:id="rId11"/>
    <p:sldId id="277" r:id="rId12"/>
    <p:sldId id="278" r:id="rId13"/>
    <p:sldId id="280" r:id="rId14"/>
    <p:sldId id="282" r:id="rId15"/>
    <p:sldId id="281" r:id="rId16"/>
    <p:sldId id="28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000"/>
    <a:srgbClr val="0094C8"/>
    <a:srgbClr val="180000"/>
    <a:srgbClr val="1E0000"/>
    <a:srgbClr val="663300"/>
    <a:srgbClr val="261300"/>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50" autoAdjust="0"/>
    <p:restoredTop sz="94660"/>
  </p:normalViewPr>
  <p:slideViewPr>
    <p:cSldViewPr>
      <p:cViewPr varScale="1">
        <p:scale>
          <a:sx n="91" d="100"/>
          <a:sy n="91" d="100"/>
        </p:scale>
        <p:origin x="-27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4/18/2015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4/18/2015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p:spPr>
        <p:txBody>
          <a:bodyPr/>
          <a:lstStyle/>
          <a:p>
            <a:r>
              <a:rPr lang="en-US" dirty="0" smtClean="0"/>
              <a:t>The Empty Tomb</a:t>
            </a:r>
            <a:endParaRPr lang="en-US" dirty="0"/>
          </a:p>
        </p:txBody>
      </p:sp>
      <p:sp>
        <p:nvSpPr>
          <p:cNvPr id="9" name="Subtitle 8"/>
          <p:cNvSpPr>
            <a:spLocks noGrp="1"/>
          </p:cNvSpPr>
          <p:nvPr>
            <p:ph type="subTitle" idx="1"/>
          </p:nvPr>
        </p:nvSpPr>
        <p:spPr>
          <a:xfrm>
            <a:off x="1371600" y="5715000"/>
            <a:ext cx="6400800" cy="990600"/>
          </a:xfrm>
        </p:spPr>
        <p:txBody>
          <a:bodyPr>
            <a:normAutofit/>
          </a:bodyPr>
          <a:lstStyle/>
          <a:p>
            <a:r>
              <a:rPr lang="en-US" sz="4800" dirty="0" smtClean="0"/>
              <a:t>Mark 16:1-8</a:t>
            </a:r>
            <a:endParaRPr lang="en-US" sz="4800" dirty="0"/>
          </a:p>
        </p:txBody>
      </p:sp>
      <p:pic>
        <p:nvPicPr>
          <p:cNvPr id="8" name="Picture 7" descr="crosses and empty tomb 02.jpg"/>
          <p:cNvPicPr>
            <a:picLocks noChangeAspect="1"/>
          </p:cNvPicPr>
          <p:nvPr/>
        </p:nvPicPr>
        <p:blipFill>
          <a:blip r:embed="rId4" cstate="print">
            <a:lum bright="-10000" contrast="10000"/>
          </a:blip>
          <a:stretch>
            <a:fillRect/>
          </a:stretch>
        </p:blipFill>
        <p:spPr>
          <a:xfrm>
            <a:off x="0" y="1676400"/>
            <a:ext cx="9144000" cy="3733800"/>
          </a:xfrm>
          <a:prstGeom prst="rect">
            <a:avLst/>
          </a:prstGeom>
        </p:spPr>
      </p:pic>
      <p:pic>
        <p:nvPicPr>
          <p:cNvPr id="12" name="Picture 11" descr="grave-robber.jpg"/>
          <p:cNvPicPr>
            <a:picLocks noChangeAspect="1"/>
          </p:cNvPicPr>
          <p:nvPr/>
        </p:nvPicPr>
        <p:blipFill>
          <a:blip r:embed="rId5"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fontScale="90000"/>
          </a:bodyPr>
          <a:lstStyle/>
          <a:p>
            <a:pPr algn="l"/>
            <a:r>
              <a:rPr lang="en-US" sz="4400" dirty="0" smtClean="0"/>
              <a:t>Testimony: The Empty Tomb…</a:t>
            </a:r>
            <a:endParaRPr lang="en-US" sz="4400" dirty="0"/>
          </a:p>
        </p:txBody>
      </p:sp>
      <p:sp>
        <p:nvSpPr>
          <p:cNvPr id="9" name="Subtitle 8"/>
          <p:cNvSpPr>
            <a:spLocks noGrp="1"/>
          </p:cNvSpPr>
          <p:nvPr>
            <p:ph idx="1"/>
          </p:nvPr>
        </p:nvSpPr>
        <p:spPr>
          <a:xfrm>
            <a:off x="0" y="4267200"/>
            <a:ext cx="9144000" cy="2590800"/>
          </a:xfrm>
          <a:solidFill>
            <a:schemeClr val="tx1">
              <a:alpha val="35000"/>
            </a:schemeClr>
          </a:solidFill>
        </p:spPr>
        <p:txBody>
          <a:bodyPr>
            <a:noAutofit/>
          </a:bodyPr>
          <a:lstStyle/>
          <a:p>
            <a:r>
              <a:rPr lang="en-US" sz="2400" dirty="0" smtClean="0"/>
              <a:t>Matthew 28:2-5 And behold, there was a great earthquake; for an angel of the Lord descended from heaven, and came and rolled back the stone from the door, and sat on it. 3 His countenance was like lightning, and his clothing as white as snow. 4 And the guards shook for fear of him, and became like dead 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fontScale="90000"/>
          </a:bodyPr>
          <a:lstStyle/>
          <a:p>
            <a:pPr algn="l"/>
            <a:r>
              <a:rPr lang="en-US" sz="4400" dirty="0" smtClean="0"/>
              <a:t>Testimony: The Empty Tomb…</a:t>
            </a:r>
            <a:endParaRPr lang="en-US" sz="4400" dirty="0"/>
          </a:p>
        </p:txBody>
      </p:sp>
      <p:sp>
        <p:nvSpPr>
          <p:cNvPr id="9" name="Subtitle 8"/>
          <p:cNvSpPr>
            <a:spLocks noGrp="1"/>
          </p:cNvSpPr>
          <p:nvPr>
            <p:ph idx="1"/>
          </p:nvPr>
        </p:nvSpPr>
        <p:spPr>
          <a:xfrm>
            <a:off x="0" y="2590800"/>
            <a:ext cx="9144000" cy="4267200"/>
          </a:xfrm>
          <a:solidFill>
            <a:schemeClr val="tx1">
              <a:alpha val="35000"/>
            </a:schemeClr>
          </a:solidFill>
        </p:spPr>
        <p:txBody>
          <a:bodyPr>
            <a:noAutofit/>
          </a:bodyPr>
          <a:lstStyle/>
          <a:p>
            <a:r>
              <a:rPr lang="en-US" sz="2400" dirty="0" smtClean="0"/>
              <a:t>Matthew 28:11-15  Now while they were going, behold, some of the guard came into the city and reported to the chief priests all the things that had happened. 12 When they had assembled with the elders and consulted together, they gave a large sum of money to the soldiers, 13 saying, "Tell them, 'His disciples came at night and stole Him away while we slept.' 14 And if this comes to the governor's ears, we will appease him and make you secure." 15 So they took the money and did as they were instructed; and this saying is commonly reported among the Jews until this day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a:bodyPr>
          <a:lstStyle/>
          <a:p>
            <a:pPr algn="l"/>
            <a:r>
              <a:rPr lang="en-US" sz="4400" dirty="0" smtClean="0"/>
              <a:t>Testimony of the Angels…</a:t>
            </a:r>
            <a:endParaRPr lang="en-US" sz="4400" dirty="0"/>
          </a:p>
        </p:txBody>
      </p:sp>
      <p:pic>
        <p:nvPicPr>
          <p:cNvPr id="8" name="Picture 7" descr="two angels in empty tomb.jpg"/>
          <p:cNvPicPr>
            <a:picLocks noChangeAspect="1"/>
          </p:cNvPicPr>
          <p:nvPr/>
        </p:nvPicPr>
        <p:blipFill>
          <a:blip r:embed="rId5" cstate="print"/>
          <a:srcRect b="5261"/>
          <a:stretch>
            <a:fillRect/>
          </a:stretch>
        </p:blipFill>
        <p:spPr>
          <a:xfrm>
            <a:off x="0" y="1600200"/>
            <a:ext cx="9144000" cy="4041776"/>
          </a:xfrm>
          <a:prstGeom prst="rect">
            <a:avLst/>
          </a:prstGeom>
        </p:spPr>
      </p:pic>
      <p:sp>
        <p:nvSpPr>
          <p:cNvPr id="12" name="Rectangle 11"/>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0" y="3429000"/>
            <a:ext cx="9144000" cy="3429000"/>
          </a:xfrm>
          <a:solidFill>
            <a:schemeClr val="tx1">
              <a:alpha val="35000"/>
            </a:schemeClr>
          </a:solidFill>
        </p:spPr>
        <p:txBody>
          <a:bodyPr>
            <a:noAutofit/>
          </a:bodyPr>
          <a:lstStyle/>
          <a:p>
            <a:r>
              <a:rPr lang="en-US" sz="2400" dirty="0" smtClean="0"/>
              <a:t>Luke 24:4-8 And it happened, as they were greatly perplexed about this, that behold, two men stood by them in shining garments. 5 Then, as they were afraid and bowed their faces to the earth, they said to them, "Why do you seek the living among the dead? 6 He is not here, but is risen! Remember how He spoke to you when He was still in Galilee, 7 saying, 'The Son of Man must be delivered into the hands of sinful men, and be crucified, and the third day rise again.'" 8 And they remembered His words.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a:bodyPr>
          <a:lstStyle/>
          <a:p>
            <a:pPr algn="l"/>
            <a:r>
              <a:rPr lang="en-US" sz="4400" dirty="0" smtClean="0"/>
              <a:t>Testimony of Eyewitnesses…</a:t>
            </a:r>
            <a:endParaRPr lang="en-US" sz="4400" dirty="0"/>
          </a:p>
        </p:txBody>
      </p:sp>
      <p:pic>
        <p:nvPicPr>
          <p:cNvPr id="8" name="Picture 7" descr="two angels in empty tomb.jpg"/>
          <p:cNvPicPr>
            <a:picLocks noChangeAspect="1"/>
          </p:cNvPicPr>
          <p:nvPr/>
        </p:nvPicPr>
        <p:blipFill>
          <a:blip r:embed="rId5" cstate="print"/>
          <a:srcRect b="5261"/>
          <a:stretch>
            <a:fillRect/>
          </a:stretch>
        </p:blipFill>
        <p:spPr>
          <a:xfrm>
            <a:off x="0" y="1600200"/>
            <a:ext cx="9144000" cy="4041776"/>
          </a:xfrm>
          <a:prstGeom prst="rect">
            <a:avLst/>
          </a:prstGeom>
        </p:spPr>
      </p:pic>
      <p:pic>
        <p:nvPicPr>
          <p:cNvPr id="13" name="Picture 12" descr="mary-tells-the-apostles-she-has-seen-jesus.jpg"/>
          <p:cNvPicPr>
            <a:picLocks noChangeAspect="1"/>
          </p:cNvPicPr>
          <p:nvPr/>
        </p:nvPicPr>
        <p:blipFill>
          <a:blip r:embed="rId6" cstate="print"/>
          <a:srcRect t="20140" b="23497"/>
          <a:stretch>
            <a:fillRect/>
          </a:stretch>
        </p:blipFill>
        <p:spPr>
          <a:xfrm>
            <a:off x="0" y="1600200"/>
            <a:ext cx="9144000" cy="4034801"/>
          </a:xfrm>
          <a:prstGeom prst="rect">
            <a:avLst/>
          </a:prstGeom>
        </p:spPr>
      </p:pic>
      <p:sp>
        <p:nvSpPr>
          <p:cNvPr id="12" name="Rectangle 11"/>
          <p:cNvSpPr/>
          <p:nvPr/>
        </p:nvSpPr>
        <p:spPr>
          <a:xfrm>
            <a:off x="0" y="1600200"/>
            <a:ext cx="9144000" cy="40386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0" y="4267200"/>
            <a:ext cx="9144000" cy="2590800"/>
          </a:xfrm>
          <a:solidFill>
            <a:schemeClr val="tx1">
              <a:alpha val="35000"/>
            </a:schemeClr>
          </a:solidFill>
        </p:spPr>
        <p:txBody>
          <a:bodyPr>
            <a:noAutofit/>
          </a:bodyPr>
          <a:lstStyle/>
          <a:p>
            <a:r>
              <a:rPr lang="en-US" sz="2400" dirty="0" smtClean="0"/>
              <a:t>Mark 16:7 But go, tell His disciples — and Peter — that He is going before you into Galilee; there you will see Him, as He said to you." </a:t>
            </a:r>
          </a:p>
          <a:p>
            <a:r>
              <a:rPr lang="en-US" sz="2400" dirty="0" smtClean="0"/>
              <a:t>8 So they went out quickly and fled from the tomb, for they trembled and were amazed. And they said nothing to anyone, for they were afraid.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a:bodyPr>
          <a:lstStyle/>
          <a:p>
            <a:pPr algn="l"/>
            <a:r>
              <a:rPr lang="en-US" sz="4400" dirty="0" smtClean="0"/>
              <a:t>Testimony of Eyewitnesses…</a:t>
            </a:r>
            <a:endParaRPr lang="en-US" sz="4400" dirty="0"/>
          </a:p>
        </p:txBody>
      </p:sp>
      <p:pic>
        <p:nvPicPr>
          <p:cNvPr id="8" name="Picture 7" descr="two angels in empty tomb.jpg"/>
          <p:cNvPicPr>
            <a:picLocks noChangeAspect="1"/>
          </p:cNvPicPr>
          <p:nvPr/>
        </p:nvPicPr>
        <p:blipFill>
          <a:blip r:embed="rId5" cstate="print"/>
          <a:srcRect b="5261"/>
          <a:stretch>
            <a:fillRect/>
          </a:stretch>
        </p:blipFill>
        <p:spPr>
          <a:xfrm>
            <a:off x="0" y="1600200"/>
            <a:ext cx="9144000" cy="4041776"/>
          </a:xfrm>
          <a:prstGeom prst="rect">
            <a:avLst/>
          </a:prstGeom>
        </p:spPr>
      </p:pic>
      <p:pic>
        <p:nvPicPr>
          <p:cNvPr id="13" name="Picture 12" descr="mary-tells-the-apostles-she-has-seen-jesus.jpg"/>
          <p:cNvPicPr>
            <a:picLocks noChangeAspect="1"/>
          </p:cNvPicPr>
          <p:nvPr/>
        </p:nvPicPr>
        <p:blipFill>
          <a:blip r:embed="rId6" cstate="print"/>
          <a:srcRect t="20140" b="23497"/>
          <a:stretch>
            <a:fillRect/>
          </a:stretch>
        </p:blipFill>
        <p:spPr>
          <a:xfrm>
            <a:off x="0" y="1600200"/>
            <a:ext cx="9144000" cy="4034801"/>
          </a:xfrm>
          <a:prstGeom prst="rect">
            <a:avLst/>
          </a:prstGeom>
        </p:spPr>
      </p:pic>
      <p:sp>
        <p:nvSpPr>
          <p:cNvPr id="12" name="Rectangle 11"/>
          <p:cNvSpPr/>
          <p:nvPr/>
        </p:nvSpPr>
        <p:spPr>
          <a:xfrm>
            <a:off x="0" y="1600200"/>
            <a:ext cx="9144000" cy="40386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jesus-and-the-two-women.jpg"/>
          <p:cNvPicPr>
            <a:picLocks noChangeAspect="1"/>
          </p:cNvPicPr>
          <p:nvPr/>
        </p:nvPicPr>
        <p:blipFill>
          <a:blip r:embed="rId7" cstate="print">
            <a:lum contrast="10000"/>
          </a:blip>
          <a:srcRect t="19048" b="8466"/>
          <a:stretch>
            <a:fillRect/>
          </a:stretch>
        </p:blipFill>
        <p:spPr>
          <a:xfrm>
            <a:off x="0" y="1600200"/>
            <a:ext cx="9144000" cy="4038600"/>
          </a:xfrm>
          <a:prstGeom prst="rect">
            <a:avLst/>
          </a:prstGeom>
        </p:spPr>
      </p:pic>
      <p:sp>
        <p:nvSpPr>
          <p:cNvPr id="9" name="Subtitle 8"/>
          <p:cNvSpPr>
            <a:spLocks noGrp="1"/>
          </p:cNvSpPr>
          <p:nvPr>
            <p:ph idx="1"/>
          </p:nvPr>
        </p:nvSpPr>
        <p:spPr>
          <a:xfrm>
            <a:off x="0" y="4038600"/>
            <a:ext cx="9144000" cy="2819400"/>
          </a:xfrm>
          <a:solidFill>
            <a:schemeClr val="tx1">
              <a:alpha val="35000"/>
            </a:schemeClr>
          </a:solidFill>
        </p:spPr>
        <p:txBody>
          <a:bodyPr>
            <a:noAutofit/>
          </a:bodyPr>
          <a:lstStyle/>
          <a:p>
            <a:r>
              <a:rPr lang="en-US" sz="2400" dirty="0" smtClean="0"/>
              <a:t>Matthew 28:8-10 So they went out quickly from the tomb with fear and great joy, and ran to bring His disciples word. 9 And as they went to tell His disciples, behold, Jesus met them, saying, "Rejoice!" So they came and held Him by the feet and worshiped Him. 10 Then Jesus said to them, "Do not be afraid. Go and tell My brethren to go to Galilee, and there they will see Me."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a:bodyPr>
          <a:lstStyle/>
          <a:p>
            <a:pPr algn="l"/>
            <a:r>
              <a:rPr lang="en-US" sz="4400" dirty="0" smtClean="0"/>
              <a:t>Testimony of Eyewitnesses…</a:t>
            </a:r>
            <a:endParaRPr lang="en-US" sz="4400" dirty="0"/>
          </a:p>
        </p:txBody>
      </p:sp>
      <p:pic>
        <p:nvPicPr>
          <p:cNvPr id="8" name="Picture 7" descr="two angels in empty tomb.jpg"/>
          <p:cNvPicPr>
            <a:picLocks noChangeAspect="1"/>
          </p:cNvPicPr>
          <p:nvPr/>
        </p:nvPicPr>
        <p:blipFill>
          <a:blip r:embed="rId5" cstate="print"/>
          <a:srcRect b="5261"/>
          <a:stretch>
            <a:fillRect/>
          </a:stretch>
        </p:blipFill>
        <p:spPr>
          <a:xfrm>
            <a:off x="0" y="1600200"/>
            <a:ext cx="9144000" cy="4041776"/>
          </a:xfrm>
          <a:prstGeom prst="rect">
            <a:avLst/>
          </a:prstGeom>
        </p:spPr>
      </p:pic>
      <p:pic>
        <p:nvPicPr>
          <p:cNvPr id="13" name="Picture 12" descr="mary-tells-the-apostles-she-has-seen-jesus.jpg"/>
          <p:cNvPicPr>
            <a:picLocks noChangeAspect="1"/>
          </p:cNvPicPr>
          <p:nvPr/>
        </p:nvPicPr>
        <p:blipFill>
          <a:blip r:embed="rId6" cstate="print"/>
          <a:srcRect t="20140" b="23497"/>
          <a:stretch>
            <a:fillRect/>
          </a:stretch>
        </p:blipFill>
        <p:spPr>
          <a:xfrm>
            <a:off x="0" y="1600200"/>
            <a:ext cx="9144000" cy="4034801"/>
          </a:xfrm>
          <a:prstGeom prst="rect">
            <a:avLst/>
          </a:prstGeom>
        </p:spPr>
      </p:pic>
      <p:sp>
        <p:nvSpPr>
          <p:cNvPr id="12" name="Rectangle 11"/>
          <p:cNvSpPr/>
          <p:nvPr/>
        </p:nvSpPr>
        <p:spPr>
          <a:xfrm>
            <a:off x="0" y="1600200"/>
            <a:ext cx="9144000" cy="40386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empty_tomb_1.jpg"/>
          <p:cNvPicPr>
            <a:picLocks noChangeAspect="1"/>
          </p:cNvPicPr>
          <p:nvPr/>
        </p:nvPicPr>
        <p:blipFill>
          <a:blip r:embed="rId7" cstate="print"/>
          <a:srcRect t="23316" b="20518"/>
          <a:stretch>
            <a:fillRect/>
          </a:stretch>
        </p:blipFill>
        <p:spPr>
          <a:xfrm>
            <a:off x="0" y="1600200"/>
            <a:ext cx="9144000" cy="3886200"/>
          </a:xfrm>
          <a:prstGeom prst="rect">
            <a:avLst/>
          </a:prstGeom>
        </p:spPr>
      </p:pic>
      <p:sp>
        <p:nvSpPr>
          <p:cNvPr id="16" name="Rectangle 15"/>
          <p:cNvSpPr/>
          <p:nvPr/>
        </p:nvSpPr>
        <p:spPr>
          <a:xfrm>
            <a:off x="152400" y="16002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0" y="3429000"/>
            <a:ext cx="9144000" cy="3429000"/>
          </a:xfrm>
          <a:solidFill>
            <a:schemeClr val="tx1">
              <a:alpha val="35000"/>
            </a:schemeClr>
          </a:solidFill>
        </p:spPr>
        <p:txBody>
          <a:bodyPr>
            <a:noAutofit/>
          </a:bodyPr>
          <a:lstStyle/>
          <a:p>
            <a:r>
              <a:rPr lang="en-US" sz="2800" dirty="0" smtClean="0"/>
              <a:t>1 </a:t>
            </a:r>
            <a:r>
              <a:rPr lang="en-US" sz="2800" dirty="0" err="1" smtClean="0"/>
              <a:t>Cor</a:t>
            </a:r>
            <a:r>
              <a:rPr lang="en-US" sz="2800" dirty="0" smtClean="0"/>
              <a:t> 15:4-7 and that He was buried, and that He rose again the third day according to the Scriptures, 5 and that He was seen by </a:t>
            </a:r>
            <a:r>
              <a:rPr lang="en-US" sz="2800" dirty="0" err="1" smtClean="0"/>
              <a:t>Cephas</a:t>
            </a:r>
            <a:r>
              <a:rPr lang="en-US" sz="2800" dirty="0" smtClean="0"/>
              <a:t>, then by the twelve. 6 After that He was seen by over five hundred brethren at once, of whom the greater part remain to the present, but some have fallen asleep. 7 After that He was seen by James, then by all the apostles.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228600" y="228600"/>
            <a:ext cx="7543800" cy="1143000"/>
          </a:xfrm>
        </p:spPr>
        <p:txBody>
          <a:bodyPr>
            <a:normAutofit/>
          </a:bodyPr>
          <a:lstStyle/>
          <a:p>
            <a:pPr algn="l"/>
            <a:r>
              <a:rPr lang="en-US" dirty="0" smtClean="0"/>
              <a:t>The Evidence</a:t>
            </a:r>
            <a:r>
              <a:rPr lang="en-US" sz="4400" dirty="0" smtClean="0"/>
              <a:t>…</a:t>
            </a:r>
            <a:endParaRPr lang="en-US" sz="4400" dirty="0"/>
          </a:p>
        </p:txBody>
      </p:sp>
      <p:sp>
        <p:nvSpPr>
          <p:cNvPr id="9" name="Subtitle 8"/>
          <p:cNvSpPr>
            <a:spLocks noGrp="1"/>
          </p:cNvSpPr>
          <p:nvPr>
            <p:ph idx="1"/>
          </p:nvPr>
        </p:nvSpPr>
        <p:spPr>
          <a:xfrm>
            <a:off x="0" y="4419600"/>
            <a:ext cx="9144000" cy="2438400"/>
          </a:xfrm>
          <a:solidFill>
            <a:schemeClr val="tx1">
              <a:alpha val="35000"/>
            </a:schemeClr>
          </a:solidFill>
        </p:spPr>
        <p:txBody>
          <a:bodyPr>
            <a:noAutofit/>
          </a:bodyPr>
          <a:lstStyle/>
          <a:p>
            <a:r>
              <a:rPr lang="en-US" dirty="0" smtClean="0"/>
              <a:t>The Tomb was Empty…</a:t>
            </a:r>
          </a:p>
          <a:p>
            <a:r>
              <a:rPr lang="en-US" dirty="0" smtClean="0"/>
              <a:t>Testimony of the Angels..</a:t>
            </a:r>
          </a:p>
          <a:p>
            <a:r>
              <a:rPr lang="en-US" dirty="0" smtClean="0"/>
              <a:t>Testimony of Personal Eyewitnesses..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685800" y="381000"/>
            <a:ext cx="7772400" cy="1066800"/>
          </a:xfrm>
        </p:spPr>
        <p:txBody>
          <a:bodyPr/>
          <a:lstStyle/>
          <a:p>
            <a:r>
              <a:rPr lang="en-US" dirty="0" smtClean="0"/>
              <a:t>The Empty Tomb</a:t>
            </a:r>
            <a:endParaRPr lang="en-US" dirty="0"/>
          </a:p>
        </p:txBody>
      </p:sp>
      <p:sp>
        <p:nvSpPr>
          <p:cNvPr id="9" name="Subtitle 8"/>
          <p:cNvSpPr>
            <a:spLocks noGrp="1"/>
          </p:cNvSpPr>
          <p:nvPr>
            <p:ph type="subTitle" idx="1"/>
          </p:nvPr>
        </p:nvSpPr>
        <p:spPr>
          <a:xfrm>
            <a:off x="1371600" y="5715000"/>
            <a:ext cx="6400800" cy="990600"/>
          </a:xfrm>
        </p:spPr>
        <p:txBody>
          <a:bodyPr>
            <a:normAutofit/>
          </a:bodyPr>
          <a:lstStyle/>
          <a:p>
            <a:r>
              <a:rPr lang="en-US" sz="4800" dirty="0" smtClean="0"/>
              <a:t>Mark 16:1-8</a:t>
            </a:r>
            <a:endParaRPr lang="en-US" sz="4800" dirty="0"/>
          </a:p>
        </p:txBody>
      </p:sp>
      <p:pic>
        <p:nvPicPr>
          <p:cNvPr id="8" name="Picture 7" descr="crosses and empty tomb 02.jpg"/>
          <p:cNvPicPr>
            <a:picLocks noChangeAspect="1"/>
          </p:cNvPicPr>
          <p:nvPr/>
        </p:nvPicPr>
        <p:blipFill>
          <a:blip r:embed="rId4" cstate="print">
            <a:lum bright="-10000" contrast="10000"/>
          </a:blip>
          <a:stretch>
            <a:fillRect/>
          </a:stretch>
        </p:blipFill>
        <p:spPr>
          <a:xfrm>
            <a:off x="0" y="1676400"/>
            <a:ext cx="9144000" cy="3733800"/>
          </a:xfrm>
          <a:prstGeom prst="rect">
            <a:avLst/>
          </a:prstGeom>
        </p:spPr>
      </p:pic>
      <p:pic>
        <p:nvPicPr>
          <p:cNvPr id="12" name="Picture 11" descr="grave-robber.jpg"/>
          <p:cNvPicPr>
            <a:picLocks noChangeAspect="1"/>
          </p:cNvPicPr>
          <p:nvPr/>
        </p:nvPicPr>
        <p:blipFill>
          <a:blip r:embed="rId5"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1" name="Picture 10" descr="Jerusalem from Bethany.jpg"/>
          <p:cNvPicPr>
            <a:picLocks noChangeAspect="1"/>
          </p:cNvPicPr>
          <p:nvPr/>
        </p:nvPicPr>
        <p:blipFill>
          <a:blip r:embed="rId3" cstate="print">
            <a:lum bright="-6000" contrast="10000"/>
          </a:blip>
          <a:srcRect l="1041" t="4263" r="1041" b="4263"/>
          <a:stretch>
            <a:fillRect/>
          </a:stretch>
        </p:blipFill>
        <p:spPr>
          <a:xfrm>
            <a:off x="0" y="1752600"/>
            <a:ext cx="9144000" cy="2895600"/>
          </a:xfrm>
          <a:prstGeom prst="rect">
            <a:avLst/>
          </a:prstGeom>
        </p:spPr>
      </p:pic>
      <p:pic>
        <p:nvPicPr>
          <p:cNvPr id="7" name="Picture 6" descr="church leadership  02.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pic>
        <p:nvPicPr>
          <p:cNvPr id="9" name="Picture 8" descr="ancient Jerusalem depiction.jpg"/>
          <p:cNvPicPr>
            <a:picLocks noChangeAspect="1"/>
          </p:cNvPicPr>
          <p:nvPr/>
        </p:nvPicPr>
        <p:blipFill>
          <a:blip r:embed="rId5" cstate="print"/>
          <a:srcRect l="6489" r="6489"/>
          <a:stretch>
            <a:fillRect/>
          </a:stretch>
        </p:blipFill>
        <p:spPr>
          <a:xfrm>
            <a:off x="0" y="1752600"/>
            <a:ext cx="9144000" cy="2895600"/>
          </a:xfrm>
          <a:prstGeom prst="rect">
            <a:avLst/>
          </a:prstGeom>
        </p:spPr>
      </p:pic>
      <p:sp>
        <p:nvSpPr>
          <p:cNvPr id="8" name="Title 7"/>
          <p:cNvSpPr>
            <a:spLocks noGrp="1"/>
          </p:cNvSpPr>
          <p:nvPr>
            <p:ph type="title"/>
          </p:nvPr>
        </p:nvSpPr>
        <p:spPr>
          <a:xfrm>
            <a:off x="1371600" y="0"/>
            <a:ext cx="4953000" cy="1524000"/>
          </a:xfrm>
        </p:spPr>
        <p:txBody>
          <a:bodyPr>
            <a:normAutofit/>
          </a:bodyPr>
          <a:lstStyle/>
          <a:p>
            <a:r>
              <a:rPr lang="en-US" sz="4800" dirty="0" smtClean="0"/>
              <a:t>Hours…</a:t>
            </a:r>
            <a:endParaRPr lang="en-US" sz="4800" dirty="0"/>
          </a:p>
        </p:txBody>
      </p:sp>
      <p:pic>
        <p:nvPicPr>
          <p:cNvPr id="17" name="Content Placeholder 14" descr="24.jpg"/>
          <p:cNvPicPr>
            <a:picLocks noChangeAspect="1"/>
          </p:cNvPicPr>
          <p:nvPr/>
        </p:nvPicPr>
        <p:blipFill>
          <a:blip r:embed="rId6" cstate="print"/>
          <a:srcRect t="22268" b="22268"/>
          <a:stretch>
            <a:fillRect/>
          </a:stretch>
        </p:blipFill>
        <p:spPr>
          <a:xfrm>
            <a:off x="228600" y="152400"/>
            <a:ext cx="1155454" cy="1219200"/>
          </a:xfrm>
          <a:prstGeom prst="rect">
            <a:avLst/>
          </a:prstGeom>
        </p:spPr>
      </p:pic>
      <p:sp>
        <p:nvSpPr>
          <p:cNvPr id="18" name="TextBox 17"/>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sp>
        <p:nvSpPr>
          <p:cNvPr id="24" name="Rectangle 23"/>
          <p:cNvSpPr/>
          <p:nvPr/>
        </p:nvSpPr>
        <p:spPr>
          <a:xfrm>
            <a:off x="0" y="1828800"/>
            <a:ext cx="9144000" cy="27432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5"/>
          <p:cNvSpPr>
            <a:spLocks noGrp="1"/>
          </p:cNvSpPr>
          <p:nvPr>
            <p:ph idx="1"/>
          </p:nvPr>
        </p:nvSpPr>
        <p:spPr>
          <a:xfrm>
            <a:off x="0" y="1828800"/>
            <a:ext cx="9144000" cy="6324600"/>
          </a:xfrm>
          <a:solidFill>
            <a:schemeClr val="tx1">
              <a:alpha val="25000"/>
            </a:schemeClr>
          </a:solidFill>
        </p:spPr>
        <p:txBody>
          <a:bodyPr>
            <a:noAutofit/>
          </a:bodyPr>
          <a:lstStyle/>
          <a:p>
            <a:pPr>
              <a:lnSpc>
                <a:spcPts val="3400"/>
              </a:lnSpc>
            </a:pPr>
            <a:r>
              <a:rPr lang="en-US" i="1" dirty="0" smtClean="0">
                <a:solidFill>
                  <a:srgbClr val="FFC000"/>
                </a:solidFill>
              </a:rPr>
              <a:t>7 - 11 </a:t>
            </a:r>
            <a:r>
              <a:rPr lang="en-US" sz="2800" i="1" dirty="0" smtClean="0">
                <a:solidFill>
                  <a:srgbClr val="FFC000"/>
                </a:solidFill>
              </a:rPr>
              <a:t>PM</a:t>
            </a:r>
            <a:r>
              <a:rPr lang="en-US" i="1" dirty="0" smtClean="0">
                <a:solidFill>
                  <a:srgbClr val="FFC000"/>
                </a:solidFill>
              </a:rPr>
              <a:t>  </a:t>
            </a:r>
            <a:r>
              <a:rPr lang="en-US" sz="3200" dirty="0" smtClean="0">
                <a:solidFill>
                  <a:srgbClr val="FFC000"/>
                </a:solidFill>
              </a:rPr>
              <a:t>The Passover in Upper Room… </a:t>
            </a:r>
          </a:p>
          <a:p>
            <a:pPr>
              <a:lnSpc>
                <a:spcPts val="3400"/>
              </a:lnSpc>
            </a:pPr>
            <a:r>
              <a:rPr lang="en-US" i="1" dirty="0" smtClean="0">
                <a:solidFill>
                  <a:srgbClr val="FFC000"/>
                </a:solidFill>
              </a:rPr>
              <a:t>11 </a:t>
            </a:r>
            <a:r>
              <a:rPr lang="en-US" sz="2800" i="1" dirty="0" smtClean="0">
                <a:solidFill>
                  <a:srgbClr val="FFC000"/>
                </a:solidFill>
              </a:rPr>
              <a:t>- </a:t>
            </a:r>
            <a:r>
              <a:rPr lang="en-US" i="1" dirty="0" smtClean="0">
                <a:solidFill>
                  <a:srgbClr val="FFC000"/>
                </a:solidFill>
              </a:rPr>
              <a:t>1 </a:t>
            </a:r>
            <a:r>
              <a:rPr lang="en-US" sz="2800" i="1" dirty="0" smtClean="0">
                <a:solidFill>
                  <a:srgbClr val="FFC000"/>
                </a:solidFill>
              </a:rPr>
              <a:t>AM</a:t>
            </a:r>
            <a:r>
              <a:rPr lang="en-US" dirty="0" smtClean="0">
                <a:solidFill>
                  <a:srgbClr val="FFC000"/>
                </a:solidFill>
              </a:rPr>
              <a:t>  </a:t>
            </a:r>
            <a:r>
              <a:rPr lang="en-US" sz="3200" dirty="0" smtClean="0">
                <a:solidFill>
                  <a:srgbClr val="FFC000"/>
                </a:solidFill>
              </a:rPr>
              <a:t>Garden of Gethsemane..</a:t>
            </a:r>
          </a:p>
          <a:p>
            <a:pPr>
              <a:lnSpc>
                <a:spcPts val="3400"/>
              </a:lnSpc>
            </a:pPr>
            <a:r>
              <a:rPr lang="en-US" i="1" dirty="0" smtClean="0">
                <a:solidFill>
                  <a:srgbClr val="FFC000"/>
                </a:solidFill>
              </a:rPr>
              <a:t>2 – 7 </a:t>
            </a:r>
            <a:r>
              <a:rPr lang="en-US" sz="2800" i="1" dirty="0" smtClean="0">
                <a:solidFill>
                  <a:srgbClr val="FFC000"/>
                </a:solidFill>
              </a:rPr>
              <a:t>AM  </a:t>
            </a:r>
            <a:r>
              <a:rPr lang="en-US" sz="3200" dirty="0" smtClean="0">
                <a:solidFill>
                  <a:srgbClr val="FFC000"/>
                </a:solidFill>
              </a:rPr>
              <a:t>Trials and Condemned..</a:t>
            </a:r>
          </a:p>
          <a:p>
            <a:pPr>
              <a:lnSpc>
                <a:spcPts val="3400"/>
              </a:lnSpc>
            </a:pPr>
            <a:r>
              <a:rPr lang="en-US" i="1" dirty="0" smtClean="0">
                <a:solidFill>
                  <a:srgbClr val="FFC000"/>
                </a:solidFill>
              </a:rPr>
              <a:t>9 </a:t>
            </a:r>
            <a:r>
              <a:rPr lang="en-US" sz="2800" i="1" dirty="0" smtClean="0">
                <a:solidFill>
                  <a:srgbClr val="FFC000"/>
                </a:solidFill>
              </a:rPr>
              <a:t>AM</a:t>
            </a:r>
            <a:r>
              <a:rPr lang="en-US" i="1" dirty="0" smtClean="0">
                <a:solidFill>
                  <a:srgbClr val="FFC000"/>
                </a:solidFill>
              </a:rPr>
              <a:t> – 3 </a:t>
            </a:r>
            <a:r>
              <a:rPr lang="en-US" sz="2800" i="1" dirty="0" smtClean="0">
                <a:solidFill>
                  <a:srgbClr val="FFC000"/>
                </a:solidFill>
              </a:rPr>
              <a:t>PM</a:t>
            </a:r>
            <a:r>
              <a:rPr lang="en-US" i="1" dirty="0" smtClean="0">
                <a:solidFill>
                  <a:srgbClr val="FFC000"/>
                </a:solidFill>
              </a:rPr>
              <a:t> </a:t>
            </a:r>
            <a:r>
              <a:rPr lang="en-US" sz="3200" dirty="0" smtClean="0">
                <a:solidFill>
                  <a:srgbClr val="FFC000"/>
                </a:solidFill>
              </a:rPr>
              <a:t>Jesus on the Cross..</a:t>
            </a:r>
          </a:p>
          <a:p>
            <a:pPr>
              <a:lnSpc>
                <a:spcPts val="3400"/>
              </a:lnSpc>
            </a:pPr>
            <a:r>
              <a:rPr lang="en-US" i="1" dirty="0" smtClean="0">
                <a:solidFill>
                  <a:srgbClr val="FFC000"/>
                </a:solidFill>
              </a:rPr>
              <a:t>3 – 6 </a:t>
            </a:r>
            <a:r>
              <a:rPr lang="en-US" sz="2800" i="1" dirty="0" smtClean="0">
                <a:solidFill>
                  <a:srgbClr val="FFC000"/>
                </a:solidFill>
              </a:rPr>
              <a:t>PM</a:t>
            </a:r>
            <a:r>
              <a:rPr lang="en-US" i="1" dirty="0" smtClean="0">
                <a:solidFill>
                  <a:srgbClr val="FFC000"/>
                </a:solidFill>
              </a:rPr>
              <a:t>  </a:t>
            </a:r>
            <a:r>
              <a:rPr lang="en-US" sz="3200" dirty="0" smtClean="0">
                <a:solidFill>
                  <a:srgbClr val="FFC000"/>
                </a:solidFill>
              </a:rPr>
              <a:t>Preparation and Burial..</a:t>
            </a:r>
            <a:endParaRPr lang="en-US" sz="3200" dirty="0">
              <a:solidFill>
                <a:srgbClr val="FFC000"/>
              </a:solidFill>
            </a:endParaRPr>
          </a:p>
        </p:txBody>
      </p:sp>
      <p:sp>
        <p:nvSpPr>
          <p:cNvPr id="32" name="Content Placeholder 15"/>
          <p:cNvSpPr txBox="1">
            <a:spLocks/>
          </p:cNvSpPr>
          <p:nvPr/>
        </p:nvSpPr>
        <p:spPr>
          <a:xfrm>
            <a:off x="228600" y="4724400"/>
            <a:ext cx="8686800" cy="1981200"/>
          </a:xfrm>
          <a:prstGeom prst="rect">
            <a:avLst/>
          </a:prstGeom>
          <a:solidFill>
            <a:schemeClr val="tx1">
              <a:alpha val="50000"/>
            </a:schemeClr>
          </a:solidFill>
        </p:spPr>
        <p:txBody>
          <a:bodyPr vert="horz" lIns="91440" tIns="45720" rIns="91440" bIns="45720" rtlCol="0">
            <a:noAutofit/>
          </a:bodyPr>
          <a:lstStyle/>
          <a:p>
            <a:r>
              <a:rPr lang="en-US" sz="2400" dirty="0" smtClean="0">
                <a:solidFill>
                  <a:schemeClr val="bg1"/>
                </a:solidFill>
                <a:latin typeface="Georgia" pitchFamily="18" charset="0"/>
              </a:rPr>
              <a:t>1 Corinthians 15:1-4  I declare to you the gospel which I preached to you…3 For I delivered to you first of all that which I also received: that </a:t>
            </a:r>
            <a:r>
              <a:rPr lang="en-US" sz="2400" dirty="0" smtClean="0">
                <a:solidFill>
                  <a:srgbClr val="FFC000"/>
                </a:solidFill>
                <a:latin typeface="Georgia" pitchFamily="18" charset="0"/>
              </a:rPr>
              <a:t>Christ died for our sins </a:t>
            </a:r>
            <a:r>
              <a:rPr lang="en-US" sz="2400" dirty="0" smtClean="0">
                <a:solidFill>
                  <a:schemeClr val="bg1"/>
                </a:solidFill>
                <a:latin typeface="Georgia" pitchFamily="18" charset="0"/>
              </a:rPr>
              <a:t>according to the Scriptures, 4 and that </a:t>
            </a:r>
            <a:r>
              <a:rPr lang="en-US" sz="2400" dirty="0" smtClean="0">
                <a:solidFill>
                  <a:srgbClr val="FFC000"/>
                </a:solidFill>
                <a:latin typeface="Georgia" pitchFamily="18" charset="0"/>
              </a:rPr>
              <a:t>He was buried</a:t>
            </a:r>
            <a:r>
              <a:rPr lang="en-US" sz="2400" dirty="0" smtClean="0">
                <a:solidFill>
                  <a:schemeClr val="bg1"/>
                </a:solidFill>
                <a:latin typeface="Georgia" pitchFamily="18" charset="0"/>
              </a:rPr>
              <a:t>, and that </a:t>
            </a:r>
            <a:r>
              <a:rPr lang="en-US" sz="2400" dirty="0" smtClean="0">
                <a:solidFill>
                  <a:srgbClr val="FFC000"/>
                </a:solidFill>
                <a:latin typeface="Georgia" pitchFamily="18" charset="0"/>
              </a:rPr>
              <a:t>He rose again the third day</a:t>
            </a:r>
            <a:r>
              <a:rPr lang="en-US" sz="2400" dirty="0" smtClean="0">
                <a:solidFill>
                  <a:schemeClr val="bg1"/>
                </a:solidFill>
                <a:latin typeface="Georgia" pitchFamily="18" charset="0"/>
              </a:rPr>
              <a:t> according to the Scriptures...</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dissolv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dissolv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dissolve">
                                      <p:cBhvr>
                                        <p:cTn id="27" dur="500"/>
                                        <p:tgtEl>
                                          <p:spTgt spid="1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2">
                                            <p:txEl>
                                              <p:pRg st="0" end="0"/>
                                            </p:txEl>
                                          </p:spTgt>
                                        </p:tgtEl>
                                        <p:attrNameLst>
                                          <p:attrName>style.visibility</p:attrName>
                                        </p:attrNameLst>
                                      </p:cBhvr>
                                      <p:to>
                                        <p:strVal val="visible"/>
                                      </p:to>
                                    </p:set>
                                    <p:animEffect transition="in" filter="dissolve">
                                      <p:cBhvr>
                                        <p:cTn id="32" dur="10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1" name="Picture 10" descr="Jerusalem from Bethany.jpg"/>
          <p:cNvPicPr>
            <a:picLocks noChangeAspect="1"/>
          </p:cNvPicPr>
          <p:nvPr/>
        </p:nvPicPr>
        <p:blipFill>
          <a:blip r:embed="rId3" cstate="print">
            <a:lum bright="-6000" contrast="10000"/>
          </a:blip>
          <a:srcRect l="1041" t="4263" r="1041" b="4263"/>
          <a:stretch>
            <a:fillRect/>
          </a:stretch>
        </p:blipFill>
        <p:spPr>
          <a:xfrm>
            <a:off x="0" y="1752600"/>
            <a:ext cx="9144000" cy="2895600"/>
          </a:xfrm>
          <a:prstGeom prst="rect">
            <a:avLst/>
          </a:prstGeom>
        </p:spPr>
      </p:pic>
      <p:pic>
        <p:nvPicPr>
          <p:cNvPr id="7" name="Picture 6" descr="church leadership  02.jpg"/>
          <p:cNvPicPr>
            <a:picLocks noChangeAspect="1"/>
          </p:cNvPicPr>
          <p:nvPr/>
        </p:nvPicPr>
        <p:blipFill>
          <a:blip r:embed="rId4" cstate="print">
            <a:lum bright="-10000" contrast="10000"/>
          </a:blip>
          <a:stretch>
            <a:fillRect/>
          </a:stretch>
        </p:blipFill>
        <p:spPr>
          <a:xfrm>
            <a:off x="0" y="0"/>
            <a:ext cx="9144000" cy="6858000"/>
          </a:xfrm>
          <a:prstGeom prst="rect">
            <a:avLst/>
          </a:prstGeom>
        </p:spPr>
      </p:pic>
      <p:pic>
        <p:nvPicPr>
          <p:cNvPr id="9" name="Picture 8" descr="ancient Jerusalem depiction.jpg"/>
          <p:cNvPicPr>
            <a:picLocks noChangeAspect="1"/>
          </p:cNvPicPr>
          <p:nvPr/>
        </p:nvPicPr>
        <p:blipFill>
          <a:blip r:embed="rId5" cstate="print"/>
          <a:srcRect l="6489" r="6489"/>
          <a:stretch>
            <a:fillRect/>
          </a:stretch>
        </p:blipFill>
        <p:spPr>
          <a:xfrm>
            <a:off x="0" y="1752600"/>
            <a:ext cx="9144000" cy="2895600"/>
          </a:xfrm>
          <a:prstGeom prst="rect">
            <a:avLst/>
          </a:prstGeom>
        </p:spPr>
      </p:pic>
      <p:sp>
        <p:nvSpPr>
          <p:cNvPr id="8" name="Title 7"/>
          <p:cNvSpPr>
            <a:spLocks noGrp="1"/>
          </p:cNvSpPr>
          <p:nvPr>
            <p:ph type="title"/>
          </p:nvPr>
        </p:nvSpPr>
        <p:spPr>
          <a:xfrm>
            <a:off x="304800" y="457200"/>
            <a:ext cx="6629400" cy="1066800"/>
          </a:xfrm>
        </p:spPr>
        <p:txBody>
          <a:bodyPr>
            <a:noAutofit/>
          </a:bodyPr>
          <a:lstStyle/>
          <a:p>
            <a:r>
              <a:rPr lang="en-US" dirty="0" smtClean="0"/>
              <a:t>The Culminating Event…</a:t>
            </a:r>
            <a:endParaRPr lang="en-US" dirty="0"/>
          </a:p>
        </p:txBody>
      </p:sp>
      <p:sp>
        <p:nvSpPr>
          <p:cNvPr id="25" name="TextBox 24"/>
          <p:cNvSpPr txBox="1"/>
          <p:nvPr/>
        </p:nvSpPr>
        <p:spPr>
          <a:xfrm>
            <a:off x="0" y="4724400"/>
            <a:ext cx="9144000" cy="1446550"/>
          </a:xfrm>
          <a:prstGeom prst="rect">
            <a:avLst/>
          </a:prstGeom>
          <a:solidFill>
            <a:schemeClr val="tx1">
              <a:alpha val="40000"/>
            </a:schemeClr>
          </a:solidFill>
          <a:ln>
            <a:noFill/>
          </a:ln>
        </p:spPr>
        <p:txBody>
          <a:bodyPr wrap="square" rtlCol="0">
            <a:spAutoFit/>
          </a:bodyPr>
          <a:lstStyle/>
          <a:p>
            <a:pPr>
              <a:buFont typeface="Arial" pitchFamily="34" charset="0"/>
              <a:buChar char="•"/>
            </a:pPr>
            <a:r>
              <a:rPr lang="en-US" sz="4400" dirty="0" smtClean="0">
                <a:solidFill>
                  <a:srgbClr val="FFC000"/>
                </a:solidFill>
                <a:latin typeface="Georgia" pitchFamily="18" charset="0"/>
              </a:rPr>
              <a:t> 20</a:t>
            </a:r>
            <a:r>
              <a:rPr lang="en-US" sz="4800" dirty="0" smtClean="0">
                <a:solidFill>
                  <a:schemeClr val="bg1"/>
                </a:solidFill>
                <a:latin typeface="Georgia" pitchFamily="18" charset="0"/>
              </a:rPr>
              <a:t> </a:t>
            </a:r>
            <a:r>
              <a:rPr lang="en-US" sz="4000" dirty="0" smtClean="0">
                <a:solidFill>
                  <a:schemeClr val="bg1"/>
                </a:solidFill>
                <a:latin typeface="Georgia" pitchFamily="18" charset="0"/>
              </a:rPr>
              <a:t>but now Christ </a:t>
            </a:r>
            <a:r>
              <a:rPr lang="en-US" sz="4800" i="1" dirty="0" smtClean="0">
                <a:solidFill>
                  <a:srgbClr val="FFC000"/>
                </a:solidFill>
                <a:latin typeface="Georgia" pitchFamily="18" charset="0"/>
              </a:rPr>
              <a:t>IS </a:t>
            </a:r>
            <a:r>
              <a:rPr lang="en-US" sz="4800" dirty="0" smtClean="0">
                <a:solidFill>
                  <a:schemeClr val="bg1"/>
                </a:solidFill>
                <a:latin typeface="Georgia" pitchFamily="18" charset="0"/>
              </a:rPr>
              <a:t>risen </a:t>
            </a:r>
            <a:r>
              <a:rPr lang="en-US" sz="4000" dirty="0" smtClean="0">
                <a:solidFill>
                  <a:schemeClr val="bg1"/>
                </a:solidFill>
                <a:latin typeface="Georgia" pitchFamily="18" charset="0"/>
              </a:rPr>
              <a:t>from the dead.. </a:t>
            </a:r>
            <a:endParaRPr lang="en-US" sz="4000" dirty="0">
              <a:solidFill>
                <a:schemeClr val="bg1"/>
              </a:solidFill>
              <a:latin typeface="Georgia" pitchFamily="18" charset="0"/>
            </a:endParaRPr>
          </a:p>
        </p:txBody>
      </p:sp>
      <p:sp>
        <p:nvSpPr>
          <p:cNvPr id="16" name="Content Placeholder 15"/>
          <p:cNvSpPr>
            <a:spLocks noGrp="1"/>
          </p:cNvSpPr>
          <p:nvPr>
            <p:ph idx="1"/>
          </p:nvPr>
        </p:nvSpPr>
        <p:spPr>
          <a:xfrm>
            <a:off x="0" y="1828800"/>
            <a:ext cx="9144000" cy="2743200"/>
          </a:xfrm>
          <a:solidFill>
            <a:schemeClr val="tx1">
              <a:alpha val="55000"/>
            </a:schemeClr>
          </a:solidFill>
        </p:spPr>
        <p:txBody>
          <a:bodyPr>
            <a:noAutofit/>
          </a:bodyPr>
          <a:lstStyle/>
          <a:p>
            <a:r>
              <a:rPr lang="en-US" sz="2800" dirty="0" smtClean="0">
                <a:solidFill>
                  <a:srgbClr val="FFC000"/>
                </a:solidFill>
              </a:rPr>
              <a:t>1 </a:t>
            </a:r>
            <a:r>
              <a:rPr lang="en-US" sz="2800" dirty="0" err="1" smtClean="0">
                <a:solidFill>
                  <a:srgbClr val="FFC000"/>
                </a:solidFill>
              </a:rPr>
              <a:t>Cor</a:t>
            </a:r>
            <a:r>
              <a:rPr lang="en-US" sz="2800" dirty="0" smtClean="0">
                <a:solidFill>
                  <a:srgbClr val="FFC000"/>
                </a:solidFill>
              </a:rPr>
              <a:t> 15:14-20  </a:t>
            </a:r>
            <a:r>
              <a:rPr lang="en-US" sz="2800" dirty="0" smtClean="0"/>
              <a:t>And if Christ is not risen, then our preaching is empty and your faith is also empty...</a:t>
            </a:r>
          </a:p>
          <a:p>
            <a:r>
              <a:rPr lang="en-US" sz="2800" dirty="0" smtClean="0">
                <a:solidFill>
                  <a:srgbClr val="FFC000"/>
                </a:solidFill>
              </a:rPr>
              <a:t>17</a:t>
            </a:r>
            <a:r>
              <a:rPr lang="en-US" sz="2800" dirty="0" smtClean="0"/>
              <a:t> And if Christ is not risen, your faith is futile; you are still in your sins! … 19 If in this life only we have hope in Christ, we are of all men the most pitiable.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dissolv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dissolv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 calcmode="lin" valueType="num">
                                      <p:cBhvr>
                                        <p:cTn id="17" dur="1000" fill="hold"/>
                                        <p:tgtEl>
                                          <p:spTgt spid="25">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25">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 four gospels...</a:t>
            </a:r>
            <a:endParaRPr lang="en-US" dirty="0"/>
          </a:p>
        </p:txBody>
      </p:sp>
      <p:pic>
        <p:nvPicPr>
          <p:cNvPr id="6" name="Content Placeholder 3" descr="crosses and empty tomb 02.jpg"/>
          <p:cNvPicPr>
            <a:picLocks noChangeAspect="1"/>
          </p:cNvPicPr>
          <p:nvPr/>
        </p:nvPicPr>
        <p:blipFill>
          <a:blip r:embed="rId2" cstate="print"/>
          <a:stretch>
            <a:fillRect/>
          </a:stretch>
        </p:blipFill>
        <p:spPr>
          <a:xfrm>
            <a:off x="2360139" y="1600200"/>
            <a:ext cx="6783861" cy="3048000"/>
          </a:xfrm>
          <a:prstGeom prst="rect">
            <a:avLst/>
          </a:prstGeom>
          <a:effectLst>
            <a:glow rad="139700">
              <a:schemeClr val="accent6">
                <a:satMod val="175000"/>
                <a:alpha val="40000"/>
              </a:schemeClr>
            </a:glow>
          </a:effectLst>
        </p:spPr>
      </p:pic>
      <p:pic>
        <p:nvPicPr>
          <p:cNvPr id="9" name="Content Placeholder 6" descr="EasterCross 02.jpg"/>
          <p:cNvPicPr>
            <a:picLocks noChangeAspect="1"/>
          </p:cNvPicPr>
          <p:nvPr/>
        </p:nvPicPr>
        <p:blipFill>
          <a:blip r:embed="rId3" cstate="print"/>
          <a:stretch>
            <a:fillRect/>
          </a:stretch>
        </p:blipFill>
        <p:spPr>
          <a:xfrm>
            <a:off x="0" y="1600200"/>
            <a:ext cx="4489971" cy="3048000"/>
          </a:xfrm>
          <a:prstGeom prst="rect">
            <a:avLst/>
          </a:prstGeom>
          <a:effectLst>
            <a:glow rad="139700">
              <a:schemeClr val="accent6">
                <a:satMod val="175000"/>
                <a:alpha val="40000"/>
              </a:schemeClr>
            </a:glow>
          </a:effectLst>
        </p:spPr>
      </p:pic>
      <p:sp>
        <p:nvSpPr>
          <p:cNvPr id="10" name="Rectangle 9"/>
          <p:cNvSpPr/>
          <p:nvPr/>
        </p:nvSpPr>
        <p:spPr>
          <a:xfrm>
            <a:off x="0" y="1600200"/>
            <a:ext cx="9144000" cy="3048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glow rad="139700">
                  <a:schemeClr val="accent6">
                    <a:satMod val="175000"/>
                    <a:alpha val="40000"/>
                  </a:schemeClr>
                </a:glow>
              </a:effectLst>
            </a:endParaRPr>
          </a:p>
        </p:txBody>
      </p:sp>
      <p:sp>
        <p:nvSpPr>
          <p:cNvPr id="11" name="TextBox 10"/>
          <p:cNvSpPr txBox="1"/>
          <p:nvPr/>
        </p:nvSpPr>
        <p:spPr>
          <a:xfrm>
            <a:off x="304800" y="1676400"/>
            <a:ext cx="3505200" cy="584775"/>
          </a:xfrm>
          <a:prstGeom prst="rect">
            <a:avLst/>
          </a:prstGeom>
          <a:noFill/>
        </p:spPr>
        <p:txBody>
          <a:bodyPr wrap="square" rtlCol="0">
            <a:spAutoFit/>
          </a:bodyPr>
          <a:lstStyle/>
          <a:p>
            <a:pPr algn="ctr"/>
            <a:r>
              <a:rPr lang="en-US" sz="3200" dirty="0" smtClean="0">
                <a:solidFill>
                  <a:schemeClr val="bg1"/>
                </a:solidFill>
                <a:latin typeface="Georgia" pitchFamily="18" charset="0"/>
              </a:rPr>
              <a:t>Jesus’ Crucifixion</a:t>
            </a:r>
            <a:endParaRPr lang="en-US" sz="3200" dirty="0">
              <a:solidFill>
                <a:schemeClr val="bg1"/>
              </a:solidFill>
              <a:latin typeface="Georgia" pitchFamily="18" charset="0"/>
            </a:endParaRPr>
          </a:p>
        </p:txBody>
      </p:sp>
      <p:sp>
        <p:nvSpPr>
          <p:cNvPr id="12" name="TextBox 11"/>
          <p:cNvSpPr txBox="1"/>
          <p:nvPr/>
        </p:nvSpPr>
        <p:spPr>
          <a:xfrm>
            <a:off x="4876800" y="1676400"/>
            <a:ext cx="3505200" cy="584775"/>
          </a:xfrm>
          <a:prstGeom prst="rect">
            <a:avLst/>
          </a:prstGeom>
          <a:noFill/>
        </p:spPr>
        <p:txBody>
          <a:bodyPr wrap="square" rtlCol="0">
            <a:spAutoFit/>
          </a:bodyPr>
          <a:lstStyle/>
          <a:p>
            <a:pPr algn="ctr"/>
            <a:r>
              <a:rPr lang="en-US" sz="3200" dirty="0" smtClean="0">
                <a:solidFill>
                  <a:schemeClr val="bg1"/>
                </a:solidFill>
                <a:latin typeface="Georgia" pitchFamily="18" charset="0"/>
              </a:rPr>
              <a:t>His Resurrection</a:t>
            </a:r>
            <a:endParaRPr lang="en-US" sz="3200" dirty="0">
              <a:solidFill>
                <a:schemeClr val="bg1"/>
              </a:solidFill>
              <a:latin typeface="Georgia" pitchFamily="18" charset="0"/>
            </a:endParaRPr>
          </a:p>
        </p:txBody>
      </p:sp>
      <p:sp>
        <p:nvSpPr>
          <p:cNvPr id="8" name="Content Placeholder 7"/>
          <p:cNvSpPr>
            <a:spLocks noGrp="1"/>
          </p:cNvSpPr>
          <p:nvPr>
            <p:ph idx="1"/>
          </p:nvPr>
        </p:nvSpPr>
        <p:spPr>
          <a:xfrm>
            <a:off x="304800" y="4724400"/>
            <a:ext cx="8305800" cy="1905000"/>
          </a:xfrm>
          <a:solidFill>
            <a:schemeClr val="tx1">
              <a:alpha val="50000"/>
            </a:schemeClr>
          </a:solidFill>
        </p:spPr>
        <p:txBody>
          <a:bodyPr>
            <a:normAutofit fontScale="85000" lnSpcReduction="20000"/>
          </a:bodyPr>
          <a:lstStyle/>
          <a:p>
            <a:r>
              <a:rPr lang="en-US" dirty="0" smtClean="0"/>
              <a:t>One thing missing… </a:t>
            </a:r>
          </a:p>
          <a:p>
            <a:r>
              <a:rPr lang="en-US" dirty="0" smtClean="0"/>
              <a:t>The resurrection itself.. </a:t>
            </a:r>
          </a:p>
          <a:p>
            <a:r>
              <a:rPr lang="en-US" dirty="0" smtClean="0"/>
              <a:t>No one was there when Jesus rose.. </a:t>
            </a:r>
          </a:p>
          <a:p>
            <a:r>
              <a:rPr lang="en-US" dirty="0" smtClean="0"/>
              <a:t>The disciples saw the empty tomb..</a:t>
            </a:r>
            <a:endParaRPr lang="en-US" dirty="0"/>
          </a:p>
        </p:txBody>
      </p:sp>
      <p:sp>
        <p:nvSpPr>
          <p:cNvPr id="13" name="TextBox 12"/>
          <p:cNvSpPr txBox="1"/>
          <p:nvPr/>
        </p:nvSpPr>
        <p:spPr>
          <a:xfrm>
            <a:off x="1828800" y="2209800"/>
            <a:ext cx="2286000" cy="1569660"/>
          </a:xfrm>
          <a:prstGeom prst="rect">
            <a:avLst/>
          </a:prstGeom>
          <a:noFill/>
        </p:spPr>
        <p:txBody>
          <a:bodyPr wrap="square" rtlCol="0">
            <a:spAutoFit/>
          </a:bodyPr>
          <a:lstStyle/>
          <a:p>
            <a:pPr>
              <a:buFont typeface="Arial" pitchFamily="34" charset="0"/>
              <a:buChar char="•"/>
            </a:pPr>
            <a:r>
              <a:rPr lang="en-US" sz="2400" dirty="0" smtClean="0">
                <a:solidFill>
                  <a:srgbClr val="FFC000"/>
                </a:solidFill>
                <a:latin typeface="Georgia" pitchFamily="18" charset="0"/>
              </a:rPr>
              <a:t>  Matthew</a:t>
            </a:r>
          </a:p>
          <a:p>
            <a:pPr>
              <a:buFont typeface="Arial" pitchFamily="34" charset="0"/>
              <a:buChar char="•"/>
            </a:pPr>
            <a:r>
              <a:rPr lang="en-US" sz="2400" dirty="0" smtClean="0">
                <a:solidFill>
                  <a:srgbClr val="FFC000"/>
                </a:solidFill>
                <a:latin typeface="Georgia" pitchFamily="18" charset="0"/>
              </a:rPr>
              <a:t>  Mark</a:t>
            </a:r>
          </a:p>
          <a:p>
            <a:pPr>
              <a:buFont typeface="Arial" pitchFamily="34" charset="0"/>
              <a:buChar char="•"/>
            </a:pPr>
            <a:r>
              <a:rPr lang="en-US" sz="2400" dirty="0" smtClean="0">
                <a:solidFill>
                  <a:srgbClr val="FFC000"/>
                </a:solidFill>
                <a:latin typeface="Georgia" pitchFamily="18" charset="0"/>
              </a:rPr>
              <a:t>  Luke </a:t>
            </a:r>
          </a:p>
          <a:p>
            <a:pPr>
              <a:buFont typeface="Arial" pitchFamily="34" charset="0"/>
              <a:buChar char="•"/>
            </a:pPr>
            <a:r>
              <a:rPr lang="en-US" sz="2400" dirty="0" smtClean="0">
                <a:solidFill>
                  <a:srgbClr val="FFC000"/>
                </a:solidFill>
                <a:latin typeface="Georgia" pitchFamily="18" charset="0"/>
              </a:rPr>
              <a:t>  John</a:t>
            </a:r>
            <a:endParaRPr lang="en-US" sz="2400" dirty="0">
              <a:solidFill>
                <a:srgbClr val="FFC000"/>
              </a:solidFill>
              <a:latin typeface="Georgia" pitchFamily="18" charset="0"/>
            </a:endParaRPr>
          </a:p>
        </p:txBody>
      </p:sp>
      <p:sp>
        <p:nvSpPr>
          <p:cNvPr id="14" name="TextBox 13"/>
          <p:cNvSpPr txBox="1"/>
          <p:nvPr/>
        </p:nvSpPr>
        <p:spPr>
          <a:xfrm>
            <a:off x="6172200" y="2209800"/>
            <a:ext cx="2286000" cy="1569660"/>
          </a:xfrm>
          <a:prstGeom prst="rect">
            <a:avLst/>
          </a:prstGeom>
          <a:noFill/>
        </p:spPr>
        <p:txBody>
          <a:bodyPr wrap="square" rtlCol="0">
            <a:spAutoFit/>
          </a:bodyPr>
          <a:lstStyle/>
          <a:p>
            <a:pPr>
              <a:buFont typeface="Arial" pitchFamily="34" charset="0"/>
              <a:buChar char="•"/>
            </a:pPr>
            <a:r>
              <a:rPr lang="en-US" sz="2400" dirty="0" smtClean="0">
                <a:solidFill>
                  <a:srgbClr val="FFC000"/>
                </a:solidFill>
                <a:latin typeface="Georgia" pitchFamily="18" charset="0"/>
              </a:rPr>
              <a:t>  Matthew</a:t>
            </a:r>
          </a:p>
          <a:p>
            <a:pPr>
              <a:buFont typeface="Arial" pitchFamily="34" charset="0"/>
              <a:buChar char="•"/>
            </a:pPr>
            <a:r>
              <a:rPr lang="en-US" sz="2400" dirty="0" smtClean="0">
                <a:solidFill>
                  <a:srgbClr val="FFC000"/>
                </a:solidFill>
                <a:latin typeface="Georgia" pitchFamily="18" charset="0"/>
              </a:rPr>
              <a:t>  Mark</a:t>
            </a:r>
          </a:p>
          <a:p>
            <a:pPr>
              <a:buFont typeface="Arial" pitchFamily="34" charset="0"/>
              <a:buChar char="•"/>
            </a:pPr>
            <a:r>
              <a:rPr lang="en-US" sz="2400" dirty="0" smtClean="0">
                <a:solidFill>
                  <a:srgbClr val="FFC000"/>
                </a:solidFill>
                <a:latin typeface="Georgia" pitchFamily="18" charset="0"/>
              </a:rPr>
              <a:t>  Luke </a:t>
            </a:r>
          </a:p>
          <a:p>
            <a:pPr>
              <a:buFont typeface="Arial" pitchFamily="34" charset="0"/>
              <a:buChar char="•"/>
            </a:pPr>
            <a:r>
              <a:rPr lang="en-US" sz="2400" dirty="0" smtClean="0">
                <a:solidFill>
                  <a:srgbClr val="FFC000"/>
                </a:solidFill>
                <a:latin typeface="Georgia" pitchFamily="18" charset="0"/>
              </a:rPr>
              <a:t>  John</a:t>
            </a:r>
            <a:endParaRPr lang="en-US" sz="2400" dirty="0">
              <a:solidFill>
                <a:srgbClr val="FFC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1">
                                            <p:txEl>
                                              <p:pRg st="0" end="0"/>
                                            </p:txEl>
                                          </p:spTgt>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p:cTn id="13" dur="500" fill="hold"/>
                                        <p:tgtEl>
                                          <p:spTgt spid="13">
                                            <p:txEl>
                                              <p:pRg st="0" end="0"/>
                                            </p:txEl>
                                          </p:spTgt>
                                        </p:tgtEl>
                                        <p:attrNameLst>
                                          <p:attrName>ppt_w</p:attrName>
                                        </p:attrNameLst>
                                      </p:cBhvr>
                                      <p:tavLst>
                                        <p:tav tm="0">
                                          <p:val>
                                            <p:strVal val="#ppt_w*0.70"/>
                                          </p:val>
                                        </p:tav>
                                        <p:tav tm="100000">
                                          <p:val>
                                            <p:strVal val="#ppt_w"/>
                                          </p:val>
                                        </p:tav>
                                      </p:tavLst>
                                    </p:anim>
                                    <p:anim calcmode="lin" valueType="num">
                                      <p:cBhvr>
                                        <p:cTn id="14" dur="5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15" dur="500"/>
                                        <p:tgtEl>
                                          <p:spTgt spid="13">
                                            <p:txEl>
                                              <p:pRg st="0" end="0"/>
                                            </p:txEl>
                                          </p:spTgt>
                                        </p:tgtEl>
                                      </p:cBhvr>
                                    </p:animEffect>
                                  </p:childTnLst>
                                </p:cTn>
                              </p:par>
                            </p:childTnLst>
                          </p:cTn>
                        </p:par>
                        <p:par>
                          <p:cTn id="16" fill="hold">
                            <p:stCondLst>
                              <p:cond delay="1500"/>
                            </p:stCondLst>
                            <p:childTnLst>
                              <p:par>
                                <p:cTn id="17" presetID="55" presetClass="entr" presetSubtype="0" fill="hold" nodeType="after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p:cTn id="19" dur="500" fill="hold"/>
                                        <p:tgtEl>
                                          <p:spTgt spid="13">
                                            <p:txEl>
                                              <p:pRg st="1" end="1"/>
                                            </p:txEl>
                                          </p:spTgt>
                                        </p:tgtEl>
                                        <p:attrNameLst>
                                          <p:attrName>ppt_w</p:attrName>
                                        </p:attrNameLst>
                                      </p:cBhvr>
                                      <p:tavLst>
                                        <p:tav tm="0">
                                          <p:val>
                                            <p:strVal val="#ppt_w*0.70"/>
                                          </p:val>
                                        </p:tav>
                                        <p:tav tm="100000">
                                          <p:val>
                                            <p:strVal val="#ppt_w"/>
                                          </p:val>
                                        </p:tav>
                                      </p:tavLst>
                                    </p:anim>
                                    <p:anim calcmode="lin" valueType="num">
                                      <p:cBhvr>
                                        <p:cTn id="20" dur="500" fill="hold"/>
                                        <p:tgtEl>
                                          <p:spTgt spid="13">
                                            <p:txEl>
                                              <p:pRg st="1" end="1"/>
                                            </p:txEl>
                                          </p:spTgt>
                                        </p:tgtEl>
                                        <p:attrNameLst>
                                          <p:attrName>ppt_h</p:attrName>
                                        </p:attrNameLst>
                                      </p:cBhvr>
                                      <p:tavLst>
                                        <p:tav tm="0">
                                          <p:val>
                                            <p:strVal val="#ppt_h"/>
                                          </p:val>
                                        </p:tav>
                                        <p:tav tm="100000">
                                          <p:val>
                                            <p:strVal val="#ppt_h"/>
                                          </p:val>
                                        </p:tav>
                                      </p:tavLst>
                                    </p:anim>
                                    <p:animEffect transition="in" filter="fade">
                                      <p:cBhvr>
                                        <p:cTn id="21" dur="500"/>
                                        <p:tgtEl>
                                          <p:spTgt spid="13">
                                            <p:txEl>
                                              <p:pRg st="1" end="1"/>
                                            </p:txEl>
                                          </p:spTgt>
                                        </p:tgtEl>
                                      </p:cBhvr>
                                    </p:animEffect>
                                  </p:childTnLst>
                                </p:cTn>
                              </p:par>
                            </p:childTnLst>
                          </p:cTn>
                        </p:par>
                        <p:par>
                          <p:cTn id="22" fill="hold">
                            <p:stCondLst>
                              <p:cond delay="2000"/>
                            </p:stCondLst>
                            <p:childTnLst>
                              <p:par>
                                <p:cTn id="23" presetID="55" presetClass="entr" presetSubtype="0" fill="hold" nodeType="after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 calcmode="lin" valueType="num">
                                      <p:cBhvr>
                                        <p:cTn id="25" dur="500" fill="hold"/>
                                        <p:tgtEl>
                                          <p:spTgt spid="13">
                                            <p:txEl>
                                              <p:pRg st="2" end="2"/>
                                            </p:txEl>
                                          </p:spTgt>
                                        </p:tgtEl>
                                        <p:attrNameLst>
                                          <p:attrName>ppt_w</p:attrName>
                                        </p:attrNameLst>
                                      </p:cBhvr>
                                      <p:tavLst>
                                        <p:tav tm="0">
                                          <p:val>
                                            <p:strVal val="#ppt_w*0.70"/>
                                          </p:val>
                                        </p:tav>
                                        <p:tav tm="100000">
                                          <p:val>
                                            <p:strVal val="#ppt_w"/>
                                          </p:val>
                                        </p:tav>
                                      </p:tavLst>
                                    </p:anim>
                                    <p:anim calcmode="lin" valueType="num">
                                      <p:cBhvr>
                                        <p:cTn id="26" dur="500" fill="hold"/>
                                        <p:tgtEl>
                                          <p:spTgt spid="13">
                                            <p:txEl>
                                              <p:pRg st="2" end="2"/>
                                            </p:txEl>
                                          </p:spTgt>
                                        </p:tgtEl>
                                        <p:attrNameLst>
                                          <p:attrName>ppt_h</p:attrName>
                                        </p:attrNameLst>
                                      </p:cBhvr>
                                      <p:tavLst>
                                        <p:tav tm="0">
                                          <p:val>
                                            <p:strVal val="#ppt_h"/>
                                          </p:val>
                                        </p:tav>
                                        <p:tav tm="100000">
                                          <p:val>
                                            <p:strVal val="#ppt_h"/>
                                          </p:val>
                                        </p:tav>
                                      </p:tavLst>
                                    </p:anim>
                                    <p:animEffect transition="in" filter="fade">
                                      <p:cBhvr>
                                        <p:cTn id="27" dur="500"/>
                                        <p:tgtEl>
                                          <p:spTgt spid="13">
                                            <p:txEl>
                                              <p:pRg st="2" end="2"/>
                                            </p:txEl>
                                          </p:spTgt>
                                        </p:tgtEl>
                                      </p:cBhvr>
                                    </p:animEffect>
                                  </p:childTnLst>
                                </p:cTn>
                              </p:par>
                            </p:childTnLst>
                          </p:cTn>
                        </p:par>
                        <p:par>
                          <p:cTn id="28" fill="hold">
                            <p:stCondLst>
                              <p:cond delay="2500"/>
                            </p:stCondLst>
                            <p:childTnLst>
                              <p:par>
                                <p:cTn id="29" presetID="55" presetClass="entr" presetSubtype="0" fill="hold" nodeType="after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 calcmode="lin" valueType="num">
                                      <p:cBhvr>
                                        <p:cTn id="31" dur="500" fill="hold"/>
                                        <p:tgtEl>
                                          <p:spTgt spid="13">
                                            <p:txEl>
                                              <p:pRg st="3" end="3"/>
                                            </p:txEl>
                                          </p:spTgt>
                                        </p:tgtEl>
                                        <p:attrNameLst>
                                          <p:attrName>ppt_w</p:attrName>
                                        </p:attrNameLst>
                                      </p:cBhvr>
                                      <p:tavLst>
                                        <p:tav tm="0">
                                          <p:val>
                                            <p:strVal val="#ppt_w*0.70"/>
                                          </p:val>
                                        </p:tav>
                                        <p:tav tm="100000">
                                          <p:val>
                                            <p:strVal val="#ppt_w"/>
                                          </p:val>
                                        </p:tav>
                                      </p:tavLst>
                                    </p:anim>
                                    <p:anim calcmode="lin" valueType="num">
                                      <p:cBhvr>
                                        <p:cTn id="32" dur="500" fill="hold"/>
                                        <p:tgtEl>
                                          <p:spTgt spid="13">
                                            <p:txEl>
                                              <p:pRg st="3" end="3"/>
                                            </p:txEl>
                                          </p:spTgt>
                                        </p:tgtEl>
                                        <p:attrNameLst>
                                          <p:attrName>ppt_h</p:attrName>
                                        </p:attrNameLst>
                                      </p:cBhvr>
                                      <p:tavLst>
                                        <p:tav tm="0">
                                          <p:val>
                                            <p:strVal val="#ppt_h"/>
                                          </p:val>
                                        </p:tav>
                                        <p:tav tm="100000">
                                          <p:val>
                                            <p:strVal val="#ppt_h"/>
                                          </p:val>
                                        </p:tav>
                                      </p:tavLst>
                                    </p:anim>
                                    <p:animEffect transition="in" filter="fade">
                                      <p:cBhvr>
                                        <p:cTn id="33" dur="500"/>
                                        <p:tgtEl>
                                          <p:spTgt spid="1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 calcmode="lin" valueType="num">
                                      <p:cBhvr>
                                        <p:cTn id="38"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39"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40" dur="1000"/>
                                        <p:tgtEl>
                                          <p:spTgt spid="12">
                                            <p:txEl>
                                              <p:pRg st="0" end="0"/>
                                            </p:txEl>
                                          </p:spTgt>
                                        </p:tgtEl>
                                      </p:cBhvr>
                                    </p:animEffect>
                                  </p:childTnLst>
                                </p:cTn>
                              </p:par>
                            </p:childTnLst>
                          </p:cTn>
                        </p:par>
                        <p:par>
                          <p:cTn id="41" fill="hold">
                            <p:stCondLst>
                              <p:cond delay="1000"/>
                            </p:stCondLst>
                            <p:childTnLst>
                              <p:par>
                                <p:cTn id="42" presetID="55" presetClass="entr" presetSubtype="0" fill="hold" nodeType="afterEffect">
                                  <p:stCondLst>
                                    <p:cond delay="0"/>
                                  </p:stCondLst>
                                  <p:childTnLst>
                                    <p:set>
                                      <p:cBhvr>
                                        <p:cTn id="43" dur="1" fill="hold">
                                          <p:stCondLst>
                                            <p:cond delay="0"/>
                                          </p:stCondLst>
                                        </p:cTn>
                                        <p:tgtEl>
                                          <p:spTgt spid="14">
                                            <p:txEl>
                                              <p:pRg st="0" end="0"/>
                                            </p:txEl>
                                          </p:spTgt>
                                        </p:tgtEl>
                                        <p:attrNameLst>
                                          <p:attrName>style.visibility</p:attrName>
                                        </p:attrNameLst>
                                      </p:cBhvr>
                                      <p:to>
                                        <p:strVal val="visible"/>
                                      </p:to>
                                    </p:set>
                                    <p:anim calcmode="lin" valueType="num">
                                      <p:cBhvr>
                                        <p:cTn id="44" dur="500" fill="hold"/>
                                        <p:tgtEl>
                                          <p:spTgt spid="14">
                                            <p:txEl>
                                              <p:pRg st="0" end="0"/>
                                            </p:txEl>
                                          </p:spTgt>
                                        </p:tgtEl>
                                        <p:attrNameLst>
                                          <p:attrName>ppt_w</p:attrName>
                                        </p:attrNameLst>
                                      </p:cBhvr>
                                      <p:tavLst>
                                        <p:tav tm="0">
                                          <p:val>
                                            <p:strVal val="#ppt_w*0.70"/>
                                          </p:val>
                                        </p:tav>
                                        <p:tav tm="100000">
                                          <p:val>
                                            <p:strVal val="#ppt_w"/>
                                          </p:val>
                                        </p:tav>
                                      </p:tavLst>
                                    </p:anim>
                                    <p:anim calcmode="lin" valueType="num">
                                      <p:cBhvr>
                                        <p:cTn id="45" dur="500" fill="hold"/>
                                        <p:tgtEl>
                                          <p:spTgt spid="14">
                                            <p:txEl>
                                              <p:pRg st="0" end="0"/>
                                            </p:txEl>
                                          </p:spTgt>
                                        </p:tgtEl>
                                        <p:attrNameLst>
                                          <p:attrName>ppt_h</p:attrName>
                                        </p:attrNameLst>
                                      </p:cBhvr>
                                      <p:tavLst>
                                        <p:tav tm="0">
                                          <p:val>
                                            <p:strVal val="#ppt_h"/>
                                          </p:val>
                                        </p:tav>
                                        <p:tav tm="100000">
                                          <p:val>
                                            <p:strVal val="#ppt_h"/>
                                          </p:val>
                                        </p:tav>
                                      </p:tavLst>
                                    </p:anim>
                                    <p:animEffect transition="in" filter="fade">
                                      <p:cBhvr>
                                        <p:cTn id="46" dur="500"/>
                                        <p:tgtEl>
                                          <p:spTgt spid="14">
                                            <p:txEl>
                                              <p:pRg st="0" end="0"/>
                                            </p:txEl>
                                          </p:spTgt>
                                        </p:tgtEl>
                                      </p:cBhvr>
                                    </p:animEffect>
                                  </p:childTnLst>
                                </p:cTn>
                              </p:par>
                            </p:childTnLst>
                          </p:cTn>
                        </p:par>
                        <p:par>
                          <p:cTn id="47" fill="hold">
                            <p:stCondLst>
                              <p:cond delay="1500"/>
                            </p:stCondLst>
                            <p:childTnLst>
                              <p:par>
                                <p:cTn id="48" presetID="55" presetClass="entr" presetSubtype="0" fill="hold" nodeType="afterEffect">
                                  <p:stCondLst>
                                    <p:cond delay="0"/>
                                  </p:stCondLst>
                                  <p:childTnLst>
                                    <p:set>
                                      <p:cBhvr>
                                        <p:cTn id="49" dur="1" fill="hold">
                                          <p:stCondLst>
                                            <p:cond delay="0"/>
                                          </p:stCondLst>
                                        </p:cTn>
                                        <p:tgtEl>
                                          <p:spTgt spid="14">
                                            <p:txEl>
                                              <p:pRg st="1" end="1"/>
                                            </p:txEl>
                                          </p:spTgt>
                                        </p:tgtEl>
                                        <p:attrNameLst>
                                          <p:attrName>style.visibility</p:attrName>
                                        </p:attrNameLst>
                                      </p:cBhvr>
                                      <p:to>
                                        <p:strVal val="visible"/>
                                      </p:to>
                                    </p:set>
                                    <p:anim calcmode="lin" valueType="num">
                                      <p:cBhvr>
                                        <p:cTn id="50" dur="500" fill="hold"/>
                                        <p:tgtEl>
                                          <p:spTgt spid="14">
                                            <p:txEl>
                                              <p:pRg st="1" end="1"/>
                                            </p:txEl>
                                          </p:spTgt>
                                        </p:tgtEl>
                                        <p:attrNameLst>
                                          <p:attrName>ppt_w</p:attrName>
                                        </p:attrNameLst>
                                      </p:cBhvr>
                                      <p:tavLst>
                                        <p:tav tm="0">
                                          <p:val>
                                            <p:strVal val="#ppt_w*0.70"/>
                                          </p:val>
                                        </p:tav>
                                        <p:tav tm="100000">
                                          <p:val>
                                            <p:strVal val="#ppt_w"/>
                                          </p:val>
                                        </p:tav>
                                      </p:tavLst>
                                    </p:anim>
                                    <p:anim calcmode="lin" valueType="num">
                                      <p:cBhvr>
                                        <p:cTn id="51" dur="500" fill="hold"/>
                                        <p:tgtEl>
                                          <p:spTgt spid="14">
                                            <p:txEl>
                                              <p:pRg st="1" end="1"/>
                                            </p:txEl>
                                          </p:spTgt>
                                        </p:tgtEl>
                                        <p:attrNameLst>
                                          <p:attrName>ppt_h</p:attrName>
                                        </p:attrNameLst>
                                      </p:cBhvr>
                                      <p:tavLst>
                                        <p:tav tm="0">
                                          <p:val>
                                            <p:strVal val="#ppt_h"/>
                                          </p:val>
                                        </p:tav>
                                        <p:tav tm="100000">
                                          <p:val>
                                            <p:strVal val="#ppt_h"/>
                                          </p:val>
                                        </p:tav>
                                      </p:tavLst>
                                    </p:anim>
                                    <p:animEffect transition="in" filter="fade">
                                      <p:cBhvr>
                                        <p:cTn id="52" dur="500"/>
                                        <p:tgtEl>
                                          <p:spTgt spid="14">
                                            <p:txEl>
                                              <p:pRg st="1" end="1"/>
                                            </p:txEl>
                                          </p:spTgt>
                                        </p:tgtEl>
                                      </p:cBhvr>
                                    </p:animEffect>
                                  </p:childTnLst>
                                </p:cTn>
                              </p:par>
                            </p:childTnLst>
                          </p:cTn>
                        </p:par>
                        <p:par>
                          <p:cTn id="53" fill="hold">
                            <p:stCondLst>
                              <p:cond delay="2000"/>
                            </p:stCondLst>
                            <p:childTnLst>
                              <p:par>
                                <p:cTn id="54" presetID="55" presetClass="entr" presetSubtype="0" fill="hold" nodeType="afterEffect">
                                  <p:stCondLst>
                                    <p:cond delay="0"/>
                                  </p:stCondLst>
                                  <p:childTnLst>
                                    <p:set>
                                      <p:cBhvr>
                                        <p:cTn id="55" dur="1" fill="hold">
                                          <p:stCondLst>
                                            <p:cond delay="0"/>
                                          </p:stCondLst>
                                        </p:cTn>
                                        <p:tgtEl>
                                          <p:spTgt spid="14">
                                            <p:txEl>
                                              <p:pRg st="2" end="2"/>
                                            </p:txEl>
                                          </p:spTgt>
                                        </p:tgtEl>
                                        <p:attrNameLst>
                                          <p:attrName>style.visibility</p:attrName>
                                        </p:attrNameLst>
                                      </p:cBhvr>
                                      <p:to>
                                        <p:strVal val="visible"/>
                                      </p:to>
                                    </p:set>
                                    <p:anim calcmode="lin" valueType="num">
                                      <p:cBhvr>
                                        <p:cTn id="56" dur="500" fill="hold"/>
                                        <p:tgtEl>
                                          <p:spTgt spid="14">
                                            <p:txEl>
                                              <p:pRg st="2" end="2"/>
                                            </p:txEl>
                                          </p:spTgt>
                                        </p:tgtEl>
                                        <p:attrNameLst>
                                          <p:attrName>ppt_w</p:attrName>
                                        </p:attrNameLst>
                                      </p:cBhvr>
                                      <p:tavLst>
                                        <p:tav tm="0">
                                          <p:val>
                                            <p:strVal val="#ppt_w*0.70"/>
                                          </p:val>
                                        </p:tav>
                                        <p:tav tm="100000">
                                          <p:val>
                                            <p:strVal val="#ppt_w"/>
                                          </p:val>
                                        </p:tav>
                                      </p:tavLst>
                                    </p:anim>
                                    <p:anim calcmode="lin" valueType="num">
                                      <p:cBhvr>
                                        <p:cTn id="57" dur="500" fill="hold"/>
                                        <p:tgtEl>
                                          <p:spTgt spid="14">
                                            <p:txEl>
                                              <p:pRg st="2" end="2"/>
                                            </p:txEl>
                                          </p:spTgt>
                                        </p:tgtEl>
                                        <p:attrNameLst>
                                          <p:attrName>ppt_h</p:attrName>
                                        </p:attrNameLst>
                                      </p:cBhvr>
                                      <p:tavLst>
                                        <p:tav tm="0">
                                          <p:val>
                                            <p:strVal val="#ppt_h"/>
                                          </p:val>
                                        </p:tav>
                                        <p:tav tm="100000">
                                          <p:val>
                                            <p:strVal val="#ppt_h"/>
                                          </p:val>
                                        </p:tav>
                                      </p:tavLst>
                                    </p:anim>
                                    <p:animEffect transition="in" filter="fade">
                                      <p:cBhvr>
                                        <p:cTn id="58" dur="500"/>
                                        <p:tgtEl>
                                          <p:spTgt spid="14">
                                            <p:txEl>
                                              <p:pRg st="2" end="2"/>
                                            </p:txEl>
                                          </p:spTgt>
                                        </p:tgtEl>
                                      </p:cBhvr>
                                    </p:animEffect>
                                  </p:childTnLst>
                                </p:cTn>
                              </p:par>
                            </p:childTnLst>
                          </p:cTn>
                        </p:par>
                        <p:par>
                          <p:cTn id="59" fill="hold">
                            <p:stCondLst>
                              <p:cond delay="2500"/>
                            </p:stCondLst>
                            <p:childTnLst>
                              <p:par>
                                <p:cTn id="60" presetID="55" presetClass="entr" presetSubtype="0" fill="hold" nodeType="afterEffect">
                                  <p:stCondLst>
                                    <p:cond delay="0"/>
                                  </p:stCondLst>
                                  <p:childTnLst>
                                    <p:set>
                                      <p:cBhvr>
                                        <p:cTn id="61" dur="1" fill="hold">
                                          <p:stCondLst>
                                            <p:cond delay="0"/>
                                          </p:stCondLst>
                                        </p:cTn>
                                        <p:tgtEl>
                                          <p:spTgt spid="14">
                                            <p:txEl>
                                              <p:pRg st="3" end="3"/>
                                            </p:txEl>
                                          </p:spTgt>
                                        </p:tgtEl>
                                        <p:attrNameLst>
                                          <p:attrName>style.visibility</p:attrName>
                                        </p:attrNameLst>
                                      </p:cBhvr>
                                      <p:to>
                                        <p:strVal val="visible"/>
                                      </p:to>
                                    </p:set>
                                    <p:anim calcmode="lin" valueType="num">
                                      <p:cBhvr>
                                        <p:cTn id="62" dur="500" fill="hold"/>
                                        <p:tgtEl>
                                          <p:spTgt spid="14">
                                            <p:txEl>
                                              <p:pRg st="3" end="3"/>
                                            </p:txEl>
                                          </p:spTgt>
                                        </p:tgtEl>
                                        <p:attrNameLst>
                                          <p:attrName>ppt_w</p:attrName>
                                        </p:attrNameLst>
                                      </p:cBhvr>
                                      <p:tavLst>
                                        <p:tav tm="0">
                                          <p:val>
                                            <p:strVal val="#ppt_w*0.70"/>
                                          </p:val>
                                        </p:tav>
                                        <p:tav tm="100000">
                                          <p:val>
                                            <p:strVal val="#ppt_w"/>
                                          </p:val>
                                        </p:tav>
                                      </p:tavLst>
                                    </p:anim>
                                    <p:anim calcmode="lin" valueType="num">
                                      <p:cBhvr>
                                        <p:cTn id="63" dur="500" fill="hold"/>
                                        <p:tgtEl>
                                          <p:spTgt spid="14">
                                            <p:txEl>
                                              <p:pRg st="3" end="3"/>
                                            </p:txEl>
                                          </p:spTgt>
                                        </p:tgtEl>
                                        <p:attrNameLst>
                                          <p:attrName>ppt_h</p:attrName>
                                        </p:attrNameLst>
                                      </p:cBhvr>
                                      <p:tavLst>
                                        <p:tav tm="0">
                                          <p:val>
                                            <p:strVal val="#ppt_h"/>
                                          </p:val>
                                        </p:tav>
                                        <p:tav tm="100000">
                                          <p:val>
                                            <p:strVal val="#ppt_h"/>
                                          </p:val>
                                        </p:tav>
                                      </p:tavLst>
                                    </p:anim>
                                    <p:animEffect transition="in" filter="fade">
                                      <p:cBhvr>
                                        <p:cTn id="64" dur="500"/>
                                        <p:tgtEl>
                                          <p:spTgt spid="14">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8">
                                            <p:txEl>
                                              <p:pRg st="0" end="0"/>
                                            </p:txEl>
                                          </p:spTgt>
                                        </p:tgtEl>
                                        <p:attrNameLst>
                                          <p:attrName>style.visibility</p:attrName>
                                        </p:attrNameLst>
                                      </p:cBhvr>
                                      <p:to>
                                        <p:strVal val="visible"/>
                                      </p:to>
                                    </p:set>
                                    <p:animEffect transition="in" filter="dissolve">
                                      <p:cBhvr>
                                        <p:cTn id="69" dur="500"/>
                                        <p:tgtEl>
                                          <p:spTgt spid="8">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8">
                                            <p:txEl>
                                              <p:pRg st="1" end="1"/>
                                            </p:txEl>
                                          </p:spTgt>
                                        </p:tgtEl>
                                        <p:attrNameLst>
                                          <p:attrName>style.visibility</p:attrName>
                                        </p:attrNameLst>
                                      </p:cBhvr>
                                      <p:to>
                                        <p:strVal val="visible"/>
                                      </p:to>
                                    </p:set>
                                    <p:animEffect transition="in" filter="dissolve">
                                      <p:cBhvr>
                                        <p:cTn id="74" dur="500"/>
                                        <p:tgtEl>
                                          <p:spTgt spid="8">
                                            <p:txEl>
                                              <p:pRg st="1" end="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nodeType="clickEffect">
                                  <p:stCondLst>
                                    <p:cond delay="0"/>
                                  </p:stCondLst>
                                  <p:childTnLst>
                                    <p:set>
                                      <p:cBhvr>
                                        <p:cTn id="78" dur="1" fill="hold">
                                          <p:stCondLst>
                                            <p:cond delay="0"/>
                                          </p:stCondLst>
                                        </p:cTn>
                                        <p:tgtEl>
                                          <p:spTgt spid="8">
                                            <p:txEl>
                                              <p:pRg st="2" end="2"/>
                                            </p:txEl>
                                          </p:spTgt>
                                        </p:tgtEl>
                                        <p:attrNameLst>
                                          <p:attrName>style.visibility</p:attrName>
                                        </p:attrNameLst>
                                      </p:cBhvr>
                                      <p:to>
                                        <p:strVal val="visible"/>
                                      </p:to>
                                    </p:set>
                                    <p:animEffect transition="in" filter="dissolve">
                                      <p:cBhvr>
                                        <p:cTn id="79" dur="500"/>
                                        <p:tgtEl>
                                          <p:spTgt spid="8">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nodeType="clickEffect">
                                  <p:stCondLst>
                                    <p:cond delay="0"/>
                                  </p:stCondLst>
                                  <p:childTnLst>
                                    <p:set>
                                      <p:cBhvr>
                                        <p:cTn id="83" dur="1" fill="hold">
                                          <p:stCondLst>
                                            <p:cond delay="0"/>
                                          </p:stCondLst>
                                        </p:cTn>
                                        <p:tgtEl>
                                          <p:spTgt spid="8">
                                            <p:txEl>
                                              <p:pRg st="3" end="3"/>
                                            </p:txEl>
                                          </p:spTgt>
                                        </p:tgtEl>
                                        <p:attrNameLst>
                                          <p:attrName>style.visibility</p:attrName>
                                        </p:attrNameLst>
                                      </p:cBhvr>
                                      <p:to>
                                        <p:strVal val="visible"/>
                                      </p:to>
                                    </p:set>
                                    <p:animEffect transition="in" filter="dissolve">
                                      <p:cBhvr>
                                        <p:cTn id="84"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6" name="Title 5"/>
          <p:cNvSpPr>
            <a:spLocks noGrp="1"/>
          </p:cNvSpPr>
          <p:nvPr>
            <p:ph type="title"/>
          </p:nvPr>
        </p:nvSpPr>
        <p:spPr/>
        <p:txBody>
          <a:bodyPr/>
          <a:lstStyle/>
          <a:p>
            <a:pPr algn="l"/>
            <a:r>
              <a:rPr lang="en-US" sz="4400" dirty="0" smtClean="0"/>
              <a:t>Mark 16:1-8…</a:t>
            </a:r>
            <a:endParaRPr lang="en-US" sz="4400" dirty="0"/>
          </a:p>
        </p:txBody>
      </p:sp>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228600" y="1752601"/>
            <a:ext cx="8458200" cy="3962400"/>
          </a:xfrm>
          <a:solidFill>
            <a:schemeClr val="tx1">
              <a:alpha val="35000"/>
            </a:schemeClr>
          </a:solidFill>
        </p:spPr>
        <p:txBody>
          <a:bodyPr>
            <a:normAutofit fontScale="70000" lnSpcReduction="20000"/>
          </a:bodyPr>
          <a:lstStyle/>
          <a:p>
            <a:r>
              <a:rPr lang="en-US" dirty="0" smtClean="0"/>
              <a:t>1 Now when the Sabbath was past, Mary Magdalene, Mary the mother of James, and Salome </a:t>
            </a:r>
            <a:r>
              <a:rPr lang="en-US" dirty="0" smtClean="0">
                <a:solidFill>
                  <a:srgbClr val="FFC000"/>
                </a:solidFill>
              </a:rPr>
              <a:t>bought spices, that they might come and anoint Him.</a:t>
            </a:r>
            <a:r>
              <a:rPr lang="en-US" dirty="0" smtClean="0"/>
              <a:t> 2 Very early in the morning, on the first day of the week, they came to the tomb when the sun had risen. </a:t>
            </a:r>
          </a:p>
          <a:p>
            <a:r>
              <a:rPr lang="en-US" dirty="0" smtClean="0"/>
              <a:t>3 And they said among themselves, </a:t>
            </a:r>
            <a:r>
              <a:rPr lang="en-US" dirty="0" smtClean="0">
                <a:solidFill>
                  <a:srgbClr val="FFC000"/>
                </a:solidFill>
              </a:rPr>
              <a:t>"Who will roll away the stone from the door of the tomb for us?"</a:t>
            </a:r>
            <a:r>
              <a:rPr lang="en-US" dirty="0" smtClean="0"/>
              <a:t> 4 But when they looked up, they saw that the stone had been rolled away — for it was very large. </a:t>
            </a:r>
          </a:p>
          <a:p>
            <a:r>
              <a:rPr lang="en-US" dirty="0" smtClean="0"/>
              <a:t>5 And entering the tomb, they saw a young man clothed in a long white robe sitting on the right side; </a:t>
            </a:r>
            <a:r>
              <a:rPr lang="en-US" dirty="0" smtClean="0">
                <a:solidFill>
                  <a:srgbClr val="FFC000"/>
                </a:solidFill>
              </a:rPr>
              <a:t>and they were alarmed. </a:t>
            </a:r>
            <a:endParaRPr lang="en-US" dirty="0">
              <a:solidFill>
                <a:srgbClr val="FFC000"/>
              </a:solidFill>
            </a:endParaRPr>
          </a:p>
        </p:txBody>
      </p:sp>
      <p:sp>
        <p:nvSpPr>
          <p:cNvPr id="13" name="TextBox 12"/>
          <p:cNvSpPr txBox="1"/>
          <p:nvPr/>
        </p:nvSpPr>
        <p:spPr>
          <a:xfrm>
            <a:off x="0" y="5638800"/>
            <a:ext cx="9144000" cy="769441"/>
          </a:xfrm>
          <a:prstGeom prst="rect">
            <a:avLst/>
          </a:prstGeom>
          <a:solidFill>
            <a:schemeClr val="tx1">
              <a:alpha val="40000"/>
            </a:schemeClr>
          </a:solidFill>
          <a:ln>
            <a:noFill/>
          </a:ln>
        </p:spPr>
        <p:txBody>
          <a:bodyPr wrap="square" rtlCol="0">
            <a:spAutoFit/>
          </a:bodyPr>
          <a:lstStyle/>
          <a:p>
            <a:pPr>
              <a:buFont typeface="Arial" pitchFamily="34" charset="0"/>
              <a:buChar char="•"/>
            </a:pPr>
            <a:r>
              <a:rPr lang="en-US" sz="4400" dirty="0" smtClean="0">
                <a:solidFill>
                  <a:schemeClr val="bg1"/>
                </a:solidFill>
                <a:latin typeface="Georgia" pitchFamily="18" charset="0"/>
              </a:rPr>
              <a:t> </a:t>
            </a:r>
            <a:r>
              <a:rPr lang="en-US" sz="3600" dirty="0" smtClean="0">
                <a:solidFill>
                  <a:schemeClr val="bg1"/>
                </a:solidFill>
                <a:latin typeface="Georgia" pitchFamily="18" charset="0"/>
              </a:rPr>
              <a:t>They were not expecting the resurrection.. </a:t>
            </a:r>
            <a:endParaRPr lang="en-US" sz="36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3">
                                            <p:txEl>
                                              <p:pRg st="0" end="0"/>
                                            </p:txEl>
                                          </p:spTgt>
                                        </p:tgtEl>
                                        <p:attrNameLst>
                                          <p:attrName>style.visibility</p:attrName>
                                        </p:attrNameLst>
                                      </p:cBhvr>
                                      <p:to>
                                        <p:strVal val="visible"/>
                                      </p:to>
                                    </p:set>
                                    <p:anim calcmode="lin" valueType="num">
                                      <p:cBhvr>
                                        <p:cTn id="22" dur="1000" fill="hold"/>
                                        <p:tgtEl>
                                          <p:spTgt spid="13">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13">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6" name="Title 5"/>
          <p:cNvSpPr>
            <a:spLocks noGrp="1"/>
          </p:cNvSpPr>
          <p:nvPr>
            <p:ph type="title"/>
          </p:nvPr>
        </p:nvSpPr>
        <p:spPr>
          <a:xfrm>
            <a:off x="381000" y="304800"/>
            <a:ext cx="6400800" cy="1143000"/>
          </a:xfrm>
        </p:spPr>
        <p:txBody>
          <a:bodyPr>
            <a:normAutofit fontScale="90000"/>
          </a:bodyPr>
          <a:lstStyle/>
          <a:p>
            <a:pPr algn="l"/>
            <a:r>
              <a:rPr lang="en-US" sz="4400" dirty="0" smtClean="0"/>
              <a:t>Jesus said he would rise…</a:t>
            </a:r>
            <a:endParaRPr lang="en-US" sz="4400" dirty="0"/>
          </a:p>
        </p:txBody>
      </p:sp>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228600" y="1752601"/>
            <a:ext cx="8458200" cy="3962400"/>
          </a:xfrm>
          <a:solidFill>
            <a:schemeClr val="tx1">
              <a:alpha val="35000"/>
            </a:schemeClr>
          </a:solidFill>
        </p:spPr>
        <p:txBody>
          <a:bodyPr>
            <a:noAutofit/>
          </a:bodyPr>
          <a:lstStyle/>
          <a:p>
            <a:r>
              <a:rPr lang="en-US" sz="2600" dirty="0" smtClean="0"/>
              <a:t>John 2:19 "Destroy this temple, and </a:t>
            </a:r>
            <a:r>
              <a:rPr lang="en-US" sz="2600" dirty="0" smtClean="0">
                <a:solidFill>
                  <a:srgbClr val="FFC000"/>
                </a:solidFill>
              </a:rPr>
              <a:t>in three days I will raise it up." </a:t>
            </a:r>
          </a:p>
          <a:p>
            <a:r>
              <a:rPr lang="en-US" sz="2600" dirty="0" smtClean="0"/>
              <a:t>Mark 8:31 the Son of Man must suffer many things, and be killed, and </a:t>
            </a:r>
            <a:r>
              <a:rPr lang="en-US" sz="2600" dirty="0" smtClean="0">
                <a:solidFill>
                  <a:srgbClr val="FFC000"/>
                </a:solidFill>
              </a:rPr>
              <a:t>after three days rise again</a:t>
            </a:r>
            <a:r>
              <a:rPr lang="en-US" sz="2600" dirty="0" smtClean="0"/>
              <a:t>. </a:t>
            </a:r>
          </a:p>
          <a:p>
            <a:r>
              <a:rPr lang="en-US" sz="2600" dirty="0" smtClean="0"/>
              <a:t>Mark 9:31 "The Son of Man is being... And after He is killed, </a:t>
            </a:r>
            <a:r>
              <a:rPr lang="en-US" sz="2600" dirty="0" smtClean="0">
                <a:solidFill>
                  <a:srgbClr val="FFC000"/>
                </a:solidFill>
              </a:rPr>
              <a:t>He will rise the third day</a:t>
            </a:r>
            <a:r>
              <a:rPr lang="en-US" sz="2600" dirty="0" smtClean="0"/>
              <a:t>." </a:t>
            </a:r>
          </a:p>
          <a:p>
            <a:r>
              <a:rPr lang="en-US" sz="2600" dirty="0" smtClean="0"/>
              <a:t>Mark 10:33-34 the Son of Man will be betrayed .. and they will mock Him, and scourge Him, and spit on Him, and kill Him. And </a:t>
            </a:r>
            <a:r>
              <a:rPr lang="en-US" sz="2600" dirty="0" smtClean="0">
                <a:solidFill>
                  <a:srgbClr val="FFC000"/>
                </a:solidFill>
              </a:rPr>
              <a:t>the third day He will rise again." </a:t>
            </a:r>
            <a:endParaRPr lang="en-US" sz="26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dissolv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dissolv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dissolv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6" name="Title 5"/>
          <p:cNvSpPr>
            <a:spLocks noGrp="1"/>
          </p:cNvSpPr>
          <p:nvPr>
            <p:ph type="title"/>
          </p:nvPr>
        </p:nvSpPr>
        <p:spPr>
          <a:xfrm>
            <a:off x="228600" y="228600"/>
            <a:ext cx="7543800" cy="1143000"/>
          </a:xfrm>
        </p:spPr>
        <p:txBody>
          <a:bodyPr>
            <a:normAutofit fontScale="90000"/>
          </a:bodyPr>
          <a:lstStyle/>
          <a:p>
            <a:pPr algn="l"/>
            <a:r>
              <a:rPr lang="en-US" sz="4400" dirty="0" smtClean="0"/>
              <a:t>Testimony: The Empty Tomb…</a:t>
            </a:r>
            <a:endParaRPr lang="en-US" sz="4400" dirty="0"/>
          </a:p>
        </p:txBody>
      </p:sp>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228600" y="1752601"/>
            <a:ext cx="8458200" cy="3962400"/>
          </a:xfrm>
          <a:solidFill>
            <a:schemeClr val="tx1">
              <a:alpha val="35000"/>
            </a:schemeClr>
          </a:solidFill>
        </p:spPr>
        <p:txBody>
          <a:bodyPr>
            <a:noAutofit/>
          </a:bodyPr>
          <a:lstStyle/>
          <a:p>
            <a:r>
              <a:rPr lang="en-US" sz="2600" dirty="0" smtClean="0"/>
              <a:t>Mark 16:1 Now </a:t>
            </a:r>
            <a:r>
              <a:rPr lang="en-US" sz="2600" dirty="0" smtClean="0">
                <a:solidFill>
                  <a:srgbClr val="FFC000"/>
                </a:solidFill>
              </a:rPr>
              <a:t>when the Sabbath was past</a:t>
            </a:r>
            <a:r>
              <a:rPr lang="en-US" sz="2600" dirty="0" smtClean="0"/>
              <a:t>, Mary Magdalene, Mary the mother of James, and Salome bought spices, that they might come and anoint Him. 2 </a:t>
            </a:r>
            <a:r>
              <a:rPr lang="en-US" sz="2600" dirty="0" smtClean="0">
                <a:solidFill>
                  <a:srgbClr val="FFC000"/>
                </a:solidFill>
              </a:rPr>
              <a:t>Very early in the morning</a:t>
            </a:r>
            <a:r>
              <a:rPr lang="en-US" sz="2600" dirty="0" smtClean="0"/>
              <a:t>, on the first day of the week, they came to the tomb </a:t>
            </a:r>
            <a:r>
              <a:rPr lang="en-US" sz="2600" dirty="0" smtClean="0">
                <a:solidFill>
                  <a:srgbClr val="FFC000"/>
                </a:solidFill>
              </a:rPr>
              <a:t>when the sun had risen</a:t>
            </a:r>
            <a:r>
              <a:rPr lang="en-US" sz="2600" dirty="0" smtClean="0"/>
              <a:t>. 3 And they said among themselves, "Who will roll away the stone from the door of the tomb for us?"</a:t>
            </a:r>
            <a:r>
              <a:rPr lang="en-US" sz="2800" dirty="0" smtClean="0"/>
              <a:t> 4 But when they looked up, they saw that the stone had been rolled away — for it was very large.</a:t>
            </a:r>
            <a:endParaRPr lang="en-US" sz="26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mary_magdalene first at tomb 02.jpg"/>
          <p:cNvPicPr>
            <a:picLocks noChangeAspect="1"/>
          </p:cNvPicPr>
          <p:nvPr/>
        </p:nvPicPr>
        <p:blipFill>
          <a:blip r:embed="rId5" cstate="print">
            <a:lum bright="-20000" contrast="10000"/>
          </a:blip>
          <a:srcRect b="14257"/>
          <a:stretch>
            <a:fillRect/>
          </a:stretch>
        </p:blipFill>
        <p:spPr>
          <a:xfrm>
            <a:off x="0" y="1676400"/>
            <a:ext cx="9177976" cy="3980636"/>
          </a:xfrm>
          <a:prstGeom prst="rect">
            <a:avLst/>
          </a:prstGeom>
        </p:spPr>
      </p:pic>
      <p:sp>
        <p:nvSpPr>
          <p:cNvPr id="6" name="Title 5"/>
          <p:cNvSpPr>
            <a:spLocks noGrp="1"/>
          </p:cNvSpPr>
          <p:nvPr>
            <p:ph type="title"/>
          </p:nvPr>
        </p:nvSpPr>
        <p:spPr>
          <a:xfrm>
            <a:off x="228600" y="228600"/>
            <a:ext cx="7543800" cy="1143000"/>
          </a:xfrm>
        </p:spPr>
        <p:txBody>
          <a:bodyPr>
            <a:normAutofit fontScale="90000"/>
          </a:bodyPr>
          <a:lstStyle/>
          <a:p>
            <a:pPr algn="l"/>
            <a:r>
              <a:rPr lang="en-US" sz="4400" dirty="0" smtClean="0"/>
              <a:t>Testimony: The Empty Tomb…</a:t>
            </a:r>
            <a:endParaRPr lang="en-US" sz="4400" dirty="0"/>
          </a:p>
        </p:txBody>
      </p:sp>
      <p:sp>
        <p:nvSpPr>
          <p:cNvPr id="9" name="Subtitle 8"/>
          <p:cNvSpPr>
            <a:spLocks noGrp="1"/>
          </p:cNvSpPr>
          <p:nvPr>
            <p:ph idx="1"/>
          </p:nvPr>
        </p:nvSpPr>
        <p:spPr>
          <a:xfrm>
            <a:off x="0" y="4343400"/>
            <a:ext cx="9144000" cy="2514600"/>
          </a:xfrm>
          <a:solidFill>
            <a:schemeClr val="tx1">
              <a:alpha val="35000"/>
            </a:schemeClr>
          </a:solidFill>
        </p:spPr>
        <p:txBody>
          <a:bodyPr>
            <a:noAutofit/>
          </a:bodyPr>
          <a:lstStyle/>
          <a:p>
            <a:r>
              <a:rPr lang="en-US" sz="2400" dirty="0" smtClean="0"/>
              <a:t>John 20:1 Now the first day of the week Mary Magdalene went to the tomb early, while it was still dark, and saw that the stone had been taken away from the tomb. 2 Then she ran and came to Simon Peter, and to the other disciple, whom Jesus loved, and said to them, "They have taken away the Lord out of the tomb, and we do not know where they have laid Him." </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0" name="Picture 9" descr="grave-robber.jpg"/>
          <p:cNvPicPr>
            <a:picLocks noChangeAspect="1"/>
          </p:cNvPicPr>
          <p:nvPr/>
        </p:nvPicPr>
        <p:blipFill>
          <a:blip r:embed="rId4" cstate="print">
            <a:lum bright="-15000" contrast="10000"/>
          </a:blip>
          <a:srcRect b="12000"/>
          <a:stretch>
            <a:fillRect/>
          </a:stretch>
        </p:blipFill>
        <p:spPr>
          <a:xfrm>
            <a:off x="0" y="1676400"/>
            <a:ext cx="9144000" cy="3962400"/>
          </a:xfrm>
          <a:prstGeom prst="rect">
            <a:avLst/>
          </a:prstGeom>
          <a:effectLst>
            <a:glow rad="101600">
              <a:schemeClr val="accent6">
                <a:satMod val="175000"/>
                <a:alpha val="40000"/>
              </a:schemeClr>
            </a:glow>
          </a:effectLst>
        </p:spPr>
      </p:pic>
      <p:sp>
        <p:nvSpPr>
          <p:cNvPr id="11" name="Rectangle 10"/>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mary_magdalene first at tomb 02.jpg"/>
          <p:cNvPicPr>
            <a:picLocks noChangeAspect="1"/>
          </p:cNvPicPr>
          <p:nvPr/>
        </p:nvPicPr>
        <p:blipFill>
          <a:blip r:embed="rId5" cstate="print">
            <a:lum bright="-20000" contrast="10000"/>
          </a:blip>
          <a:srcRect b="14257"/>
          <a:stretch>
            <a:fillRect/>
          </a:stretch>
        </p:blipFill>
        <p:spPr>
          <a:xfrm>
            <a:off x="0" y="1676400"/>
            <a:ext cx="9177976" cy="3980636"/>
          </a:xfrm>
          <a:prstGeom prst="rect">
            <a:avLst/>
          </a:prstGeom>
        </p:spPr>
      </p:pic>
      <p:sp>
        <p:nvSpPr>
          <p:cNvPr id="6" name="Title 5"/>
          <p:cNvSpPr>
            <a:spLocks noGrp="1"/>
          </p:cNvSpPr>
          <p:nvPr>
            <p:ph type="title"/>
          </p:nvPr>
        </p:nvSpPr>
        <p:spPr>
          <a:xfrm>
            <a:off x="228600" y="228600"/>
            <a:ext cx="7543800" cy="1143000"/>
          </a:xfrm>
        </p:spPr>
        <p:txBody>
          <a:bodyPr>
            <a:normAutofit fontScale="90000"/>
          </a:bodyPr>
          <a:lstStyle/>
          <a:p>
            <a:pPr algn="l"/>
            <a:r>
              <a:rPr lang="en-US" sz="4400" dirty="0" smtClean="0"/>
              <a:t>Testimony: The Empty Tomb…</a:t>
            </a:r>
            <a:endParaRPr lang="en-US" sz="4400" dirty="0"/>
          </a:p>
        </p:txBody>
      </p:sp>
      <p:pic>
        <p:nvPicPr>
          <p:cNvPr id="12" name="Picture 11" descr="soldiers guarding tomb.jpg"/>
          <p:cNvPicPr>
            <a:picLocks noChangeAspect="1"/>
          </p:cNvPicPr>
          <p:nvPr/>
        </p:nvPicPr>
        <p:blipFill>
          <a:blip r:embed="rId6" cstate="print"/>
          <a:stretch>
            <a:fillRect/>
          </a:stretch>
        </p:blipFill>
        <p:spPr>
          <a:xfrm>
            <a:off x="0" y="1676400"/>
            <a:ext cx="9144000" cy="4014942"/>
          </a:xfrm>
          <a:prstGeom prst="rect">
            <a:avLst/>
          </a:prstGeom>
        </p:spPr>
      </p:pic>
      <p:sp>
        <p:nvSpPr>
          <p:cNvPr id="13" name="Rectangle 12"/>
          <p:cNvSpPr/>
          <p:nvPr/>
        </p:nvSpPr>
        <p:spPr>
          <a:xfrm>
            <a:off x="0" y="1676400"/>
            <a:ext cx="9144000" cy="3962400"/>
          </a:xfrm>
          <a:prstGeom prst="rect">
            <a:avLst/>
          </a:pr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8"/>
          <p:cNvSpPr>
            <a:spLocks noGrp="1"/>
          </p:cNvSpPr>
          <p:nvPr>
            <p:ph idx="1"/>
          </p:nvPr>
        </p:nvSpPr>
        <p:spPr>
          <a:xfrm>
            <a:off x="0" y="2971800"/>
            <a:ext cx="9144000" cy="3886200"/>
          </a:xfrm>
          <a:solidFill>
            <a:schemeClr val="tx1">
              <a:alpha val="35000"/>
            </a:schemeClr>
          </a:solidFill>
        </p:spPr>
        <p:txBody>
          <a:bodyPr>
            <a:noAutofit/>
          </a:bodyPr>
          <a:lstStyle/>
          <a:p>
            <a:r>
              <a:rPr lang="en-US" sz="2400" dirty="0" smtClean="0"/>
              <a:t>Matthew 27:62-66 On the next day, which followed the Day of Preparation, the chief priests and Pharisees gathered together to Pilate, 63 saying, "Sir, we remember, while He was still alive, how that deceiver said, 'After three days I will rise.'  64 Therefore command that the tomb be made secure until the third day, lest His disciples come by night and steal Him away, and say to the people, 'He has risen from the dead….65 Pilate said to them, "You have a guard; go your way, make it as secure as you know how." 66 So they went and made the tomb secure, sealing the stone and setting the guard.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4381</TotalTime>
  <Words>1427</Words>
  <Application>Microsoft Office PowerPoint</Application>
  <PresentationFormat>On-screen Show (4:3)</PresentationFormat>
  <Paragraphs>80</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Empty Tomb</vt:lpstr>
      <vt:lpstr>Hours…</vt:lpstr>
      <vt:lpstr>The Culminating Event…</vt:lpstr>
      <vt:lpstr>All four gospels...</vt:lpstr>
      <vt:lpstr>Mark 16:1-8…</vt:lpstr>
      <vt:lpstr>Jesus said he would rise…</vt:lpstr>
      <vt:lpstr>Testimony: The Empty Tomb…</vt:lpstr>
      <vt:lpstr>Testimony: The Empty Tomb…</vt:lpstr>
      <vt:lpstr>Testimony: The Empty Tomb…</vt:lpstr>
      <vt:lpstr>Testimony: The Empty Tomb…</vt:lpstr>
      <vt:lpstr>Testimony: The Empty Tomb…</vt:lpstr>
      <vt:lpstr>Testimony of the Angels…</vt:lpstr>
      <vt:lpstr>Testimony of Eyewitnesses…</vt:lpstr>
      <vt:lpstr>Testimony of Eyewitnesses…</vt:lpstr>
      <vt:lpstr>Testimony of Eyewitnesses…</vt:lpstr>
      <vt:lpstr>The Evidence…</vt:lpstr>
      <vt:lpstr>The Empty Tomb</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339</cp:revision>
  <dcterms:created xsi:type="dcterms:W3CDTF">2011-02-15T07:29:10Z</dcterms:created>
  <dcterms:modified xsi:type="dcterms:W3CDTF">2015-04-18T16:37:03Z</dcterms:modified>
</cp:coreProperties>
</file>