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5" r:id="rId2"/>
    <p:sldId id="271" r:id="rId3"/>
    <p:sldId id="275" r:id="rId4"/>
    <p:sldId id="274" r:id="rId5"/>
    <p:sldId id="276" r:id="rId6"/>
    <p:sldId id="277" r:id="rId7"/>
    <p:sldId id="278" r:id="rId8"/>
    <p:sldId id="279" r:id="rId9"/>
    <p:sldId id="280" r:id="rId10"/>
    <p:sldId id="281" r:id="rId11"/>
    <p:sldId id="282"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t-1PaulPreaches.jpg"/>
          <p:cNvPicPr>
            <a:picLocks noChangeAspect="1"/>
          </p:cNvPicPr>
          <p:nvPr userDrawn="1"/>
        </p:nvPicPr>
        <p:blipFill>
          <a:blip r:embed="rId13" cstate="print">
            <a:lum bright="-30000" contrast="10000"/>
          </a:blip>
          <a:srcRect l="7000" t="6261" b="5009"/>
          <a:stretch>
            <a:fillRect/>
          </a:stretch>
        </p:blipFill>
        <p:spPr>
          <a:xfrm>
            <a:off x="0" y="0"/>
            <a:ext cx="9143999" cy="6857999"/>
          </a:xfrm>
          <a:prstGeom prst="rect">
            <a:avLst/>
          </a:prstGeom>
        </p:spPr>
      </p:pic>
      <p:pic>
        <p:nvPicPr>
          <p:cNvPr id="6" name="Picture 5" descr="Where you belong 02.jpg"/>
          <p:cNvPicPr>
            <a:picLocks noChangeAspect="1"/>
          </p:cNvPicPr>
          <p:nvPr userDrawn="1"/>
        </p:nvPicPr>
        <p:blipFill>
          <a:blip r:embed="rId14" cstate="print">
            <a:lum bright="-70000" contrast="2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oney-management-500x309.jpg"/>
          <p:cNvPicPr>
            <a:picLocks noChangeAspect="1"/>
          </p:cNvPicPr>
          <p:nvPr/>
        </p:nvPicPr>
        <p:blipFill>
          <a:blip r:embed="rId2" cstate="print">
            <a:lum bright="-15000" contrast="10000"/>
          </a:blip>
          <a:srcRect/>
          <a:stretch>
            <a:fillRect/>
          </a:stretch>
        </p:blipFill>
        <p:spPr>
          <a:xfrm>
            <a:off x="0" y="1066800"/>
            <a:ext cx="9200448" cy="5029200"/>
          </a:xfrm>
          <a:prstGeom prst="rect">
            <a:avLst/>
          </a:prstGeom>
        </p:spPr>
      </p:pic>
      <p:sp>
        <p:nvSpPr>
          <p:cNvPr id="2" name="Title 1"/>
          <p:cNvSpPr>
            <a:spLocks noGrp="1"/>
          </p:cNvSpPr>
          <p:nvPr>
            <p:ph type="ctrTitle"/>
          </p:nvPr>
        </p:nvSpPr>
        <p:spPr>
          <a:xfrm>
            <a:off x="0" y="0"/>
            <a:ext cx="9144000" cy="1447800"/>
          </a:xfrm>
          <a:solidFill>
            <a:schemeClr val="tx1">
              <a:alpha val="60000"/>
            </a:schemeClr>
          </a:solidFill>
        </p:spPr>
        <p:txBody>
          <a:bodyPr/>
          <a:lstStyle/>
          <a:p>
            <a:r>
              <a:rPr lang="en-US" dirty="0" smtClean="0"/>
              <a:t>Your Most Valuable Asset</a:t>
            </a:r>
            <a:endParaRPr lang="en-US" dirty="0"/>
          </a:p>
        </p:txBody>
      </p:sp>
      <p:sp>
        <p:nvSpPr>
          <p:cNvPr id="3" name="Subtitle 2"/>
          <p:cNvSpPr>
            <a:spLocks noGrp="1"/>
          </p:cNvSpPr>
          <p:nvPr>
            <p:ph type="subTitle" idx="1"/>
          </p:nvPr>
        </p:nvSpPr>
        <p:spPr>
          <a:xfrm>
            <a:off x="0" y="5791200"/>
            <a:ext cx="9144000" cy="1066800"/>
          </a:xfrm>
          <a:solidFill>
            <a:schemeClr val="tx1">
              <a:alpha val="60000"/>
            </a:schemeClr>
          </a:solidFill>
        </p:spPr>
        <p:txBody>
          <a:bodyPr>
            <a:normAutofit/>
          </a:bodyPr>
          <a:lstStyle/>
          <a:p>
            <a:r>
              <a:rPr lang="en-US" sz="4400" dirty="0" smtClean="0"/>
              <a:t>Matthew 16:24-28</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crets-of-Every-Successful-Person.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5" descr="inner man.jpg"/>
          <p:cNvPicPr>
            <a:picLocks noChangeAspect="1"/>
          </p:cNvPicPr>
          <p:nvPr/>
        </p:nvPicPr>
        <p:blipFill>
          <a:blip r:embed="rId3" cstate="print"/>
          <a:stretch>
            <a:fillRect/>
          </a:stretch>
        </p:blipFill>
        <p:spPr>
          <a:xfrm>
            <a:off x="6400800" y="2362200"/>
            <a:ext cx="2032000" cy="26416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228600"/>
            <a:ext cx="6781800" cy="990600"/>
          </a:xfrm>
        </p:spPr>
        <p:txBody>
          <a:bodyPr>
            <a:normAutofit/>
          </a:bodyPr>
          <a:lstStyle/>
          <a:p>
            <a:r>
              <a:rPr lang="en-US" dirty="0" smtClean="0"/>
              <a:t>Saving your soul..</a:t>
            </a:r>
            <a:endParaRPr lang="en-US" dirty="0"/>
          </a:p>
        </p:txBody>
      </p:sp>
      <p:sp>
        <p:nvSpPr>
          <p:cNvPr id="8" name="Content Placeholder 7"/>
          <p:cNvSpPr>
            <a:spLocks noGrp="1"/>
          </p:cNvSpPr>
          <p:nvPr>
            <p:ph idx="1"/>
          </p:nvPr>
        </p:nvSpPr>
        <p:spPr/>
        <p:txBody>
          <a:bodyPr>
            <a:normAutofit fontScale="85000" lnSpcReduction="20000"/>
          </a:bodyPr>
          <a:lstStyle/>
          <a:p>
            <a:r>
              <a:rPr lang="en-US" dirty="0" smtClean="0"/>
              <a:t>God wants you to be saved… 1 Tim 2:4</a:t>
            </a:r>
          </a:p>
          <a:p>
            <a:r>
              <a:rPr lang="en-US" dirty="0" smtClean="0"/>
              <a:t>Entrust your soul to God.. 2 Tim 1:13</a:t>
            </a:r>
          </a:p>
          <a:p>
            <a:pPr lvl="1"/>
            <a:r>
              <a:rPr lang="en-US" dirty="0" smtClean="0"/>
              <a:t>Matthew 16:25-26  For whoever desires to save his life will lose it, but </a:t>
            </a:r>
            <a:r>
              <a:rPr lang="en-US" dirty="0" smtClean="0">
                <a:solidFill>
                  <a:srgbClr val="FFC000"/>
                </a:solidFill>
              </a:rPr>
              <a:t>whoever loses his life</a:t>
            </a:r>
            <a:r>
              <a:rPr lang="en-US" dirty="0" smtClean="0"/>
              <a:t> for My sake will find it.  26 For what profit is it to a man if he gains the whole world, and </a:t>
            </a:r>
            <a:r>
              <a:rPr lang="en-US" dirty="0" smtClean="0">
                <a:solidFill>
                  <a:srgbClr val="FFC000"/>
                </a:solidFill>
              </a:rPr>
              <a:t>loses his own soul</a:t>
            </a:r>
            <a:r>
              <a:rPr lang="en-US" dirty="0" smtClean="0"/>
              <a:t>? Or what will a man give in exchange for his soul? </a:t>
            </a:r>
          </a:p>
          <a:p>
            <a:pPr lvl="1"/>
            <a:r>
              <a:rPr lang="en-US" dirty="0" smtClean="0"/>
              <a:t>Acts 4:12 Nor is there salvation in any other, for there is </a:t>
            </a:r>
            <a:r>
              <a:rPr lang="en-US" dirty="0" smtClean="0">
                <a:solidFill>
                  <a:srgbClr val="FFC000"/>
                </a:solidFill>
              </a:rPr>
              <a:t>no other name under heaven given among men by which we must be saved</a:t>
            </a:r>
            <a:r>
              <a:rPr lang="en-US" dirty="0" smtClean="0"/>
              <a:t>." </a:t>
            </a:r>
          </a:p>
          <a:p>
            <a:pPr lvl="1"/>
            <a:r>
              <a:rPr lang="en-US" dirty="0" smtClean="0"/>
              <a:t>James 1:21 Therefore lay aside all filthiness and overflow of wickedness, and receive with meekness the implanted word, which </a:t>
            </a:r>
            <a:r>
              <a:rPr lang="en-US" dirty="0" smtClean="0">
                <a:solidFill>
                  <a:srgbClr val="FFC000"/>
                </a:solidFill>
              </a:rPr>
              <a:t>is able to save your souls</a:t>
            </a:r>
            <a:r>
              <a:rPr lang="en-US" dirty="0" smtClean="0"/>
              <a:t>.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ssolv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crets-of-Every-Successful-Person.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5" descr="inner man.jpg"/>
          <p:cNvPicPr>
            <a:picLocks noChangeAspect="1"/>
          </p:cNvPicPr>
          <p:nvPr/>
        </p:nvPicPr>
        <p:blipFill>
          <a:blip r:embed="rId3" cstate="print"/>
          <a:stretch>
            <a:fillRect/>
          </a:stretch>
        </p:blipFill>
        <p:spPr>
          <a:xfrm>
            <a:off x="6400800" y="2362200"/>
            <a:ext cx="2032000" cy="26416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228600"/>
            <a:ext cx="6781800" cy="990600"/>
          </a:xfrm>
        </p:spPr>
        <p:txBody>
          <a:bodyPr>
            <a:normAutofit/>
          </a:bodyPr>
          <a:lstStyle/>
          <a:p>
            <a:r>
              <a:rPr lang="en-US" dirty="0" smtClean="0"/>
              <a:t>A Healthy Soul..</a:t>
            </a:r>
            <a:endParaRPr lang="en-US" dirty="0"/>
          </a:p>
        </p:txBody>
      </p:sp>
      <p:sp>
        <p:nvSpPr>
          <p:cNvPr id="8" name="Content Placeholder 7"/>
          <p:cNvSpPr>
            <a:spLocks noGrp="1"/>
          </p:cNvSpPr>
          <p:nvPr>
            <p:ph idx="1"/>
          </p:nvPr>
        </p:nvSpPr>
        <p:spPr>
          <a:xfrm>
            <a:off x="457200" y="1676400"/>
            <a:ext cx="8458200" cy="4449763"/>
          </a:xfrm>
        </p:spPr>
        <p:txBody>
          <a:bodyPr>
            <a:normAutofit/>
          </a:bodyPr>
          <a:lstStyle/>
          <a:p>
            <a:r>
              <a:rPr lang="en-US" dirty="0" smtClean="0"/>
              <a:t>A soul right with God..</a:t>
            </a:r>
          </a:p>
          <a:p>
            <a:pPr lvl="1"/>
            <a:r>
              <a:rPr lang="en-US" dirty="0" smtClean="0"/>
              <a:t>Unavoidable law… Gal. 6:7-8</a:t>
            </a:r>
          </a:p>
          <a:p>
            <a:pPr lvl="1"/>
            <a:r>
              <a:rPr lang="en-US" dirty="0" smtClean="0"/>
              <a:t>God’s word restores the soul.. Psalm 19:7-11</a:t>
            </a:r>
          </a:p>
          <a:p>
            <a:pPr lvl="1"/>
            <a:r>
              <a:rPr lang="en-US" dirty="0" smtClean="0"/>
              <a:t>All may seem well, yet lose soul.. Luke 12:12-20</a:t>
            </a:r>
          </a:p>
          <a:p>
            <a:pPr lvl="1"/>
            <a:r>
              <a:rPr lang="en-US" dirty="0" smtClean="0"/>
              <a:t>Body may be ill, but soul well.. 3 John 2</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ssolv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oney-management-500x309.jpg"/>
          <p:cNvPicPr>
            <a:picLocks noChangeAspect="1"/>
          </p:cNvPicPr>
          <p:nvPr/>
        </p:nvPicPr>
        <p:blipFill>
          <a:blip r:embed="rId2" cstate="print">
            <a:lum bright="-15000" contrast="10000"/>
          </a:blip>
          <a:srcRect/>
          <a:stretch>
            <a:fillRect/>
          </a:stretch>
        </p:blipFill>
        <p:spPr>
          <a:xfrm>
            <a:off x="0" y="1066800"/>
            <a:ext cx="9200448" cy="5029200"/>
          </a:xfrm>
          <a:prstGeom prst="rect">
            <a:avLst/>
          </a:prstGeom>
        </p:spPr>
      </p:pic>
      <p:sp>
        <p:nvSpPr>
          <p:cNvPr id="2" name="Title 1"/>
          <p:cNvSpPr>
            <a:spLocks noGrp="1"/>
          </p:cNvSpPr>
          <p:nvPr>
            <p:ph type="ctrTitle"/>
          </p:nvPr>
        </p:nvSpPr>
        <p:spPr>
          <a:xfrm>
            <a:off x="0" y="0"/>
            <a:ext cx="9144000" cy="1447800"/>
          </a:xfrm>
          <a:solidFill>
            <a:schemeClr val="tx1">
              <a:alpha val="60000"/>
            </a:schemeClr>
          </a:solidFill>
        </p:spPr>
        <p:txBody>
          <a:bodyPr/>
          <a:lstStyle/>
          <a:p>
            <a:r>
              <a:rPr lang="en-US" dirty="0" smtClean="0"/>
              <a:t>Your Most Valuable Asset</a:t>
            </a:r>
            <a:endParaRPr lang="en-US" dirty="0"/>
          </a:p>
        </p:txBody>
      </p:sp>
      <p:sp>
        <p:nvSpPr>
          <p:cNvPr id="3" name="Subtitle 2"/>
          <p:cNvSpPr>
            <a:spLocks noGrp="1"/>
          </p:cNvSpPr>
          <p:nvPr>
            <p:ph type="subTitle" idx="1"/>
          </p:nvPr>
        </p:nvSpPr>
        <p:spPr>
          <a:xfrm>
            <a:off x="0" y="5791200"/>
            <a:ext cx="9144000" cy="1066800"/>
          </a:xfrm>
          <a:solidFill>
            <a:schemeClr val="tx1">
              <a:alpha val="60000"/>
            </a:schemeClr>
          </a:solidFill>
        </p:spPr>
        <p:txBody>
          <a:bodyPr>
            <a:normAutofit/>
          </a:bodyPr>
          <a:lstStyle/>
          <a:p>
            <a:r>
              <a:rPr lang="en-US" sz="4400" dirty="0" smtClean="0"/>
              <a:t>Matthew 16:24-28</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mily in yard.jpg"/>
          <p:cNvPicPr>
            <a:picLocks noChangeAspect="1"/>
          </p:cNvPicPr>
          <p:nvPr/>
        </p:nvPicPr>
        <p:blipFill>
          <a:blip r:embed="rId2" cstate="print">
            <a:lum bright="-10000" contrast="10000"/>
          </a:blip>
          <a:srcRect b="5333"/>
          <a:stretch>
            <a:fillRect/>
          </a:stretch>
        </p:blipFill>
        <p:spPr>
          <a:xfrm>
            <a:off x="1" y="1219200"/>
            <a:ext cx="9144000" cy="4887231"/>
          </a:xfrm>
          <a:prstGeom prst="rect">
            <a:avLst/>
          </a:prstGeom>
        </p:spPr>
      </p:pic>
      <p:sp>
        <p:nvSpPr>
          <p:cNvPr id="3" name="Rectangle 2"/>
          <p:cNvSpPr/>
          <p:nvPr/>
        </p:nvSpPr>
        <p:spPr>
          <a:xfrm>
            <a:off x="0" y="1219200"/>
            <a:ext cx="9144000" cy="48768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0"/>
            <a:ext cx="6248400" cy="1447800"/>
          </a:xfrm>
          <a:solidFill>
            <a:schemeClr val="tx1">
              <a:alpha val="40000"/>
            </a:schemeClr>
          </a:solidFill>
        </p:spPr>
        <p:txBody>
          <a:bodyPr>
            <a:normAutofit/>
          </a:bodyPr>
          <a:lstStyle/>
          <a:p>
            <a:r>
              <a:rPr lang="en-US" dirty="0" smtClean="0"/>
              <a:t>All Your Possessions..</a:t>
            </a:r>
            <a:endParaRPr lang="en-US" dirty="0"/>
          </a:p>
        </p:txBody>
      </p:sp>
      <p:sp>
        <p:nvSpPr>
          <p:cNvPr id="5" name="Content Placeholder 4"/>
          <p:cNvSpPr>
            <a:spLocks noGrp="1"/>
          </p:cNvSpPr>
          <p:nvPr>
            <p:ph idx="1"/>
          </p:nvPr>
        </p:nvSpPr>
        <p:spPr>
          <a:xfrm>
            <a:off x="457200" y="1600200"/>
            <a:ext cx="8229600" cy="4525963"/>
          </a:xfrm>
          <a:solidFill>
            <a:schemeClr val="tx1">
              <a:alpha val="40000"/>
            </a:schemeClr>
          </a:solidFill>
        </p:spPr>
        <p:txBody>
          <a:bodyPr/>
          <a:lstStyle/>
          <a:p>
            <a:r>
              <a:rPr lang="en-US" dirty="0" smtClean="0"/>
              <a:t>Which is most valuable?..</a:t>
            </a:r>
          </a:p>
          <a:p>
            <a:r>
              <a:rPr lang="en-US" dirty="0" smtClean="0"/>
              <a:t>How long do you plan to keep it?..</a:t>
            </a:r>
          </a:p>
          <a:p>
            <a:r>
              <a:rPr lang="en-US" dirty="0" smtClean="0"/>
              <a:t>Your spiritual soul is eternal..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oney-management-500x309.jpg"/>
          <p:cNvPicPr>
            <a:picLocks noChangeAspect="1"/>
          </p:cNvPicPr>
          <p:nvPr/>
        </p:nvPicPr>
        <p:blipFill>
          <a:blip r:embed="rId2" cstate="print">
            <a:lum bright="-15000" contrast="10000"/>
          </a:blip>
          <a:srcRect/>
          <a:stretch>
            <a:fillRect/>
          </a:stretch>
        </p:blipFill>
        <p:spPr>
          <a:xfrm>
            <a:off x="0" y="1066800"/>
            <a:ext cx="9200448" cy="5029200"/>
          </a:xfrm>
          <a:prstGeom prst="rect">
            <a:avLst/>
          </a:prstGeom>
        </p:spPr>
      </p:pic>
      <p:sp>
        <p:nvSpPr>
          <p:cNvPr id="7" name="Rectangle 6"/>
          <p:cNvSpPr/>
          <p:nvPr/>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Matthew 16:24-26 </a:t>
            </a:r>
            <a:endParaRPr lang="en-US" dirty="0"/>
          </a:p>
        </p:txBody>
      </p:sp>
      <p:sp>
        <p:nvSpPr>
          <p:cNvPr id="6" name="Content Placeholder 5"/>
          <p:cNvSpPr>
            <a:spLocks noGrp="1"/>
          </p:cNvSpPr>
          <p:nvPr>
            <p:ph idx="1"/>
          </p:nvPr>
        </p:nvSpPr>
        <p:spPr>
          <a:xfrm>
            <a:off x="304800" y="1752601"/>
            <a:ext cx="8382000" cy="3581400"/>
          </a:xfrm>
        </p:spPr>
        <p:txBody>
          <a:bodyPr>
            <a:normAutofit fontScale="85000" lnSpcReduction="10000"/>
          </a:bodyPr>
          <a:lstStyle/>
          <a:p>
            <a:r>
              <a:rPr lang="en-US" dirty="0" smtClean="0"/>
              <a:t>"If anyone desires to come after Me, let him deny himself, and take up his cross, and follow Me.  25 For whoever desires to save his life will lose it, but whoever loses his life for My sake will find it.  26 </a:t>
            </a:r>
            <a:r>
              <a:rPr lang="en-US" dirty="0" smtClean="0">
                <a:solidFill>
                  <a:srgbClr val="FFC000"/>
                </a:solidFill>
              </a:rPr>
              <a:t>For what profit is it to a man if he gains the whole world, and loses his own soul? Or what will a man give in exchange for his soul?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crets-of-Every-Successful-Person.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5" descr="inner man.jpg"/>
          <p:cNvPicPr>
            <a:picLocks noChangeAspect="1"/>
          </p:cNvPicPr>
          <p:nvPr/>
        </p:nvPicPr>
        <p:blipFill>
          <a:blip r:embed="rId3" cstate="print"/>
          <a:stretch>
            <a:fillRect/>
          </a:stretch>
        </p:blipFill>
        <p:spPr>
          <a:xfrm>
            <a:off x="6400800" y="2362200"/>
            <a:ext cx="2032000" cy="26416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228600"/>
            <a:ext cx="5562600" cy="990600"/>
          </a:xfrm>
        </p:spPr>
        <p:txBody>
          <a:bodyPr/>
          <a:lstStyle/>
          <a:p>
            <a:r>
              <a:rPr lang="en-US" dirty="0" smtClean="0"/>
              <a:t>What is the Soul?..</a:t>
            </a:r>
            <a:endParaRPr lang="en-US" dirty="0"/>
          </a:p>
        </p:txBody>
      </p:sp>
      <p:sp>
        <p:nvSpPr>
          <p:cNvPr id="8" name="Content Placeholder 7"/>
          <p:cNvSpPr>
            <a:spLocks noGrp="1"/>
          </p:cNvSpPr>
          <p:nvPr>
            <p:ph idx="1"/>
          </p:nvPr>
        </p:nvSpPr>
        <p:spPr/>
        <p:txBody>
          <a:bodyPr/>
          <a:lstStyle/>
          <a:p>
            <a:r>
              <a:rPr lang="en-US" dirty="0" smtClean="0"/>
              <a:t>The invisible part..</a:t>
            </a:r>
          </a:p>
          <a:p>
            <a:pPr lvl="1"/>
            <a:r>
              <a:rPr lang="en-US" dirty="0" smtClean="0"/>
              <a:t> “</a:t>
            </a:r>
            <a:r>
              <a:rPr lang="en-US" dirty="0" err="1" smtClean="0"/>
              <a:t>Psuche</a:t>
            </a:r>
            <a:r>
              <a:rPr lang="en-US" dirty="0" smtClean="0"/>
              <a:t>”… “possessing life” </a:t>
            </a:r>
          </a:p>
          <a:p>
            <a:pPr lvl="1"/>
            <a:r>
              <a:rPr lang="en-US" dirty="0" smtClean="0"/>
              <a:t> Matthew 16:26 “life” and “soul”..</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wipe(left)">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wipe(left)">
                                      <p:cBhvr>
                                        <p:cTn id="21"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crets-of-Every-Successful-Person.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5" descr="inner man.jpg"/>
          <p:cNvPicPr>
            <a:picLocks noChangeAspect="1"/>
          </p:cNvPicPr>
          <p:nvPr/>
        </p:nvPicPr>
        <p:blipFill>
          <a:blip r:embed="rId3" cstate="print"/>
          <a:stretch>
            <a:fillRect/>
          </a:stretch>
        </p:blipFill>
        <p:spPr>
          <a:xfrm>
            <a:off x="6400800" y="2362200"/>
            <a:ext cx="2032000" cy="26416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228600"/>
            <a:ext cx="5562600" cy="990600"/>
          </a:xfrm>
        </p:spPr>
        <p:txBody>
          <a:bodyPr/>
          <a:lstStyle/>
          <a:p>
            <a:r>
              <a:rPr lang="en-US" dirty="0" smtClean="0"/>
              <a:t>What is the Soul?..</a:t>
            </a:r>
            <a:endParaRPr lang="en-US" dirty="0"/>
          </a:p>
        </p:txBody>
      </p:sp>
      <p:sp>
        <p:nvSpPr>
          <p:cNvPr id="8" name="Content Placeholder 7"/>
          <p:cNvSpPr>
            <a:spLocks noGrp="1"/>
          </p:cNvSpPr>
          <p:nvPr>
            <p:ph idx="1"/>
          </p:nvPr>
        </p:nvSpPr>
        <p:spPr/>
        <p:txBody>
          <a:bodyPr/>
          <a:lstStyle/>
          <a:p>
            <a:r>
              <a:rPr lang="en-US" dirty="0" smtClean="0"/>
              <a:t>Can have several meanings..</a:t>
            </a:r>
          </a:p>
          <a:p>
            <a:pPr lvl="1"/>
            <a:r>
              <a:rPr lang="en-US" sz="3200" dirty="0" smtClean="0"/>
              <a:t>The life of creatures … Gen 1:20</a:t>
            </a:r>
          </a:p>
          <a:p>
            <a:pPr lvl="1"/>
            <a:r>
              <a:rPr lang="en-US" sz="3200" dirty="0" smtClean="0"/>
              <a:t>Life … </a:t>
            </a:r>
            <a:r>
              <a:rPr lang="en-US" sz="3200" dirty="0" err="1" smtClean="0"/>
              <a:t>Exod</a:t>
            </a:r>
            <a:r>
              <a:rPr lang="en-US" sz="3200" dirty="0" smtClean="0"/>
              <a:t> 21:23; Lev 4:2</a:t>
            </a:r>
          </a:p>
          <a:p>
            <a:pPr lvl="1"/>
            <a:r>
              <a:rPr lang="en-US" sz="3200" dirty="0" smtClean="0"/>
              <a:t>Persons … Acts 2:41</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1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crets-of-Every-Successful-Person.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5" descr="inner man.jpg"/>
          <p:cNvPicPr>
            <a:picLocks noChangeAspect="1"/>
          </p:cNvPicPr>
          <p:nvPr/>
        </p:nvPicPr>
        <p:blipFill>
          <a:blip r:embed="rId3" cstate="print"/>
          <a:stretch>
            <a:fillRect/>
          </a:stretch>
        </p:blipFill>
        <p:spPr>
          <a:xfrm>
            <a:off x="6400800" y="2362200"/>
            <a:ext cx="2032000" cy="26416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228600"/>
            <a:ext cx="5562600" cy="990600"/>
          </a:xfrm>
        </p:spPr>
        <p:txBody>
          <a:bodyPr/>
          <a:lstStyle/>
          <a:p>
            <a:r>
              <a:rPr lang="en-US" dirty="0" smtClean="0"/>
              <a:t>What is the Soul?..</a:t>
            </a:r>
            <a:endParaRPr lang="en-US" dirty="0"/>
          </a:p>
        </p:txBody>
      </p:sp>
      <p:sp>
        <p:nvSpPr>
          <p:cNvPr id="8" name="Content Placeholder 7"/>
          <p:cNvSpPr>
            <a:spLocks noGrp="1"/>
          </p:cNvSpPr>
          <p:nvPr>
            <p:ph idx="1"/>
          </p:nvPr>
        </p:nvSpPr>
        <p:spPr/>
        <p:txBody>
          <a:bodyPr>
            <a:normAutofit fontScale="92500"/>
          </a:bodyPr>
          <a:lstStyle/>
          <a:p>
            <a:r>
              <a:rPr lang="en-US" dirty="0" smtClean="0"/>
              <a:t>The inner God-given being..</a:t>
            </a:r>
          </a:p>
          <a:p>
            <a:pPr lvl="1"/>
            <a:r>
              <a:rPr lang="en-US" dirty="0" smtClean="0"/>
              <a:t>Matthew 22:37 "'You shall love the Lord your God with all your heart, with </a:t>
            </a:r>
            <a:r>
              <a:rPr lang="en-US" dirty="0" smtClean="0">
                <a:solidFill>
                  <a:srgbClr val="FFC000"/>
                </a:solidFill>
              </a:rPr>
              <a:t>all your soul</a:t>
            </a:r>
            <a:r>
              <a:rPr lang="en-US" dirty="0" smtClean="0"/>
              <a:t>, and with all your mind.' </a:t>
            </a:r>
          </a:p>
          <a:p>
            <a:pPr lvl="1"/>
            <a:r>
              <a:rPr lang="en-US" dirty="0" smtClean="0"/>
              <a:t>Matthew 10:28 And do not fear those who kill the body but </a:t>
            </a:r>
            <a:r>
              <a:rPr lang="en-US" dirty="0" smtClean="0">
                <a:solidFill>
                  <a:srgbClr val="FFC000"/>
                </a:solidFill>
              </a:rPr>
              <a:t>cannot kill the soul</a:t>
            </a:r>
            <a:r>
              <a:rPr lang="en-US" dirty="0" smtClean="0"/>
              <a:t>. But rather fear Him who is </a:t>
            </a:r>
            <a:r>
              <a:rPr lang="en-US" dirty="0" smtClean="0">
                <a:solidFill>
                  <a:srgbClr val="FFC000"/>
                </a:solidFill>
              </a:rPr>
              <a:t>able to destroy both soul and body </a:t>
            </a:r>
            <a:r>
              <a:rPr lang="en-US" dirty="0" smtClean="0"/>
              <a:t>in hell. </a:t>
            </a:r>
          </a:p>
          <a:p>
            <a:pPr lvl="1"/>
            <a:r>
              <a:rPr lang="en-US" dirty="0" smtClean="0"/>
              <a:t>Matthew 11:29 Take My yoke upon you and learn from Me, for I am gentle and lowly in heart, and </a:t>
            </a:r>
            <a:r>
              <a:rPr lang="en-US" dirty="0" smtClean="0">
                <a:solidFill>
                  <a:srgbClr val="FFC000"/>
                </a:solidFill>
              </a:rPr>
              <a:t>you will find rest for your souls</a:t>
            </a:r>
            <a:r>
              <a:rPr lang="en-US" dirty="0" smtClean="0"/>
              <a:t>. </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crets-of-Every-Successful-Person.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5" descr="inner man.jpg"/>
          <p:cNvPicPr>
            <a:picLocks noChangeAspect="1"/>
          </p:cNvPicPr>
          <p:nvPr/>
        </p:nvPicPr>
        <p:blipFill>
          <a:blip r:embed="rId3" cstate="print"/>
          <a:stretch>
            <a:fillRect/>
          </a:stretch>
        </p:blipFill>
        <p:spPr>
          <a:xfrm>
            <a:off x="6400800" y="2362200"/>
            <a:ext cx="2032000" cy="26416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228600"/>
            <a:ext cx="6781800" cy="990600"/>
          </a:xfrm>
        </p:spPr>
        <p:txBody>
          <a:bodyPr>
            <a:normAutofit/>
          </a:bodyPr>
          <a:lstStyle/>
          <a:p>
            <a:r>
              <a:rPr lang="en-US" dirty="0" smtClean="0"/>
              <a:t>Implications of the Soul..</a:t>
            </a:r>
            <a:endParaRPr lang="en-US" dirty="0"/>
          </a:p>
        </p:txBody>
      </p:sp>
      <p:sp>
        <p:nvSpPr>
          <p:cNvPr id="8" name="Content Placeholder 7"/>
          <p:cNvSpPr>
            <a:spLocks noGrp="1"/>
          </p:cNvSpPr>
          <p:nvPr>
            <p:ph idx="1"/>
          </p:nvPr>
        </p:nvSpPr>
        <p:spPr/>
        <p:txBody>
          <a:bodyPr>
            <a:normAutofit/>
          </a:bodyPr>
          <a:lstStyle/>
          <a:p>
            <a:r>
              <a:rPr lang="en-US" dirty="0" smtClean="0"/>
              <a:t>Its reality… 2 </a:t>
            </a:r>
            <a:r>
              <a:rPr lang="en-US" dirty="0" err="1" smtClean="0"/>
              <a:t>Cor</a:t>
            </a:r>
            <a:r>
              <a:rPr lang="en-US" dirty="0" smtClean="0"/>
              <a:t> 4:16-18</a:t>
            </a:r>
          </a:p>
          <a:p>
            <a:pPr lvl="1"/>
            <a:r>
              <a:rPr lang="en-US" sz="3200" dirty="0" smtClean="0"/>
              <a:t>Consciousness.. </a:t>
            </a:r>
          </a:p>
          <a:p>
            <a:pPr lvl="1"/>
            <a:r>
              <a:rPr lang="en-US" sz="3200" dirty="0" smtClean="0"/>
              <a:t>Moral intuition..</a:t>
            </a:r>
          </a:p>
          <a:p>
            <a:pPr lvl="1"/>
            <a:r>
              <a:rPr lang="en-US" sz="3200" dirty="0" smtClean="0"/>
              <a:t>Something leaves at death.. Eccl 3:11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crets-of-Every-Successful-Person.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5" descr="inner man.jpg"/>
          <p:cNvPicPr>
            <a:picLocks noChangeAspect="1"/>
          </p:cNvPicPr>
          <p:nvPr/>
        </p:nvPicPr>
        <p:blipFill>
          <a:blip r:embed="rId3" cstate="print"/>
          <a:stretch>
            <a:fillRect/>
          </a:stretch>
        </p:blipFill>
        <p:spPr>
          <a:xfrm>
            <a:off x="6400800" y="2362200"/>
            <a:ext cx="2032000" cy="26416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228600"/>
            <a:ext cx="6781800" cy="990600"/>
          </a:xfrm>
        </p:spPr>
        <p:txBody>
          <a:bodyPr>
            <a:normAutofit/>
          </a:bodyPr>
          <a:lstStyle/>
          <a:p>
            <a:r>
              <a:rPr lang="en-US" dirty="0" smtClean="0"/>
              <a:t>Attributes of the Soul..</a:t>
            </a:r>
            <a:endParaRPr lang="en-US" dirty="0"/>
          </a:p>
        </p:txBody>
      </p:sp>
      <p:sp>
        <p:nvSpPr>
          <p:cNvPr id="8" name="Content Placeholder 7"/>
          <p:cNvSpPr>
            <a:spLocks noGrp="1"/>
          </p:cNvSpPr>
          <p:nvPr>
            <p:ph idx="1"/>
          </p:nvPr>
        </p:nvSpPr>
        <p:spPr/>
        <p:txBody>
          <a:bodyPr>
            <a:normAutofit/>
          </a:bodyPr>
          <a:lstStyle/>
          <a:p>
            <a:r>
              <a:rPr lang="en-US" dirty="0" smtClean="0"/>
              <a:t>Intellect… thoughts, reason..</a:t>
            </a:r>
          </a:p>
          <a:p>
            <a:r>
              <a:rPr lang="en-US" sz="3200" dirty="0" smtClean="0"/>
              <a:t>Emotions… joy, sorrow, happiness..</a:t>
            </a:r>
          </a:p>
          <a:p>
            <a:r>
              <a:rPr lang="en-US" sz="3200" dirty="0" smtClean="0"/>
              <a:t>Will… power to choose right or wrong..</a:t>
            </a:r>
          </a:p>
          <a:p>
            <a:r>
              <a:rPr lang="en-US" sz="3200" dirty="0" smtClean="0"/>
              <a:t>Attitude… the heart.. James 4:8</a:t>
            </a:r>
          </a:p>
          <a:p>
            <a:pPr lvl="1"/>
            <a:r>
              <a:rPr lang="en-US" sz="3200" dirty="0" smtClean="0"/>
              <a:t>Philippians 3:15 Therefore let us, as many as are mature, have this mind; and if in anything you think otherwise, God will reveal even this to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ssolv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crets-of-Every-Successful-Person.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5" descr="inner man.jpg"/>
          <p:cNvPicPr>
            <a:picLocks noChangeAspect="1"/>
          </p:cNvPicPr>
          <p:nvPr/>
        </p:nvPicPr>
        <p:blipFill>
          <a:blip r:embed="rId3" cstate="print"/>
          <a:stretch>
            <a:fillRect/>
          </a:stretch>
        </p:blipFill>
        <p:spPr>
          <a:xfrm>
            <a:off x="6400800" y="2362200"/>
            <a:ext cx="2032000" cy="2641600"/>
          </a:xfrm>
          <a:prstGeom prst="rect">
            <a:avLst/>
          </a:prstGeom>
        </p:spPr>
      </p:pic>
      <p:sp>
        <p:nvSpPr>
          <p:cNvPr id="5" name="Rectangle 4"/>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228600"/>
            <a:ext cx="6781800" cy="990600"/>
          </a:xfrm>
        </p:spPr>
        <p:txBody>
          <a:bodyPr>
            <a:normAutofit/>
          </a:bodyPr>
          <a:lstStyle/>
          <a:p>
            <a:r>
              <a:rPr lang="en-US" dirty="0" smtClean="0"/>
              <a:t>Comes from God..</a:t>
            </a:r>
            <a:endParaRPr lang="en-US" dirty="0"/>
          </a:p>
        </p:txBody>
      </p:sp>
      <p:sp>
        <p:nvSpPr>
          <p:cNvPr id="8" name="Content Placeholder 7"/>
          <p:cNvSpPr>
            <a:spLocks noGrp="1"/>
          </p:cNvSpPr>
          <p:nvPr>
            <p:ph idx="1"/>
          </p:nvPr>
        </p:nvSpPr>
        <p:spPr/>
        <p:txBody>
          <a:bodyPr>
            <a:normAutofit lnSpcReduction="10000"/>
          </a:bodyPr>
          <a:lstStyle/>
          <a:p>
            <a:r>
              <a:rPr lang="en-US" dirty="0" smtClean="0"/>
              <a:t>You belong to God…</a:t>
            </a:r>
          </a:p>
          <a:p>
            <a:pPr lvl="1"/>
            <a:r>
              <a:rPr lang="en-US" dirty="0" smtClean="0"/>
              <a:t>Ezekiel 18:4 Behold, all souls are mine..</a:t>
            </a:r>
          </a:p>
          <a:p>
            <a:r>
              <a:rPr lang="en-US" dirty="0" smtClean="0"/>
              <a:t>Your responsibility…</a:t>
            </a:r>
          </a:p>
          <a:p>
            <a:pPr lvl="1"/>
            <a:r>
              <a:rPr lang="en-US" dirty="0" smtClean="0"/>
              <a:t>Ezekiel 18:20 The soul who sins shall die. The son shall not bear the guilt of the father, nor the father bear the guilt of the son. The righteousness of the righteous shall be upon himself, and the wickedness of the wicked shall be upon himself.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dissolve">
                                      <p:cBhvr>
                                        <p:cTn id="15" dur="500"/>
                                        <p:tgtEl>
                                          <p:spTgt spid="8">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dissolve">
                                      <p:cBhvr>
                                        <p:cTn id="18"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1375</TotalTime>
  <Words>621</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Your Most Valuable Asset</vt:lpstr>
      <vt:lpstr>All Your Possessions..</vt:lpstr>
      <vt:lpstr>Matthew 16:24-26 </vt:lpstr>
      <vt:lpstr>What is the Soul?..</vt:lpstr>
      <vt:lpstr>What is the Soul?..</vt:lpstr>
      <vt:lpstr>What is the Soul?..</vt:lpstr>
      <vt:lpstr>Implications of the Soul..</vt:lpstr>
      <vt:lpstr>Attributes of the Soul..</vt:lpstr>
      <vt:lpstr>Comes from God..</vt:lpstr>
      <vt:lpstr>Saving your soul..</vt:lpstr>
      <vt:lpstr>A Healthy Soul..</vt:lpstr>
      <vt:lpstr>Your Most Valuable Asset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235</cp:revision>
  <dcterms:created xsi:type="dcterms:W3CDTF">2011-02-15T07:29:10Z</dcterms:created>
  <dcterms:modified xsi:type="dcterms:W3CDTF">2015-06-09T16:13:44Z</dcterms:modified>
</cp:coreProperties>
</file>