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0" r:id="rId11"/>
    <p:sldId id="277" r:id="rId12"/>
    <p:sldId id="276" r:id="rId13"/>
    <p:sldId id="275" r:id="rId14"/>
    <p:sldId id="278" r:id="rId15"/>
    <p:sldId id="280" r:id="rId16"/>
    <p:sldId id="281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474747"/>
    <a:srgbClr val="000000"/>
    <a:srgbClr val="0D1F35"/>
    <a:srgbClr val="2C2C2C"/>
    <a:srgbClr val="1B1B1B"/>
    <a:srgbClr val="0094C8"/>
    <a:srgbClr val="180000"/>
    <a:srgbClr val="1E0000"/>
    <a:srgbClr val="3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5334000" cy="990600"/>
          </a:xfrm>
        </p:spPr>
        <p:txBody>
          <a:bodyPr/>
          <a:lstStyle>
            <a:lvl1pPr>
              <a:defRPr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382000" cy="44958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sus with disciples Mt of Olives.jpg"/>
          <p:cNvPicPr>
            <a:picLocks noChangeAspect="1"/>
          </p:cNvPicPr>
          <p:nvPr userDrawn="1"/>
        </p:nvPicPr>
        <p:blipFill>
          <a:blip r:embed="rId13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4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The Olivet Discourse 03.jpg"/>
          <p:cNvPicPr>
            <a:picLocks noChangeAspect="1"/>
          </p:cNvPicPr>
          <p:nvPr userDrawn="1"/>
        </p:nvPicPr>
        <p:blipFill>
          <a:blip r:embed="rId15" cstate="print">
            <a:lum bright="-7000" contrast="10000"/>
          </a:blip>
          <a:srcRect l="11686"/>
          <a:stretch>
            <a:fillRect/>
          </a:stretch>
        </p:blipFill>
        <p:spPr>
          <a:xfrm>
            <a:off x="1" y="1"/>
            <a:ext cx="9144024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64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562600" cy="99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Jesus with disciples Mt of Olives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9" name="Picture 8" descr="The Olivet Discourse 03.jpg"/>
          <p:cNvPicPr>
            <a:picLocks noChangeAspect="1"/>
          </p:cNvPicPr>
          <p:nvPr/>
        </p:nvPicPr>
        <p:blipFill>
          <a:blip r:embed="rId5" cstate="print">
            <a:lum bright="-7000" contrast="10000"/>
          </a:blip>
          <a:srcRect l="11686"/>
          <a:stretch>
            <a:fillRect/>
          </a:stretch>
        </p:blipFill>
        <p:spPr>
          <a:xfrm>
            <a:off x="1" y="1"/>
            <a:ext cx="9144024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066800"/>
          </a:xfrm>
          <a:solidFill>
            <a:schemeClr val="tx1">
              <a:alpha val="55000"/>
            </a:schemeClr>
          </a:solidFill>
        </p:spPr>
        <p:txBody>
          <a:bodyPr/>
          <a:lstStyle/>
          <a:p>
            <a:r>
              <a:rPr lang="en-US" dirty="0" smtClean="0"/>
              <a:t>Is Jesus Coming Soon?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0668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Matthew 24:1-36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906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Jerusalem’s destruction..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  <a:solidFill>
            <a:schemeClr val="tx1">
              <a:alpha val="4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Early warnings (</a:t>
            </a:r>
            <a:r>
              <a:rPr lang="en-US" dirty="0" err="1" smtClean="0"/>
              <a:t>vs</a:t>
            </a:r>
            <a:r>
              <a:rPr lang="en-US" dirty="0" smtClean="0"/>
              <a:t> 4-14)..</a:t>
            </a:r>
          </a:p>
          <a:p>
            <a:pPr lvl="1"/>
            <a:r>
              <a:rPr lang="en-US" dirty="0" smtClean="0"/>
              <a:t>False “messiahs” would arise.</a:t>
            </a:r>
          </a:p>
          <a:p>
            <a:pPr lvl="1"/>
            <a:r>
              <a:rPr lang="en-US" dirty="0" smtClean="0"/>
              <a:t>There would be numerous military encounters.</a:t>
            </a:r>
          </a:p>
          <a:p>
            <a:pPr lvl="1"/>
            <a:r>
              <a:rPr lang="en-US" dirty="0" smtClean="0"/>
              <a:t>Famines and earthquakes would occur.</a:t>
            </a:r>
          </a:p>
          <a:p>
            <a:pPr lvl="1"/>
            <a:r>
              <a:rPr lang="en-US" dirty="0" smtClean="0"/>
              <a:t>Disciples would be persecuted.</a:t>
            </a:r>
          </a:p>
          <a:p>
            <a:pPr lvl="1"/>
            <a:r>
              <a:rPr lang="en-US" dirty="0" smtClean="0"/>
              <a:t>Some would “stumble,” i.e., depart from the faith.</a:t>
            </a:r>
          </a:p>
          <a:p>
            <a:pPr lvl="1"/>
            <a:r>
              <a:rPr lang="en-US" dirty="0" smtClean="0"/>
              <a:t>False prophets would be prevalent.</a:t>
            </a:r>
          </a:p>
          <a:p>
            <a:pPr lvl="1"/>
            <a:r>
              <a:rPr lang="en-US" dirty="0" smtClean="0"/>
              <a:t>Decreasing spirituality on the part of some saints would be evident.</a:t>
            </a:r>
          </a:p>
          <a:p>
            <a:pPr lvl="1"/>
            <a:r>
              <a:rPr lang="en-US" dirty="0" smtClean="0"/>
              <a:t>Those who endured would be delivered.</a:t>
            </a:r>
          </a:p>
          <a:p>
            <a:pPr lvl="1"/>
            <a:r>
              <a:rPr lang="en-US" dirty="0" smtClean="0"/>
              <a:t>The gospel would be published far and wide during these four decades.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906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Jerusalem’s destruction..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  <a:solidFill>
            <a:schemeClr val="tx1">
              <a:alpha val="4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Early warnings (</a:t>
            </a:r>
            <a:r>
              <a:rPr lang="en-US" dirty="0" err="1" smtClean="0"/>
              <a:t>vs</a:t>
            </a:r>
            <a:r>
              <a:rPr lang="en-US" dirty="0" smtClean="0"/>
              <a:t> 4-14)..</a:t>
            </a:r>
          </a:p>
          <a:p>
            <a:pPr lvl="1"/>
            <a:r>
              <a:rPr lang="en-US" dirty="0" smtClean="0"/>
              <a:t>False “messiahs” would arise.</a:t>
            </a:r>
          </a:p>
          <a:p>
            <a:pPr lvl="1"/>
            <a:r>
              <a:rPr lang="en-US" dirty="0" smtClean="0"/>
              <a:t>There would be numerous military encounters.</a:t>
            </a:r>
          </a:p>
          <a:p>
            <a:pPr lvl="1"/>
            <a:r>
              <a:rPr lang="en-US" dirty="0" smtClean="0"/>
              <a:t>Famines and earthquakes would occur.</a:t>
            </a:r>
          </a:p>
          <a:p>
            <a:pPr lvl="1"/>
            <a:r>
              <a:rPr lang="en-US" dirty="0" smtClean="0"/>
              <a:t>Disciples would be persecuted.</a:t>
            </a:r>
          </a:p>
          <a:p>
            <a:pPr lvl="1"/>
            <a:r>
              <a:rPr lang="en-US" dirty="0" smtClean="0"/>
              <a:t>Some would “stumble,” i.e., depart from the faith.</a:t>
            </a:r>
          </a:p>
          <a:p>
            <a:pPr lvl="1"/>
            <a:r>
              <a:rPr lang="en-US" dirty="0" smtClean="0"/>
              <a:t>False prophets would be prevalent.</a:t>
            </a:r>
          </a:p>
          <a:p>
            <a:pPr lvl="1"/>
            <a:r>
              <a:rPr lang="en-US" dirty="0" smtClean="0"/>
              <a:t>Decreasing spirituality on the part of some saints would be evident.</a:t>
            </a:r>
          </a:p>
          <a:p>
            <a:pPr lvl="1"/>
            <a:r>
              <a:rPr lang="en-US" dirty="0" smtClean="0"/>
              <a:t>Those who endured would be delivered.</a:t>
            </a:r>
          </a:p>
          <a:p>
            <a:pPr lvl="1"/>
            <a:r>
              <a:rPr lang="en-US" dirty="0" smtClean="0"/>
              <a:t>The gospel would be published far and wide during these four decades.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lla-Cherith-Map2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-1" y="0"/>
            <a:ext cx="9174685" cy="6858000"/>
          </a:xfrm>
          <a:prstGeom prst="rect">
            <a:avLst/>
          </a:prstGeom>
        </p:spPr>
      </p:pic>
      <p:pic>
        <p:nvPicPr>
          <p:cNvPr id="3" name="Picture 2" descr="wilson-Pella-Jordan-Vall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28600"/>
            <a:ext cx="3705225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906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Signs in heaven (29-34)..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  <a:solidFill>
            <a:schemeClr val="tx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After the tribulation  (29-31) </a:t>
            </a:r>
            <a:r>
              <a:rPr lang="en-US" sz="2800" dirty="0" smtClean="0"/>
              <a:t>Mark 13:24-27; Luke 21:25-27).</a:t>
            </a:r>
          </a:p>
          <a:p>
            <a:pPr lvl="1"/>
            <a:r>
              <a:rPr lang="en-US" dirty="0" smtClean="0"/>
              <a:t>a) Like other prophets, Jesus uses figurative language to depict the city’s fall.</a:t>
            </a:r>
          </a:p>
          <a:p>
            <a:pPr lvl="2"/>
            <a:r>
              <a:rPr lang="en-US" dirty="0" smtClean="0"/>
              <a:t>(1) Babylon (Isaiah 13:6-13).</a:t>
            </a:r>
          </a:p>
          <a:p>
            <a:pPr lvl="2"/>
            <a:r>
              <a:rPr lang="en-US" dirty="0" smtClean="0"/>
              <a:t>(2) Egypt (Isaiah 19:1-2; Ezekiel 32:2, 7-9).</a:t>
            </a:r>
          </a:p>
          <a:p>
            <a:pPr lvl="2"/>
            <a:r>
              <a:rPr lang="en-US" dirty="0" smtClean="0"/>
              <a:t>(3) </a:t>
            </a:r>
            <a:r>
              <a:rPr lang="en-US" dirty="0" err="1" smtClean="0"/>
              <a:t>Tyre</a:t>
            </a:r>
            <a:r>
              <a:rPr lang="en-US" dirty="0" smtClean="0"/>
              <a:t> (Isaiah 23:1; 24:21-23).</a:t>
            </a:r>
          </a:p>
          <a:p>
            <a:pPr lvl="2"/>
            <a:r>
              <a:rPr lang="en-US" dirty="0" smtClean="0"/>
              <a:t>(4) Edom (Isaiah 34:4-6).</a:t>
            </a:r>
          </a:p>
          <a:p>
            <a:pPr lvl="2"/>
            <a:r>
              <a:rPr lang="en-US" dirty="0" smtClean="0"/>
              <a:t>(5) Nineveh (Nahum 1:1-5).</a:t>
            </a:r>
          </a:p>
          <a:p>
            <a:pPr lvl="2"/>
            <a:r>
              <a:rPr lang="en-US" dirty="0" smtClean="0"/>
              <a:t>(6) Israel and Judah (Amos 8:9; Jeremiah 4:23-28).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906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Signs in heaven (29-34)..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  <a:solidFill>
            <a:schemeClr val="tx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fig tree (Matthew 24:32-33; Mark 13:28-29; Luke 21:29-31).</a:t>
            </a:r>
          </a:p>
          <a:p>
            <a:pPr lvl="1"/>
            <a:r>
              <a:rPr lang="en-US" dirty="0" smtClean="0"/>
              <a:t>a) When a fig tree blooms, it is an obvious sign that summer is near. Does anyone really need a calendar to tell when the seasons change?</a:t>
            </a:r>
          </a:p>
          <a:p>
            <a:pPr lvl="1"/>
            <a:r>
              <a:rPr lang="en-US" dirty="0" smtClean="0"/>
              <a:t>b) Likewise, when these aforementioned signs occur, Christ’s disciples will know that they should leave Jerusalem (Matthew 24:16-20; Mark 13:15-18; Luke 21:21-23).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990600"/>
          </a:xfrm>
          <a:solidFill>
            <a:schemeClr val="tx1">
              <a:alpha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The End of the World (36-44)..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  <a:solidFill>
            <a:schemeClr val="tx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But.. Of that day and hour no one knows.. Only the Father</a:t>
            </a:r>
          </a:p>
          <a:p>
            <a:pPr lvl="1"/>
            <a:r>
              <a:rPr lang="en-US" dirty="0" smtClean="0"/>
              <a:t>As the days of Noah .. Vs 37-39</a:t>
            </a:r>
          </a:p>
          <a:p>
            <a:pPr lvl="1"/>
            <a:r>
              <a:rPr lang="en-US" dirty="0" smtClean="0"/>
              <a:t>The field and the mill .. Vs 40-41</a:t>
            </a:r>
          </a:p>
          <a:p>
            <a:pPr lvl="1"/>
            <a:r>
              <a:rPr lang="en-US" dirty="0" smtClean="0"/>
              <a:t>The faithful householder.. 42-45</a:t>
            </a:r>
          </a:p>
          <a:p>
            <a:pPr lvl="1"/>
            <a:r>
              <a:rPr lang="en-US" dirty="0" smtClean="0"/>
              <a:t>The wise servant.. 45-51</a:t>
            </a:r>
          </a:p>
          <a:p>
            <a:pPr lvl="1"/>
            <a:r>
              <a:rPr lang="en-US" dirty="0" smtClean="0"/>
              <a:t>The ten virgins.. 25:1-13</a:t>
            </a:r>
          </a:p>
          <a:p>
            <a:pPr lvl="1"/>
            <a:r>
              <a:rPr lang="en-US" dirty="0" smtClean="0"/>
              <a:t>The talents.. 25:14-30</a:t>
            </a:r>
          </a:p>
          <a:p>
            <a:pPr lvl="1"/>
            <a:r>
              <a:rPr lang="en-US" dirty="0" smtClean="0"/>
              <a:t>Judgment of nations.. 25:31-46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Jesus with disciples Mt of Olives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9" name="Picture 8" descr="The Olivet Discourse 03.jpg"/>
          <p:cNvPicPr>
            <a:picLocks noChangeAspect="1"/>
          </p:cNvPicPr>
          <p:nvPr/>
        </p:nvPicPr>
        <p:blipFill>
          <a:blip r:embed="rId5" cstate="print">
            <a:lum bright="-7000" contrast="10000"/>
          </a:blip>
          <a:srcRect l="11686"/>
          <a:stretch>
            <a:fillRect/>
          </a:stretch>
        </p:blipFill>
        <p:spPr>
          <a:xfrm>
            <a:off x="1" y="1"/>
            <a:ext cx="9144024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066800"/>
          </a:xfrm>
          <a:solidFill>
            <a:schemeClr val="tx1">
              <a:alpha val="55000"/>
            </a:schemeClr>
          </a:solidFill>
        </p:spPr>
        <p:txBody>
          <a:bodyPr/>
          <a:lstStyle/>
          <a:p>
            <a:r>
              <a:rPr lang="en-US" dirty="0" smtClean="0"/>
              <a:t>Is Jesus Coming Soon?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0668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Matthew 24:1-36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Jesus-coming-soon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3200400"/>
            <a:ext cx="8991600" cy="3352800"/>
          </a:xfrm>
          <a:solidFill>
            <a:srgbClr val="1D1D1D">
              <a:alpha val="60000"/>
            </a:srgbClr>
          </a:solidFill>
        </p:spPr>
        <p:txBody>
          <a:bodyPr/>
          <a:lstStyle/>
          <a:p>
            <a:r>
              <a:rPr lang="en-US" dirty="0" smtClean="0"/>
              <a:t>Do signs indicate the coming of Christ?</a:t>
            </a:r>
          </a:p>
          <a:p>
            <a:pPr lvl="1"/>
            <a:r>
              <a:rPr lang="en-US" sz="3000" dirty="0" smtClean="0"/>
              <a:t>Does the Bible give signs when He will come</a:t>
            </a:r>
          </a:p>
          <a:p>
            <a:pPr lvl="1"/>
            <a:r>
              <a:rPr lang="en-US" sz="3000" dirty="0" smtClean="0"/>
              <a:t>Do current events in the news fit these signs?</a:t>
            </a:r>
          </a:p>
          <a:p>
            <a:pPr lvl="1"/>
            <a:r>
              <a:rPr lang="en-US" sz="3000" dirty="0" smtClean="0"/>
              <a:t>Are these signs in Jesus’ Olivet Discourse?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l-lindse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2" y="1219200"/>
            <a:ext cx="9143868" cy="5486400"/>
          </a:xfrm>
          <a:prstGeom prst="rect">
            <a:avLst/>
          </a:prstGeom>
        </p:spPr>
      </p:pic>
      <p:pic>
        <p:nvPicPr>
          <p:cNvPr id="8" name="Picture 7" descr="John Hagee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3505200" cy="990600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Eschatology..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876800"/>
            <a:ext cx="8382000" cy="1600200"/>
          </a:xfrm>
          <a:solidFill>
            <a:schemeClr val="tx1">
              <a:alpha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Premillenial</a:t>
            </a:r>
            <a:r>
              <a:rPr lang="en-US" dirty="0" smtClean="0"/>
              <a:t> teachers apply prophecies to current events as indicating the imminent return of Christ..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5334000" cy="1066800"/>
          </a:xfrm>
          <a:solidFill>
            <a:schemeClr val="tx1"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The Olivet Discourse</a:t>
            </a:r>
            <a:br>
              <a:rPr lang="en-US" dirty="0" smtClean="0"/>
            </a:br>
            <a:r>
              <a:rPr lang="en-US" sz="3600" dirty="0" smtClean="0"/>
              <a:t>Matt 24 (Mark 13, Luke 21)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4196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Jesus warnings to Israel ..</a:t>
            </a:r>
          </a:p>
          <a:p>
            <a:pPr lvl="1"/>
            <a:r>
              <a:rPr lang="en-US" sz="3200" dirty="0" smtClean="0"/>
              <a:t>Luke 19:41-44  Enemies siege Jerusalem</a:t>
            </a:r>
          </a:p>
          <a:p>
            <a:pPr lvl="1"/>
            <a:r>
              <a:rPr lang="en-US" sz="3200" dirty="0" smtClean="0"/>
              <a:t>Matt 21:21-46  Kingdom taken from Jews</a:t>
            </a:r>
          </a:p>
          <a:p>
            <a:pPr lvl="1"/>
            <a:r>
              <a:rPr lang="en-US" sz="3200" dirty="0" smtClean="0"/>
              <a:t>Matt 22:1-10   King would burn their city</a:t>
            </a:r>
          </a:p>
          <a:p>
            <a:pPr lvl="1"/>
            <a:r>
              <a:rPr lang="en-US" sz="3200" dirty="0" smtClean="0"/>
              <a:t>Matt 23:34-39  Their house left desolate</a:t>
            </a:r>
          </a:p>
          <a:p>
            <a:pPr lvl="1"/>
            <a:r>
              <a:rPr lang="en-US" sz="3200" dirty="0" smtClean="0"/>
              <a:t>John 12:27-33  Now is judgment of world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sus with disciples Mt of Olives.jpg"/>
          <p:cNvPicPr>
            <a:picLocks noChangeAspect="1"/>
          </p:cNvPicPr>
          <p:nvPr/>
        </p:nvPicPr>
        <p:blipFill>
          <a:blip r:embed="rId2" cstate="print">
            <a:lum bright="-9000" contrast="1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9906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Jesus and the Disciples..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4343400"/>
            <a:ext cx="8686800" cy="2514600"/>
          </a:xfrm>
          <a:solidFill>
            <a:schemeClr val="tx1">
              <a:alpha val="5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Matthew 24:1-2  Then Jesus went out and departed from the temple, and His disciples came up to show Him the buildings of the temple. 2 And Jesus said to them, "Do you not see all these things? Assuredly, I say to you, not one stone shall be left here upon another, that shall not be thrown down."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sus with disciples Mt of Olives.jpg"/>
          <p:cNvPicPr>
            <a:picLocks noChangeAspect="1"/>
          </p:cNvPicPr>
          <p:nvPr/>
        </p:nvPicPr>
        <p:blipFill>
          <a:blip r:embed="rId2" cstate="print">
            <a:lum bright="-9000" contrast="1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4876800" cy="9906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Their questions..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4343400"/>
            <a:ext cx="8686800" cy="2514600"/>
          </a:xfrm>
          <a:solidFill>
            <a:schemeClr val="tx1">
              <a:alpha val="5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Matthew 24:3  Now as He sat on the Mount of Olives, the disciples came to Him privately, saying, "Tell us, </a:t>
            </a:r>
            <a:r>
              <a:rPr lang="en-US" dirty="0" smtClean="0">
                <a:solidFill>
                  <a:srgbClr val="FFC000"/>
                </a:solidFill>
              </a:rPr>
              <a:t>when will these things be?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what will be the sign of Your coming</a:t>
            </a:r>
            <a:r>
              <a:rPr lang="en-US" dirty="0" smtClean="0"/>
              <a:t>, and of </a:t>
            </a:r>
            <a:r>
              <a:rPr lang="en-US" dirty="0" smtClean="0">
                <a:solidFill>
                  <a:srgbClr val="FFC000"/>
                </a:solidFill>
              </a:rPr>
              <a:t>the end of the age</a:t>
            </a:r>
            <a:r>
              <a:rPr lang="en-US" dirty="0" smtClean="0"/>
              <a:t>?" </a:t>
            </a:r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Key Verse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038600"/>
          </a:xfrm>
          <a:solidFill>
            <a:schemeClr val="tx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Matthew 24:34  Assuredly, I say to you, </a:t>
            </a:r>
            <a:r>
              <a:rPr lang="en-US" dirty="0" smtClean="0">
                <a:solidFill>
                  <a:srgbClr val="FFC000"/>
                </a:solidFill>
              </a:rPr>
              <a:t>this generation</a:t>
            </a:r>
            <a:r>
              <a:rPr lang="en-US" dirty="0" smtClean="0"/>
              <a:t> will by no means pass away till all these things take place. </a:t>
            </a:r>
          </a:p>
          <a:p>
            <a:pPr lvl="1"/>
            <a:r>
              <a:rPr lang="en-US" dirty="0" smtClean="0"/>
              <a:t>Vs 4-34 all to happen in that generation</a:t>
            </a:r>
          </a:p>
          <a:p>
            <a:pPr lvl="1"/>
            <a:r>
              <a:rPr lang="en-US" dirty="0" smtClean="0"/>
              <a:t>Vs 36 "But of that day and hour no one knows, not even the angels of heaven, but My Father only.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5000"/>
            </a:schemeClr>
          </a:solidFill>
        </p:spPr>
        <p:txBody>
          <a:bodyPr/>
          <a:lstStyle/>
          <a:p>
            <a:r>
              <a:rPr lang="en-US" dirty="0" smtClean="0"/>
              <a:t>Generation (</a:t>
            </a:r>
            <a:r>
              <a:rPr lang="en-US" dirty="0" err="1" smtClean="0"/>
              <a:t>genea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43400"/>
          </a:xfrm>
          <a:solidFill>
            <a:schemeClr val="tx1">
              <a:alpha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Matthew 11:16 "But to what shall I liken </a:t>
            </a:r>
            <a:r>
              <a:rPr lang="en-US" dirty="0" smtClean="0">
                <a:solidFill>
                  <a:srgbClr val="FFC000"/>
                </a:solidFill>
              </a:rPr>
              <a:t>this generation? </a:t>
            </a:r>
            <a:r>
              <a:rPr lang="en-US" dirty="0" smtClean="0"/>
              <a:t>It is like children sitting in the marketplaces and calling to their companions</a:t>
            </a:r>
          </a:p>
          <a:p>
            <a:r>
              <a:rPr lang="en-US" dirty="0" smtClean="0"/>
              <a:t>Matthew 12:41-42  The men of Nineveh will rise up in the judgment </a:t>
            </a:r>
            <a:r>
              <a:rPr lang="en-US" dirty="0" smtClean="0">
                <a:solidFill>
                  <a:srgbClr val="FFC000"/>
                </a:solidFill>
              </a:rPr>
              <a:t>with this generation </a:t>
            </a:r>
            <a:r>
              <a:rPr lang="en-US" dirty="0" smtClean="0"/>
              <a:t>and condemn it, because they repented at the preaching of Jonah.. a greater than Jonah is here.  </a:t>
            </a:r>
          </a:p>
          <a:p>
            <a:r>
              <a:rPr lang="en-US" dirty="0" smtClean="0"/>
              <a:t>Matthew 12:45 So shall it also be with </a:t>
            </a:r>
            <a:r>
              <a:rPr lang="en-US" dirty="0" smtClean="0">
                <a:solidFill>
                  <a:srgbClr val="FFC000"/>
                </a:solidFill>
              </a:rPr>
              <a:t>this wicked generation." </a:t>
            </a:r>
          </a:p>
          <a:p>
            <a:r>
              <a:rPr lang="en-US" dirty="0" smtClean="0"/>
              <a:t>Matthew 23:36 Assuredly, I say to you, all these things will come upon </a:t>
            </a:r>
            <a:r>
              <a:rPr lang="en-US" dirty="0" smtClean="0">
                <a:solidFill>
                  <a:srgbClr val="FFC000"/>
                </a:solidFill>
              </a:rPr>
              <a:t>this generation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5000"/>
            </a:schemeClr>
          </a:solidFill>
        </p:spPr>
        <p:txBody>
          <a:bodyPr/>
          <a:lstStyle/>
          <a:p>
            <a:r>
              <a:rPr lang="en-US" dirty="0" smtClean="0"/>
              <a:t>Generation (</a:t>
            </a:r>
            <a:r>
              <a:rPr lang="en-US" dirty="0" err="1" smtClean="0"/>
              <a:t>genea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00600"/>
          </a:xfrm>
          <a:solidFill>
            <a:schemeClr val="tx1">
              <a:alpha val="6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Arndt and Gingrich: </a:t>
            </a:r>
            <a:r>
              <a:rPr lang="en-US" dirty="0" err="1" smtClean="0"/>
              <a:t>genea</a:t>
            </a:r>
            <a:r>
              <a:rPr lang="en-US" dirty="0" smtClean="0"/>
              <a:t> denotes “basically, the sum total of those born at the same time, expanded to include all those living at a given time generation, contemporaries” (153).</a:t>
            </a:r>
          </a:p>
          <a:p>
            <a:pPr lvl="0"/>
            <a:r>
              <a:rPr lang="en-US" dirty="0" smtClean="0"/>
              <a:t>McClintock and Strong  “this generation” in Matthew 24:34 denotes “the generation of persons then living contemporary with Christ” (776).</a:t>
            </a:r>
          </a:p>
          <a:p>
            <a:pPr lvl="0"/>
            <a:r>
              <a:rPr lang="en-US" dirty="0" smtClean="0"/>
              <a:t>Herodotus, the Greek historian, said that “three generations” fill up a “century” (</a:t>
            </a:r>
            <a:r>
              <a:rPr lang="en-US" i="1" dirty="0" smtClean="0"/>
              <a:t>The Histories</a:t>
            </a:r>
            <a:r>
              <a:rPr lang="en-US" dirty="0" smtClean="0"/>
              <a:t> II.142). To him, a “generation” was a period of some thirty-three years.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893</Words>
  <Application>Microsoft Office PowerPoint</Application>
  <PresentationFormat>On-screen Show (4:3)</PresentationFormat>
  <Paragraphs>82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Is Jesus Coming Soon?</vt:lpstr>
      <vt:lpstr>Slide 2</vt:lpstr>
      <vt:lpstr>Eschatology.. </vt:lpstr>
      <vt:lpstr>The Olivet Discourse Matt 24 (Mark 13, Luke 21)</vt:lpstr>
      <vt:lpstr>Jesus and the Disciples..</vt:lpstr>
      <vt:lpstr>Their questions..</vt:lpstr>
      <vt:lpstr>Key Verse …</vt:lpstr>
      <vt:lpstr>Generation (genea)</vt:lpstr>
      <vt:lpstr>Generation (genea)</vt:lpstr>
      <vt:lpstr>Jerusalem’s destruction..</vt:lpstr>
      <vt:lpstr>Jerusalem’s destruction..</vt:lpstr>
      <vt:lpstr>Slide 12</vt:lpstr>
      <vt:lpstr>Signs in heaven (29-34)..</vt:lpstr>
      <vt:lpstr>Signs in heaven (29-34)..</vt:lpstr>
      <vt:lpstr>The End of the World (36-44)..</vt:lpstr>
      <vt:lpstr>Is Jesus Coming Soon?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310</cp:revision>
  <dcterms:created xsi:type="dcterms:W3CDTF">2011-02-15T07:29:10Z</dcterms:created>
  <dcterms:modified xsi:type="dcterms:W3CDTF">2015-07-31T19:37:00Z</dcterms:modified>
</cp:coreProperties>
</file>