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5" r:id="rId2"/>
    <p:sldId id="266" r:id="rId3"/>
    <p:sldId id="267" r:id="rId4"/>
    <p:sldId id="268" r:id="rId5"/>
    <p:sldId id="274" r:id="rId6"/>
    <p:sldId id="270" r:id="rId7"/>
    <p:sldId id="271" r:id="rId8"/>
    <p:sldId id="273" r:id="rId9"/>
    <p:sldId id="272" r:id="rId10"/>
    <p:sldId id="275" r:id="rId11"/>
    <p:sldId id="269"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10"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package" Target="../embeddings/Microsoft_Office_Excel_2007_Workbook1.xlsx"/><Relationship Id="rId2" Type="http://schemas.openxmlformats.org/officeDocument/2006/relationships/image" Target="../media/image12.png"/><Relationship Id="rId1" Type="http://schemas.openxmlformats.org/officeDocument/2006/relationships/image" Target="../media/image11.png"/><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a:lstStyle/>
          <a:p>
            <a:pPr lvl="0"/>
            <a:endParaRPr lang="en-US"/>
          </a:p>
        </c:rich>
      </c:tx>
      <c:layout/>
      <c:overlay val="1"/>
    </c:title>
    <c:autoTitleDeleted val="1"/>
    <c:view3D>
      <c:rotX val="1"/>
      <c:hPercent val="61"/>
      <c:rotY val="321"/>
      <c:depthPercent val="78"/>
      <c:perspective val="30"/>
    </c:view3D>
    <c:floor>
      <c:spPr>
        <a:noFill/>
        <a:ln>
          <a:noFill/>
        </a:ln>
        <a:effectLst/>
      </c:spPr>
    </c:floor>
    <c:sideWall>
      <c:spPr>
        <a:noFill/>
        <a:ln>
          <a:noFill/>
        </a:ln>
        <a:effectLst/>
      </c:spPr>
    </c:sideWall>
    <c:backWall>
      <c:spPr>
        <a:noFill/>
        <a:ln>
          <a:noFill/>
        </a:ln>
        <a:effectLst/>
      </c:spPr>
    </c:backWall>
    <c:plotArea>
      <c:layout>
        <c:manualLayout>
          <c:layoutTarget val="inner"/>
          <c:xMode val="edge"/>
          <c:yMode val="edge"/>
          <c:x val="5.0000000000000036E-3"/>
          <c:y val="5.0000000000000036E-3"/>
          <c:w val="1"/>
          <c:h val="1"/>
        </c:manualLayout>
      </c:layout>
      <c:bar3DChart>
        <c:barDir val="col"/>
        <c:grouping val="clustered"/>
        <c:ser>
          <c:idx val="0"/>
          <c:order val="0"/>
          <c:tx>
            <c:strRef>
              <c:f>Sheet1!$A$2</c:f>
              <c:strCache>
                <c:ptCount val="1"/>
                <c:pt idx="0">
                  <c:v>2010</c:v>
                </c:pt>
              </c:strCache>
            </c:strRef>
          </c:tx>
          <c:spPr>
            <a:blipFill rotWithShape="1">
              <a:blip xmlns:r="http://schemas.openxmlformats.org/officeDocument/2006/relationships" r:embed="rId1"/>
              <a:srcRect/>
              <a:stretch>
                <a:fillRect/>
              </a:stretch>
            </a:blipFill>
            <a:ln w="12700" cap="flat">
              <a:noFill/>
              <a:miter lim="400000"/>
            </a:ln>
            <a:effectLst>
              <a:outerShdw blurRad="127000" dir="7800000" algn="tl">
                <a:srgbClr val="000000">
                  <a:alpha val="50000"/>
                </a:srgbClr>
              </a:outerShdw>
            </a:effectLst>
          </c:spPr>
          <c:pictureOptions>
            <c:pictureFormat val="stretch"/>
          </c:pictureOptions>
          <c:cat>
            <c:strRef>
              <c:f>Sheet1!$B$1:$E$1</c:f>
              <c:strCache>
                <c:ptCount val="4"/>
                <c:pt idx="0">
                  <c:v>Attendance</c:v>
                </c:pt>
              </c:strCache>
            </c:strRef>
          </c:cat>
          <c:val>
            <c:numRef>
              <c:f>Sheet1!$B$2:$E$2</c:f>
              <c:numCache>
                <c:formatCode>General</c:formatCode>
                <c:ptCount val="1"/>
                <c:pt idx="0">
                  <c:v>50</c:v>
                </c:pt>
              </c:numCache>
            </c:numRef>
          </c:val>
        </c:ser>
        <c:ser>
          <c:idx val="1"/>
          <c:order val="1"/>
          <c:tx>
            <c:strRef>
              <c:f>Sheet1!$A$3</c:f>
              <c:strCache>
                <c:ptCount val="1"/>
                <c:pt idx="0">
                  <c:v>2011</c:v>
                </c:pt>
              </c:strCache>
            </c:strRef>
          </c:tx>
          <c:spPr>
            <a:blipFill rotWithShape="1">
              <a:blip xmlns:r="http://schemas.openxmlformats.org/officeDocument/2006/relationships" r:embed="rId2"/>
              <a:srcRect/>
              <a:stretch>
                <a:fillRect/>
              </a:stretch>
            </a:blipFill>
            <a:ln w="12700" cap="flat">
              <a:noFill/>
              <a:miter lim="400000"/>
            </a:ln>
            <a:effectLst>
              <a:outerShdw blurRad="127000" dir="7800000" algn="tl">
                <a:srgbClr val="000000">
                  <a:alpha val="50000"/>
                </a:srgbClr>
              </a:outerShdw>
            </a:effectLst>
          </c:spPr>
          <c:pictureOptions>
            <c:pictureFormat val="stretch"/>
          </c:pictureOptions>
          <c:cat>
            <c:strRef>
              <c:f>Sheet1!$B$1:$E$1</c:f>
              <c:strCache>
                <c:ptCount val="4"/>
                <c:pt idx="0">
                  <c:v>Attendance</c:v>
                </c:pt>
              </c:strCache>
            </c:strRef>
          </c:cat>
          <c:val>
            <c:numRef>
              <c:f>Sheet1!$B$3:$E$3</c:f>
              <c:numCache>
                <c:formatCode>General</c:formatCode>
                <c:ptCount val="1"/>
                <c:pt idx="0">
                  <c:v>60</c:v>
                </c:pt>
              </c:numCache>
            </c:numRef>
          </c:val>
        </c:ser>
        <c:ser>
          <c:idx val="2"/>
          <c:order val="2"/>
          <c:tx>
            <c:strRef>
              <c:f>Sheet1!$A$4</c:f>
              <c:strCache>
                <c:ptCount val="1"/>
                <c:pt idx="0">
                  <c:v>2012</c:v>
                </c:pt>
              </c:strCache>
            </c:strRef>
          </c:tx>
          <c:spPr>
            <a:blipFill rotWithShape="1">
              <a:blip xmlns:r="http://schemas.openxmlformats.org/officeDocument/2006/relationships" r:embed="rId3"/>
              <a:srcRect/>
              <a:stretch>
                <a:fillRect/>
              </a:stretch>
            </a:blipFill>
            <a:ln w="12700" cap="flat">
              <a:noFill/>
              <a:miter lim="400000"/>
            </a:ln>
            <a:effectLst>
              <a:outerShdw blurRad="127000" dir="7800000" algn="tl">
                <a:srgbClr val="000000">
                  <a:alpha val="50000"/>
                </a:srgbClr>
              </a:outerShdw>
            </a:effectLst>
          </c:spPr>
          <c:pictureOptions>
            <c:pictureFormat val="stretch"/>
          </c:pictureOptions>
          <c:cat>
            <c:strRef>
              <c:f>Sheet1!$B$1:$E$1</c:f>
              <c:strCache>
                <c:ptCount val="4"/>
                <c:pt idx="0">
                  <c:v>Attendance</c:v>
                </c:pt>
              </c:strCache>
            </c:strRef>
          </c:cat>
          <c:val>
            <c:numRef>
              <c:f>Sheet1!$B$4:$E$4</c:f>
              <c:numCache>
                <c:formatCode>General</c:formatCode>
                <c:ptCount val="1"/>
                <c:pt idx="0">
                  <c:v>70</c:v>
                </c:pt>
              </c:numCache>
            </c:numRef>
          </c:val>
        </c:ser>
        <c:ser>
          <c:idx val="3"/>
          <c:order val="3"/>
          <c:tx>
            <c:strRef>
              <c:f>Sheet1!$A$5</c:f>
              <c:strCache>
                <c:ptCount val="1"/>
                <c:pt idx="0">
                  <c:v>2013</c:v>
                </c:pt>
              </c:strCache>
            </c:strRef>
          </c:tx>
          <c:spPr>
            <a:blipFill rotWithShape="1">
              <a:blip xmlns:r="http://schemas.openxmlformats.org/officeDocument/2006/relationships" r:embed="rId4"/>
              <a:srcRect/>
              <a:stretch>
                <a:fillRect/>
              </a:stretch>
            </a:blipFill>
            <a:ln w="12700" cap="flat">
              <a:noFill/>
              <a:miter lim="400000"/>
            </a:ln>
            <a:effectLst>
              <a:outerShdw blurRad="127000" dir="7800000" algn="tl">
                <a:srgbClr val="000000">
                  <a:alpha val="50000"/>
                </a:srgbClr>
              </a:outerShdw>
            </a:effectLst>
          </c:spPr>
          <c:pictureOptions>
            <c:pictureFormat val="stretch"/>
          </c:pictureOptions>
          <c:cat>
            <c:strRef>
              <c:f>Sheet1!$B$1:$E$1</c:f>
              <c:strCache>
                <c:ptCount val="4"/>
                <c:pt idx="0">
                  <c:v>Attendance</c:v>
                </c:pt>
              </c:strCache>
            </c:strRef>
          </c:cat>
          <c:val>
            <c:numRef>
              <c:f>Sheet1!$B$5:$E$5</c:f>
              <c:numCache>
                <c:formatCode>General</c:formatCode>
                <c:ptCount val="1"/>
                <c:pt idx="0">
                  <c:v>80</c:v>
                </c:pt>
              </c:numCache>
            </c:numRef>
          </c:val>
        </c:ser>
        <c:ser>
          <c:idx val="4"/>
          <c:order val="4"/>
          <c:tx>
            <c:strRef>
              <c:f>Sheet1!$A$6</c:f>
              <c:strCache>
                <c:ptCount val="1"/>
                <c:pt idx="0">
                  <c:v>2014</c:v>
                </c:pt>
              </c:strCache>
            </c:strRef>
          </c:tx>
          <c:spPr>
            <a:blipFill rotWithShape="1">
              <a:blip xmlns:r="http://schemas.openxmlformats.org/officeDocument/2006/relationships" r:embed="rId5"/>
              <a:srcRect/>
              <a:stretch>
                <a:fillRect/>
              </a:stretch>
            </a:blipFill>
            <a:ln w="12700" cap="flat">
              <a:noFill/>
              <a:miter lim="400000"/>
            </a:ln>
            <a:effectLst>
              <a:outerShdw blurRad="127000" dir="7800000" algn="tl">
                <a:srgbClr val="000000">
                  <a:alpha val="50000"/>
                </a:srgbClr>
              </a:outerShdw>
            </a:effectLst>
          </c:spPr>
          <c:pictureOptions>
            <c:pictureFormat val="stretch"/>
          </c:pictureOptions>
          <c:cat>
            <c:strRef>
              <c:f>Sheet1!$B$1:$E$1</c:f>
              <c:strCache>
                <c:ptCount val="4"/>
                <c:pt idx="0">
                  <c:v>Attendance</c:v>
                </c:pt>
              </c:strCache>
            </c:strRef>
          </c:cat>
          <c:val>
            <c:numRef>
              <c:f>Sheet1!$B$6:$E$6</c:f>
              <c:numCache>
                <c:formatCode>General</c:formatCode>
                <c:ptCount val="1"/>
                <c:pt idx="0">
                  <c:v>100</c:v>
                </c:pt>
              </c:numCache>
            </c:numRef>
          </c:val>
        </c:ser>
        <c:ser>
          <c:idx val="5"/>
          <c:order val="5"/>
          <c:tx>
            <c:strRef>
              <c:f>Sheet1!$A$7</c:f>
              <c:strCache>
                <c:ptCount val="1"/>
                <c:pt idx="0">
                  <c:v>2015</c:v>
                </c:pt>
              </c:strCache>
            </c:strRef>
          </c:tx>
          <c:spPr>
            <a:blipFill rotWithShape="1">
              <a:blip xmlns:r="http://schemas.openxmlformats.org/officeDocument/2006/relationships" r:embed="rId6"/>
              <a:srcRect/>
              <a:stretch>
                <a:fillRect/>
              </a:stretch>
            </a:blipFill>
            <a:ln w="12700" cap="flat">
              <a:noFill/>
              <a:miter lim="400000"/>
            </a:ln>
            <a:effectLst>
              <a:outerShdw blurRad="127000" dir="7800000" algn="tl">
                <a:srgbClr val="000000">
                  <a:alpha val="50000"/>
                </a:srgbClr>
              </a:outerShdw>
            </a:effectLst>
          </c:spPr>
          <c:pictureOptions>
            <c:pictureFormat val="stretch"/>
          </c:pictureOptions>
          <c:cat>
            <c:strRef>
              <c:f>Sheet1!$B$1:$E$1</c:f>
              <c:strCache>
                <c:ptCount val="4"/>
                <c:pt idx="0">
                  <c:v>Attendance</c:v>
                </c:pt>
              </c:strCache>
            </c:strRef>
          </c:cat>
          <c:val>
            <c:numRef>
              <c:f>Sheet1!$B$7:$E$7</c:f>
              <c:numCache>
                <c:formatCode>General</c:formatCode>
                <c:ptCount val="1"/>
                <c:pt idx="0">
                  <c:v>120</c:v>
                </c:pt>
              </c:numCache>
            </c:numRef>
          </c:val>
        </c:ser>
        <c:gapWidth val="110"/>
        <c:shape val="box"/>
        <c:axId val="98196096"/>
        <c:axId val="98218368"/>
        <c:axId val="90085568"/>
      </c:bar3DChart>
      <c:catAx>
        <c:axId val="98196096"/>
        <c:scaling>
          <c:orientation val="minMax"/>
        </c:scaling>
        <c:axPos val="b"/>
        <c:numFmt formatCode="General" sourceLinked="1"/>
        <c:majorTickMark val="none"/>
        <c:tickLblPos val="low"/>
        <c:spPr>
          <a:ln w="12700" cap="flat">
            <a:noFill/>
            <a:prstDash val="solid"/>
            <a:miter lim="400000"/>
          </a:ln>
        </c:spPr>
        <c:txPr>
          <a:bodyPr rot="0"/>
          <a:lstStyle/>
          <a:p>
            <a:pPr lvl="0">
              <a:defRPr sz="2469" b="1" i="0" u="none" strike="noStrike">
                <a:solidFill>
                  <a:srgbClr val="FFFFFF"/>
                </a:solidFill>
                <a:effectLst>
                  <a:outerShdw dist="38100" dir="2700000" rotWithShape="0">
                    <a:srgbClr val="000000"/>
                  </a:outerShdw>
                </a:effectLst>
                <a:latin typeface="Helvetica"/>
              </a:defRPr>
            </a:pPr>
            <a:endParaRPr lang="en-US"/>
          </a:p>
        </c:txPr>
        <c:crossAx val="98218368"/>
        <c:crosses val="autoZero"/>
        <c:auto val="1"/>
        <c:lblAlgn val="ctr"/>
        <c:lblOffset val="100"/>
        <c:noMultiLvlLbl val="1"/>
      </c:catAx>
      <c:valAx>
        <c:axId val="98218368"/>
        <c:scaling>
          <c:orientation val="minMax"/>
        </c:scaling>
        <c:axPos val="l"/>
        <c:majorGridlines>
          <c:spPr>
            <a:ln w="12700" cap="flat">
              <a:solidFill>
                <a:srgbClr val="B8B8B8"/>
              </a:solidFill>
              <a:prstDash val="solid"/>
              <a:miter lim="400000"/>
            </a:ln>
          </c:spPr>
        </c:majorGridlines>
        <c:numFmt formatCode="0" sourceLinked="0"/>
        <c:majorTickMark val="none"/>
        <c:tickLblPos val="nextTo"/>
        <c:spPr>
          <a:ln w="12700" cap="flat">
            <a:noFill/>
            <a:prstDash val="solid"/>
            <a:miter lim="400000"/>
          </a:ln>
        </c:spPr>
        <c:txPr>
          <a:bodyPr rot="0"/>
          <a:lstStyle/>
          <a:p>
            <a:pPr lvl="0">
              <a:defRPr sz="2469" b="1" i="0" u="none" strike="noStrike">
                <a:solidFill>
                  <a:srgbClr val="FFFFFF"/>
                </a:solidFill>
                <a:effectLst>
                  <a:outerShdw dist="38100" dir="2700000" rotWithShape="0">
                    <a:srgbClr val="000000"/>
                  </a:outerShdw>
                </a:effectLst>
                <a:latin typeface="Helvetica"/>
              </a:defRPr>
            </a:pPr>
            <a:endParaRPr lang="en-US"/>
          </a:p>
        </c:txPr>
        <c:crossAx val="98196096"/>
        <c:crosses val="autoZero"/>
        <c:crossBetween val="between"/>
        <c:majorUnit val="30"/>
        <c:minorUnit val="15"/>
      </c:valAx>
      <c:serAx>
        <c:axId val="90085568"/>
        <c:scaling>
          <c:orientation val="minMax"/>
        </c:scaling>
        <c:axPos val="b"/>
        <c:tickLblPos val="none"/>
        <c:spPr>
          <a:ln w="12700" cap="flat">
            <a:noFill/>
            <a:prstDash val="solid"/>
            <a:miter lim="400000"/>
          </a:ln>
        </c:spPr>
        <c:txPr>
          <a:bodyPr rot="0"/>
          <a:lstStyle/>
          <a:p>
            <a:pPr lvl="0"/>
            <a:endParaRPr lang="en-US"/>
          </a:p>
        </c:txPr>
        <c:crossAx val="98218368"/>
        <c:crosses val="autoZero"/>
        <c:tickLblSkip val="1"/>
      </c:serAx>
      <c:spPr>
        <a:noFill/>
        <a:ln w="12700" cap="flat">
          <a:noFill/>
          <a:miter lim="400000"/>
        </a:ln>
        <a:effectLst/>
      </c:spPr>
    </c:plotArea>
    <c:legend>
      <c:legendPos val="r"/>
      <c:layout>
        <c:manualLayout>
          <c:xMode val="edge"/>
          <c:yMode val="edge"/>
          <c:x val="0.46567500000000001"/>
          <c:y val="0.35306400000000021"/>
          <c:w val="0.21347300000000011"/>
          <c:h val="0.32342000000000037"/>
        </c:manualLayout>
      </c:layout>
      <c:overlay val="1"/>
      <c:spPr>
        <a:noFill/>
        <a:ln w="12700" cap="flat">
          <a:noFill/>
          <a:miter lim="400000"/>
        </a:ln>
        <a:effectLst/>
      </c:spPr>
      <c:txPr>
        <a:bodyPr/>
        <a:lstStyle/>
        <a:p>
          <a:pPr lvl="0">
            <a:defRPr sz="2716" b="1" i="0" u="none" strike="noStrike">
              <a:solidFill>
                <a:srgbClr val="FFFFFF"/>
              </a:solidFill>
              <a:effectLst/>
              <a:latin typeface="Helvetica"/>
            </a:defRPr>
          </a:pPr>
          <a:endParaRPr lang="en-US"/>
        </a:p>
      </c:txPr>
    </c:legend>
    <c:plotVisOnly val="1"/>
    <c:dispBlanksAs val="gap"/>
  </c:chart>
  <c:spPr>
    <a:noFill/>
    <a:ln>
      <a:noFill/>
    </a:ln>
    <a:effectLst/>
  </c:spPr>
  <c:externalData r:id="rId7"/>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152400"/>
            <a:ext cx="9144000" cy="7010400"/>
          </a:xfrm>
          <a:prstGeom prst="rect">
            <a:avLst/>
          </a:prstGeom>
        </p:spPr>
      </p:pic>
      <p:pic>
        <p:nvPicPr>
          <p:cNvPr id="10" name="Picture 9" descr="Bible on pulpit.jpg"/>
          <p:cNvPicPr>
            <a:picLocks noChangeAspect="1"/>
          </p:cNvPicPr>
          <p:nvPr userDrawn="1"/>
        </p:nvPicPr>
        <p:blipFill>
          <a:blip r:embed="rId14" cstate="print">
            <a:lum bright="-30000" contrast="10000"/>
          </a:blip>
          <a:stretch>
            <a:fillRect/>
          </a:stretch>
        </p:blipFill>
        <p:spPr>
          <a:xfrm>
            <a:off x="0" y="-152400"/>
            <a:ext cx="9144000" cy="6705600"/>
          </a:xfrm>
          <a:prstGeom prst="rect">
            <a:avLst/>
          </a:prstGeom>
        </p:spPr>
      </p:pic>
      <p:sp>
        <p:nvSpPr>
          <p:cNvPr id="9" name="Rectangle 8"/>
          <p:cNvSpPr/>
          <p:nvPr userDrawn="1"/>
        </p:nvSpPr>
        <p:spPr>
          <a:xfrm>
            <a:off x="0" y="-152400"/>
            <a:ext cx="9144000" cy="7010400"/>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solidFill>
            <a:schemeClr val="tx1">
              <a:alpha val="45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a:solidFill>
            <a:schemeClr val="tx1">
              <a:alpha val="45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descr="Bible on pulpit.jpg"/>
          <p:cNvPicPr>
            <a:picLocks noChangeAspect="1"/>
          </p:cNvPicPr>
          <p:nvPr/>
        </p:nvPicPr>
        <p:blipFill>
          <a:blip r:embed="rId3" cstate="print">
            <a:lum bright="-30000" contrast="10000"/>
          </a:blip>
          <a:stretch>
            <a:fillRect/>
          </a:stretch>
        </p:blipFill>
        <p:spPr>
          <a:xfrm>
            <a:off x="0" y="0"/>
            <a:ext cx="9144000" cy="6738016"/>
          </a:xfrm>
          <a:prstGeom prst="rect">
            <a:avLst/>
          </a:prstGeom>
        </p:spPr>
      </p:pic>
      <p:pic>
        <p:nvPicPr>
          <p:cNvPr id="7" name="Picture 6" descr="church leadership  02.jpg"/>
          <p:cNvPicPr>
            <a:picLocks noChangeAspect="1"/>
          </p:cNvPicPr>
          <p:nvPr/>
        </p:nvPicPr>
        <p:blipFill>
          <a:blip r:embed="rId4" cstate="print">
            <a:lum bright="-10000" contrast="10000"/>
          </a:blip>
          <a:stretch>
            <a:fillRect/>
          </a:stretch>
        </p:blipFill>
        <p:spPr>
          <a:xfrm>
            <a:off x="0" y="0"/>
            <a:ext cx="9144000" cy="6858000"/>
          </a:xfrm>
          <a:prstGeom prst="rect">
            <a:avLst/>
          </a:prstGeom>
        </p:spPr>
      </p:pic>
      <p:pic>
        <p:nvPicPr>
          <p:cNvPr id="6" name="Picture 5" descr="Bible on pulpit.jpg"/>
          <p:cNvPicPr>
            <a:picLocks noChangeAspect="1"/>
          </p:cNvPicPr>
          <p:nvPr/>
        </p:nvPicPr>
        <p:blipFill>
          <a:blip r:embed="rId3" cstate="print">
            <a:lum bright="-40000" contrast="10000"/>
          </a:blip>
          <a:stretch>
            <a:fillRect/>
          </a:stretch>
        </p:blipFill>
        <p:spPr>
          <a:xfrm>
            <a:off x="0" y="0"/>
            <a:ext cx="9144000" cy="6858000"/>
          </a:xfrm>
          <a:prstGeom prst="rect">
            <a:avLst/>
          </a:prstGeom>
        </p:spPr>
      </p:pic>
      <p:sp>
        <p:nvSpPr>
          <p:cNvPr id="10" name="Title 9"/>
          <p:cNvSpPr>
            <a:spLocks noGrp="1"/>
          </p:cNvSpPr>
          <p:nvPr>
            <p:ph type="ctrTitle"/>
          </p:nvPr>
        </p:nvSpPr>
        <p:spPr>
          <a:xfrm>
            <a:off x="0" y="0"/>
            <a:ext cx="9144000" cy="1600200"/>
          </a:xfrm>
          <a:solidFill>
            <a:srgbClr val="1D1D1D">
              <a:alpha val="50000"/>
            </a:srgbClr>
          </a:solidFill>
        </p:spPr>
        <p:txBody>
          <a:bodyPr/>
          <a:lstStyle/>
          <a:p>
            <a:r>
              <a:rPr lang="en-US" sz="4800" dirty="0" smtClean="0"/>
              <a:t>Why is the Church Declining?</a:t>
            </a:r>
            <a:endParaRPr lang="en-US" sz="4800" dirty="0"/>
          </a:p>
        </p:txBody>
      </p:sp>
      <p:sp>
        <p:nvSpPr>
          <p:cNvPr id="11" name="Subtitle 10"/>
          <p:cNvSpPr>
            <a:spLocks noGrp="1"/>
          </p:cNvSpPr>
          <p:nvPr>
            <p:ph type="subTitle" idx="1"/>
          </p:nvPr>
        </p:nvSpPr>
        <p:spPr>
          <a:xfrm>
            <a:off x="1447800" y="5867400"/>
            <a:ext cx="6400800" cy="838200"/>
          </a:xfrm>
          <a:solidFill>
            <a:srgbClr val="1D1D1D">
              <a:alpha val="60000"/>
            </a:srgbClr>
          </a:solidFill>
        </p:spPr>
        <p:txBody>
          <a:bodyPr>
            <a:normAutofit/>
          </a:bodyPr>
          <a:lstStyle/>
          <a:p>
            <a:r>
              <a:rPr lang="en-US" sz="4400" dirty="0" smtClean="0"/>
              <a:t>John 6:60-69</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762000"/>
            <a:ext cx="8610600" cy="1066800"/>
          </a:xfrm>
        </p:spPr>
        <p:txBody>
          <a:bodyPr/>
          <a:lstStyle/>
          <a:p>
            <a:pPr>
              <a:buNone/>
            </a:pPr>
            <a:r>
              <a:rPr lang="en-US" sz="4000" dirty="0" smtClean="0">
                <a:solidFill>
                  <a:srgbClr val="FFC000"/>
                </a:solidFill>
              </a:rPr>
              <a:t>1  </a:t>
            </a:r>
            <a:r>
              <a:rPr lang="en-US" dirty="0" smtClean="0">
                <a:solidFill>
                  <a:srgbClr val="FFC000"/>
                </a:solidFill>
              </a:rPr>
              <a:t>We cannot compromise the message -</a:t>
            </a:r>
          </a:p>
        </p:txBody>
      </p:sp>
      <p:sp>
        <p:nvSpPr>
          <p:cNvPr id="5" name="TextBox 4"/>
          <p:cNvSpPr txBox="1"/>
          <p:nvPr/>
        </p:nvSpPr>
        <p:spPr>
          <a:xfrm>
            <a:off x="4800600" y="1371600"/>
            <a:ext cx="3505200" cy="461665"/>
          </a:xfrm>
          <a:prstGeom prst="rect">
            <a:avLst/>
          </a:prstGeom>
          <a:noFill/>
        </p:spPr>
        <p:txBody>
          <a:bodyPr wrap="square" rtlCol="0">
            <a:spAutoFit/>
          </a:bodyPr>
          <a:lstStyle/>
          <a:p>
            <a:pPr algn="ctr"/>
            <a:r>
              <a:rPr lang="en-US" sz="2400" dirty="0" smtClean="0">
                <a:solidFill>
                  <a:schemeClr val="bg1"/>
                </a:solidFill>
                <a:latin typeface="Georgia" pitchFamily="18" charset="0"/>
              </a:rPr>
              <a:t>John 6:60-69</a:t>
            </a:r>
            <a:endParaRPr lang="en-US" sz="2400" dirty="0">
              <a:solidFill>
                <a:schemeClr val="bg1"/>
              </a:solidFill>
              <a:latin typeface="Georgia" pitchFamily="18" charset="0"/>
            </a:endParaRPr>
          </a:p>
        </p:txBody>
      </p:sp>
      <p:sp>
        <p:nvSpPr>
          <p:cNvPr id="6" name="Content Placeholder 3"/>
          <p:cNvSpPr txBox="1">
            <a:spLocks/>
          </p:cNvSpPr>
          <p:nvPr/>
        </p:nvSpPr>
        <p:spPr>
          <a:xfrm>
            <a:off x="381000" y="1752600"/>
            <a:ext cx="8610600" cy="1295400"/>
          </a:xfrm>
          <a:prstGeom prst="rect">
            <a:avLst/>
          </a:prstGeom>
          <a:solidFill>
            <a:schemeClr val="tx1">
              <a:alpha val="4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000" dirty="0" smtClean="0">
                <a:solidFill>
                  <a:srgbClr val="FFC000"/>
                </a:solidFill>
                <a:latin typeface="Georgia" pitchFamily="18" charset="0"/>
                <a:cs typeface="Times New Roman" pitchFamily="18" charset="0"/>
              </a:rPr>
              <a:t>2</a:t>
            </a:r>
            <a:r>
              <a:rPr kumimoji="0" lang="en-US" sz="40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  </a:t>
            </a:r>
            <a:r>
              <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We cannot conform to the world -</a:t>
            </a:r>
          </a:p>
        </p:txBody>
      </p:sp>
      <p:sp>
        <p:nvSpPr>
          <p:cNvPr id="7" name="Rectangle 6"/>
          <p:cNvSpPr/>
          <p:nvPr/>
        </p:nvSpPr>
        <p:spPr>
          <a:xfrm>
            <a:off x="228600" y="762000"/>
            <a:ext cx="8610600" cy="1066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743200" y="2362200"/>
            <a:ext cx="3352800" cy="646331"/>
          </a:xfrm>
          <a:prstGeom prst="rect">
            <a:avLst/>
          </a:prstGeom>
          <a:noFill/>
        </p:spPr>
        <p:txBody>
          <a:bodyPr wrap="square" rtlCol="0">
            <a:spAutoFit/>
          </a:bodyPr>
          <a:lstStyle/>
          <a:p>
            <a:r>
              <a:rPr lang="en-US" sz="3600" dirty="0" smtClean="0">
                <a:solidFill>
                  <a:schemeClr val="bg1"/>
                </a:solidFill>
                <a:latin typeface="Georgia" pitchFamily="18" charset="0"/>
              </a:rPr>
              <a:t> Romans 12:1-2</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bg/>
                                          </p:spTgt>
                                        </p:tgtEl>
                                        <p:attrNameLst>
                                          <p:attrName>style.visibility</p:attrName>
                                        </p:attrNameLst>
                                      </p:cBhvr>
                                      <p:to>
                                        <p:strVal val="visible"/>
                                      </p:to>
                                    </p:set>
                                    <p:animEffect transition="in" filter="dissolve">
                                      <p:cBhvr>
                                        <p:cTn id="16" dur="500"/>
                                        <p:tgtEl>
                                          <p:spTgt spid="6">
                                            <p:bg/>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dissolve">
                                      <p:cBhvr>
                                        <p:cTn id="19" dur="500"/>
                                        <p:tgtEl>
                                          <p:spTgt spid="6">
                                            <p:txEl>
                                              <p:pRg st="0" end="0"/>
                                            </p:txEl>
                                          </p:spTgt>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build="p" animBg="1"/>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019800" cy="1143000"/>
          </a:xfrm>
        </p:spPr>
        <p:txBody>
          <a:bodyPr>
            <a:normAutofit/>
          </a:bodyPr>
          <a:lstStyle/>
          <a:p>
            <a:r>
              <a:rPr lang="en-US" dirty="0" smtClean="0"/>
              <a:t>Paul’s earnest plea..</a:t>
            </a:r>
            <a:endParaRPr lang="en-US" dirty="0"/>
          </a:p>
        </p:txBody>
      </p:sp>
      <p:sp>
        <p:nvSpPr>
          <p:cNvPr id="3" name="Content Placeholder 2"/>
          <p:cNvSpPr>
            <a:spLocks noGrp="1"/>
          </p:cNvSpPr>
          <p:nvPr>
            <p:ph idx="1"/>
          </p:nvPr>
        </p:nvSpPr>
        <p:spPr>
          <a:xfrm>
            <a:off x="228600" y="1752600"/>
            <a:ext cx="8763000" cy="4373563"/>
          </a:xfrm>
        </p:spPr>
        <p:txBody>
          <a:bodyPr>
            <a:normAutofit/>
          </a:bodyPr>
          <a:lstStyle/>
          <a:p>
            <a:pPr lvl="0" defTabSz="457200">
              <a:defRPr sz="1800" i="0"/>
            </a:pPr>
            <a:r>
              <a:rPr lang="en-US" sz="3900" dirty="0" smtClean="0">
                <a:solidFill>
                  <a:srgbClr val="FFFFFF"/>
                </a:solidFill>
                <a:ea typeface="Abject Failure"/>
                <a:cs typeface="Abject Failure"/>
                <a:sym typeface="Abject Failure"/>
              </a:rPr>
              <a:t>Romans 12:1–2</a:t>
            </a:r>
          </a:p>
          <a:p>
            <a:pPr defTabSz="457200">
              <a:defRPr sz="1800" i="0"/>
            </a:pPr>
            <a:r>
              <a:rPr lang="en-US" sz="2800" baseline="31999" dirty="0" smtClean="0">
                <a:solidFill>
                  <a:srgbClr val="FFFFFF"/>
                </a:solidFill>
                <a:ea typeface="Adelon"/>
                <a:cs typeface="Adelon"/>
                <a:sym typeface="Adelon"/>
              </a:rPr>
              <a:t>1</a:t>
            </a:r>
            <a:r>
              <a:rPr lang="en-US" sz="2800" dirty="0" smtClean="0">
                <a:solidFill>
                  <a:srgbClr val="FFFFFF"/>
                </a:solidFill>
                <a:ea typeface="Adelon"/>
                <a:cs typeface="Adelon"/>
                <a:sym typeface="Adelon"/>
              </a:rPr>
              <a:t> I beseech you therefore, brethren, by the mercies of God, that you present your bodies a living sacrifice, holy, acceptable to God, which is your reasonable service. </a:t>
            </a:r>
          </a:p>
          <a:p>
            <a:pPr defTabSz="457200">
              <a:defRPr sz="1800" i="0"/>
            </a:pPr>
            <a:r>
              <a:rPr lang="en-US" sz="2800" baseline="31999" dirty="0" smtClean="0">
                <a:solidFill>
                  <a:srgbClr val="FFFFFF"/>
                </a:solidFill>
                <a:ea typeface="Adelon"/>
                <a:cs typeface="Adelon"/>
                <a:sym typeface="Adelon"/>
              </a:rPr>
              <a:t>2</a:t>
            </a:r>
            <a:r>
              <a:rPr lang="en-US" sz="2800" dirty="0" smtClean="0">
                <a:solidFill>
                  <a:srgbClr val="FFFFFF"/>
                </a:solidFill>
                <a:ea typeface="Adelon"/>
                <a:cs typeface="Adelon"/>
                <a:sym typeface="Adelon"/>
              </a:rPr>
              <a:t> And </a:t>
            </a:r>
            <a:r>
              <a:rPr lang="en-US" sz="2800" dirty="0" smtClean="0">
                <a:solidFill>
                  <a:srgbClr val="FFC000"/>
                </a:solidFill>
                <a:ea typeface="Adelon"/>
                <a:cs typeface="Adelon"/>
                <a:sym typeface="Adelon"/>
              </a:rPr>
              <a:t>do not be conformed to this world</a:t>
            </a:r>
            <a:r>
              <a:rPr lang="en-US" sz="2800" dirty="0" smtClean="0">
                <a:solidFill>
                  <a:srgbClr val="FFFFFF"/>
                </a:solidFill>
                <a:ea typeface="Adelon"/>
                <a:cs typeface="Adelon"/>
                <a:sym typeface="Adelon"/>
              </a:rPr>
              <a:t>, but </a:t>
            </a:r>
            <a:r>
              <a:rPr lang="en-US" sz="2800" dirty="0" smtClean="0">
                <a:solidFill>
                  <a:srgbClr val="FFC000"/>
                </a:solidFill>
                <a:ea typeface="Adelon"/>
                <a:cs typeface="Adelon"/>
                <a:sym typeface="Adelon"/>
              </a:rPr>
              <a:t>be transformed </a:t>
            </a:r>
            <a:r>
              <a:rPr lang="en-US" sz="2800" dirty="0" smtClean="0">
                <a:solidFill>
                  <a:srgbClr val="FFFFFF"/>
                </a:solidFill>
                <a:ea typeface="Adelon"/>
                <a:cs typeface="Adelon"/>
                <a:sym typeface="Adelon"/>
              </a:rPr>
              <a:t>by the renewing of your mind, that you may prove what is that good and acceptable and perfect will of God.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201"/>
          <p:cNvGraphicFramePr/>
          <p:nvPr/>
        </p:nvGraphicFramePr>
        <p:xfrm>
          <a:off x="228600" y="1447800"/>
          <a:ext cx="6858000" cy="317453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381000" y="152400"/>
            <a:ext cx="6172200" cy="1143000"/>
          </a:xfrm>
        </p:spPr>
        <p:txBody>
          <a:bodyPr>
            <a:normAutofit fontScale="90000"/>
          </a:bodyPr>
          <a:lstStyle/>
          <a:p>
            <a:r>
              <a:rPr lang="en-US" dirty="0" smtClean="0"/>
              <a:t>Changing with the times..</a:t>
            </a:r>
            <a:endParaRPr lang="en-US" dirty="0"/>
          </a:p>
        </p:txBody>
      </p:sp>
      <p:sp>
        <p:nvSpPr>
          <p:cNvPr id="4" name="Content Placeholder 3"/>
          <p:cNvSpPr>
            <a:spLocks noGrp="1"/>
          </p:cNvSpPr>
          <p:nvPr>
            <p:ph idx="1"/>
          </p:nvPr>
        </p:nvSpPr>
        <p:spPr>
          <a:xfrm>
            <a:off x="304800" y="4572000"/>
            <a:ext cx="8534400" cy="1858963"/>
          </a:xfrm>
        </p:spPr>
        <p:txBody>
          <a:bodyPr>
            <a:normAutofit fontScale="85000" lnSpcReduction="20000"/>
          </a:bodyPr>
          <a:lstStyle/>
          <a:p>
            <a:r>
              <a:rPr lang="en-US" dirty="0" smtClean="0">
                <a:effectLst/>
              </a:rPr>
              <a:t>Provide what people want (tolerance, humor, entertainment)..</a:t>
            </a:r>
          </a:p>
          <a:p>
            <a:r>
              <a:rPr lang="en-US" dirty="0" smtClean="0">
                <a:solidFill>
                  <a:srgbClr val="FFFFFF"/>
                </a:solidFill>
                <a:effectLst>
                  <a:outerShdw blurRad="38100" dist="38100" dir="2700000" rotWithShape="0">
                    <a:srgbClr val="000000"/>
                  </a:outerShdw>
                </a:effectLst>
                <a:ea typeface="Denmark"/>
                <a:sym typeface="Denmark"/>
              </a:rPr>
              <a:t>A social – non threatening atmosphere where unbelievers can feel comfortable</a:t>
            </a:r>
            <a:endParaRPr lang="en-US" dirty="0" smtClean="0">
              <a:effectLst>
                <a:outerShdw blurRad="38100" dist="38100" dir="2700000"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n Sylvia Church at the Springs.jpg"/>
          <p:cNvPicPr>
            <a:picLocks noChangeAspect="1"/>
          </p:cNvPicPr>
          <p:nvPr/>
        </p:nvPicPr>
        <p:blipFill>
          <a:blip r:embed="rId2" cstate="print"/>
          <a:stretch>
            <a:fillRect/>
          </a:stretch>
        </p:blipFill>
        <p:spPr>
          <a:xfrm>
            <a:off x="228600" y="1524000"/>
            <a:ext cx="2286000" cy="4555844"/>
          </a:xfrm>
          <a:prstGeom prst="rect">
            <a:avLst/>
          </a:prstGeom>
        </p:spPr>
      </p:pic>
      <p:sp>
        <p:nvSpPr>
          <p:cNvPr id="3" name="Title 2"/>
          <p:cNvSpPr>
            <a:spLocks noGrp="1"/>
          </p:cNvSpPr>
          <p:nvPr>
            <p:ph type="title"/>
          </p:nvPr>
        </p:nvSpPr>
        <p:spPr>
          <a:xfrm>
            <a:off x="228600" y="228600"/>
            <a:ext cx="5562600" cy="1143000"/>
          </a:xfrm>
        </p:spPr>
        <p:txBody>
          <a:bodyPr/>
          <a:lstStyle/>
          <a:p>
            <a:r>
              <a:rPr lang="en-US" dirty="0" smtClean="0"/>
              <a:t>Find what works..</a:t>
            </a:r>
            <a:endParaRPr lang="en-US" dirty="0"/>
          </a:p>
        </p:txBody>
      </p:sp>
      <p:sp>
        <p:nvSpPr>
          <p:cNvPr id="4" name="Content Placeholder 3"/>
          <p:cNvSpPr>
            <a:spLocks noGrp="1"/>
          </p:cNvSpPr>
          <p:nvPr>
            <p:ph idx="1"/>
          </p:nvPr>
        </p:nvSpPr>
        <p:spPr>
          <a:xfrm>
            <a:off x="2133600" y="1447800"/>
            <a:ext cx="6705600" cy="4800600"/>
          </a:xfrm>
        </p:spPr>
        <p:txBody>
          <a:bodyPr>
            <a:normAutofit fontScale="92500" lnSpcReduction="20000"/>
          </a:bodyPr>
          <a:lstStyle/>
          <a:p>
            <a:r>
              <a:rPr lang="en-US" dirty="0" smtClean="0">
                <a:effectLst/>
              </a:rPr>
              <a:t>Church @ the Springs, Ocala Florida.. Ron Sylvia</a:t>
            </a:r>
          </a:p>
          <a:p>
            <a:pPr lvl="1"/>
            <a:r>
              <a:rPr lang="en-US" dirty="0" smtClean="0">
                <a:solidFill>
                  <a:srgbClr val="FFFFFF"/>
                </a:solidFill>
                <a:effectLst>
                  <a:outerShdw blurRad="63500" dist="63500" dir="3606359" rotWithShape="0">
                    <a:srgbClr val="000000"/>
                  </a:outerShdw>
                </a:effectLst>
                <a:uFill>
                  <a:solidFill>
                    <a:srgbClr val="FFFFFF"/>
                  </a:solidFill>
                </a:uFill>
                <a:ea typeface="Adelon"/>
                <a:cs typeface="Adelon"/>
                <a:sym typeface="Adelon"/>
              </a:rPr>
              <a:t>“Worship style is as important as theology. … The entire worship experience must be evaluated through the eyes of your target.  </a:t>
            </a:r>
          </a:p>
          <a:p>
            <a:pPr lvl="1"/>
            <a:r>
              <a:rPr lang="en-US" dirty="0" smtClean="0">
                <a:solidFill>
                  <a:srgbClr val="FFFFFF"/>
                </a:solidFill>
                <a:effectLst>
                  <a:outerShdw blurRad="63500" dist="63500" dir="3606359" rotWithShape="0">
                    <a:srgbClr val="000000"/>
                  </a:outerShdw>
                </a:effectLst>
                <a:uFill>
                  <a:solidFill>
                    <a:srgbClr val="FFFFFF"/>
                  </a:solidFill>
                </a:uFill>
                <a:ea typeface="Adelon"/>
                <a:cs typeface="Adelon"/>
                <a:sym typeface="Adelon"/>
              </a:rPr>
              <a:t>“When you confidently determine who your target is—who you’re trying to reach—it makes crafting a worship experience for that person a lot easier. Through some trial and error you will learn what works and what does not work for your target group.” — </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pecial worship.jpg"/>
          <p:cNvPicPr>
            <a:picLocks noChangeAspect="1"/>
          </p:cNvPicPr>
          <p:nvPr/>
        </p:nvPicPr>
        <p:blipFill>
          <a:blip r:embed="rId2" cstate="print"/>
          <a:stretch>
            <a:fillRect/>
          </a:stretch>
        </p:blipFill>
        <p:spPr>
          <a:xfrm>
            <a:off x="228600" y="1600200"/>
            <a:ext cx="2492945" cy="4121150"/>
          </a:xfrm>
          <a:prstGeom prst="rect">
            <a:avLst/>
          </a:prstGeom>
        </p:spPr>
      </p:pic>
      <p:sp>
        <p:nvSpPr>
          <p:cNvPr id="3" name="Title 2"/>
          <p:cNvSpPr>
            <a:spLocks noGrp="1"/>
          </p:cNvSpPr>
          <p:nvPr>
            <p:ph type="title"/>
          </p:nvPr>
        </p:nvSpPr>
        <p:spPr>
          <a:xfrm>
            <a:off x="381000" y="228600"/>
            <a:ext cx="6324600" cy="1143000"/>
          </a:xfrm>
        </p:spPr>
        <p:txBody>
          <a:bodyPr>
            <a:normAutofit/>
          </a:bodyPr>
          <a:lstStyle/>
          <a:p>
            <a:r>
              <a:rPr lang="en-US" dirty="0" smtClean="0"/>
              <a:t>Market driven ministry..</a:t>
            </a:r>
            <a:endParaRPr lang="en-US" dirty="0"/>
          </a:p>
        </p:txBody>
      </p:sp>
      <p:sp>
        <p:nvSpPr>
          <p:cNvPr id="4" name="Content Placeholder 3"/>
          <p:cNvSpPr>
            <a:spLocks noGrp="1"/>
          </p:cNvSpPr>
          <p:nvPr>
            <p:ph idx="1"/>
          </p:nvPr>
        </p:nvSpPr>
        <p:spPr>
          <a:xfrm>
            <a:off x="2590800" y="1600200"/>
            <a:ext cx="5943600" cy="4449763"/>
          </a:xfrm>
        </p:spPr>
        <p:txBody>
          <a:bodyPr>
            <a:normAutofit/>
          </a:bodyPr>
          <a:lstStyle/>
          <a:p>
            <a:r>
              <a:rPr lang="en-US" sz="2800" dirty="0" smtClean="0"/>
              <a:t>Find out what they want and give it to them.. </a:t>
            </a:r>
          </a:p>
          <a:p>
            <a:r>
              <a:rPr lang="en-US" sz="2800" dirty="0" smtClean="0">
                <a:solidFill>
                  <a:srgbClr val="FFC000"/>
                </a:solidFill>
              </a:rPr>
              <a:t>Special music</a:t>
            </a:r>
            <a:r>
              <a:rPr lang="en-US" sz="2800" dirty="0" smtClean="0"/>
              <a:t>.. rock band, rap music..</a:t>
            </a:r>
          </a:p>
          <a:p>
            <a:r>
              <a:rPr lang="en-US" sz="2800" dirty="0" smtClean="0">
                <a:solidFill>
                  <a:srgbClr val="FFC000"/>
                </a:solidFill>
              </a:rPr>
              <a:t>Gimmicks for attraction</a:t>
            </a:r>
            <a:r>
              <a:rPr lang="en-US" sz="2800" dirty="0" smtClean="0"/>
              <a:t>.. body builders, comedians, actors, dancers..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762000"/>
            <a:ext cx="8610600" cy="1066800"/>
          </a:xfrm>
        </p:spPr>
        <p:txBody>
          <a:bodyPr/>
          <a:lstStyle/>
          <a:p>
            <a:pPr>
              <a:buNone/>
            </a:pPr>
            <a:r>
              <a:rPr lang="en-US" sz="4000" dirty="0" smtClean="0">
                <a:solidFill>
                  <a:srgbClr val="FFC000"/>
                </a:solidFill>
              </a:rPr>
              <a:t>1  </a:t>
            </a:r>
            <a:r>
              <a:rPr lang="en-US" dirty="0" smtClean="0">
                <a:solidFill>
                  <a:srgbClr val="FFC000"/>
                </a:solidFill>
              </a:rPr>
              <a:t>We cannot compromise the message -</a:t>
            </a:r>
          </a:p>
        </p:txBody>
      </p:sp>
      <p:sp>
        <p:nvSpPr>
          <p:cNvPr id="5" name="TextBox 4"/>
          <p:cNvSpPr txBox="1"/>
          <p:nvPr/>
        </p:nvSpPr>
        <p:spPr>
          <a:xfrm>
            <a:off x="4800600" y="1371600"/>
            <a:ext cx="3505200" cy="461665"/>
          </a:xfrm>
          <a:prstGeom prst="rect">
            <a:avLst/>
          </a:prstGeom>
          <a:noFill/>
        </p:spPr>
        <p:txBody>
          <a:bodyPr wrap="square" rtlCol="0">
            <a:spAutoFit/>
          </a:bodyPr>
          <a:lstStyle/>
          <a:p>
            <a:pPr algn="ctr"/>
            <a:r>
              <a:rPr lang="en-US" sz="2400" dirty="0" smtClean="0">
                <a:solidFill>
                  <a:schemeClr val="bg1"/>
                </a:solidFill>
                <a:latin typeface="Georgia" pitchFamily="18" charset="0"/>
              </a:rPr>
              <a:t>John 6:60-69</a:t>
            </a:r>
            <a:endParaRPr lang="en-US" sz="2400" dirty="0">
              <a:solidFill>
                <a:schemeClr val="bg1"/>
              </a:solidFill>
              <a:latin typeface="Georgia" pitchFamily="18" charset="0"/>
            </a:endParaRPr>
          </a:p>
        </p:txBody>
      </p:sp>
      <p:sp>
        <p:nvSpPr>
          <p:cNvPr id="6" name="Content Placeholder 3"/>
          <p:cNvSpPr txBox="1">
            <a:spLocks/>
          </p:cNvSpPr>
          <p:nvPr/>
        </p:nvSpPr>
        <p:spPr>
          <a:xfrm>
            <a:off x="228600" y="1752600"/>
            <a:ext cx="8686800" cy="1066800"/>
          </a:xfrm>
          <a:prstGeom prst="rect">
            <a:avLst/>
          </a:prstGeom>
          <a:solidFill>
            <a:schemeClr val="tx1">
              <a:alpha val="4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000" dirty="0" smtClean="0">
                <a:solidFill>
                  <a:srgbClr val="FFC000"/>
                </a:solidFill>
                <a:latin typeface="Georgia" pitchFamily="18" charset="0"/>
                <a:cs typeface="Times New Roman" pitchFamily="18" charset="0"/>
              </a:rPr>
              <a:t>2</a:t>
            </a:r>
            <a:r>
              <a:rPr kumimoji="0" lang="en-US" sz="40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  </a:t>
            </a:r>
            <a:r>
              <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We cannot conform to the world -</a:t>
            </a:r>
          </a:p>
        </p:txBody>
      </p:sp>
      <p:sp>
        <p:nvSpPr>
          <p:cNvPr id="7" name="Rectangle 6"/>
          <p:cNvSpPr/>
          <p:nvPr/>
        </p:nvSpPr>
        <p:spPr>
          <a:xfrm>
            <a:off x="228600" y="762000"/>
            <a:ext cx="8610600" cy="1066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2209800"/>
            <a:ext cx="3352800" cy="646331"/>
          </a:xfrm>
          <a:prstGeom prst="rect">
            <a:avLst/>
          </a:prstGeom>
          <a:noFill/>
        </p:spPr>
        <p:txBody>
          <a:bodyPr wrap="square" rtlCol="0">
            <a:spAutoFit/>
          </a:bodyPr>
          <a:lstStyle/>
          <a:p>
            <a:pPr algn="ctr"/>
            <a:r>
              <a:rPr lang="en-US" sz="3600" dirty="0" smtClean="0">
                <a:solidFill>
                  <a:schemeClr val="bg1"/>
                </a:solidFill>
                <a:latin typeface="Georgia" pitchFamily="18" charset="0"/>
              </a:rPr>
              <a:t> </a:t>
            </a:r>
            <a:r>
              <a:rPr lang="en-US" sz="2400" dirty="0" smtClean="0">
                <a:solidFill>
                  <a:schemeClr val="bg1"/>
                </a:solidFill>
                <a:latin typeface="Georgia" pitchFamily="18" charset="0"/>
              </a:rPr>
              <a:t>Romans 12:1-2</a:t>
            </a:r>
            <a:endParaRPr lang="en-US" sz="2400" dirty="0">
              <a:solidFill>
                <a:schemeClr val="bg1"/>
              </a:solidFill>
              <a:latin typeface="Georgia" pitchFamily="18" charset="0"/>
            </a:endParaRPr>
          </a:p>
        </p:txBody>
      </p:sp>
      <p:sp>
        <p:nvSpPr>
          <p:cNvPr id="9" name="Rectangle 8"/>
          <p:cNvSpPr/>
          <p:nvPr/>
        </p:nvSpPr>
        <p:spPr>
          <a:xfrm>
            <a:off x="0" y="1752600"/>
            <a:ext cx="8610600" cy="1066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3"/>
          <p:cNvSpPr txBox="1">
            <a:spLocks/>
          </p:cNvSpPr>
          <p:nvPr/>
        </p:nvSpPr>
        <p:spPr>
          <a:xfrm>
            <a:off x="152400" y="2819400"/>
            <a:ext cx="8763000" cy="1371600"/>
          </a:xfrm>
          <a:prstGeom prst="rect">
            <a:avLst/>
          </a:prstGeom>
          <a:solidFill>
            <a:schemeClr val="tx1">
              <a:alpha val="4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000" dirty="0" smtClean="0">
                <a:solidFill>
                  <a:srgbClr val="FFC000"/>
                </a:solidFill>
                <a:latin typeface="Georgia" pitchFamily="18" charset="0"/>
                <a:cs typeface="Times New Roman" pitchFamily="18" charset="0"/>
              </a:rPr>
              <a:t>3</a:t>
            </a:r>
            <a:r>
              <a:rPr kumimoji="0" lang="en-US" sz="40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  </a:t>
            </a:r>
            <a:r>
              <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We should not feed carnal</a:t>
            </a:r>
            <a:r>
              <a:rPr kumimoji="0" lang="en-US" sz="3600" b="0" i="0" u="none" strike="noStrike" kern="1200" cap="none" spc="0" normalizeH="0" noProof="0" dirty="0" smtClean="0">
                <a:ln>
                  <a:noFill/>
                </a:ln>
                <a:solidFill>
                  <a:srgbClr val="FFC000"/>
                </a:solidFill>
                <a:effectLst/>
                <a:uLnTx/>
                <a:uFillTx/>
                <a:latin typeface="Georgia" pitchFamily="18" charset="0"/>
                <a:ea typeface="+mn-ea"/>
                <a:cs typeface="Times New Roman" pitchFamily="18" charset="0"/>
              </a:rPr>
              <a:t> appetites -</a:t>
            </a:r>
            <a:endPar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endParaRPr>
          </a:p>
        </p:txBody>
      </p:sp>
      <p:sp>
        <p:nvSpPr>
          <p:cNvPr id="11" name="TextBox 10"/>
          <p:cNvSpPr txBox="1"/>
          <p:nvPr/>
        </p:nvSpPr>
        <p:spPr>
          <a:xfrm>
            <a:off x="2590800" y="3429000"/>
            <a:ext cx="3810000" cy="646331"/>
          </a:xfrm>
          <a:prstGeom prst="rect">
            <a:avLst/>
          </a:prstGeom>
          <a:noFill/>
        </p:spPr>
        <p:txBody>
          <a:bodyPr wrap="square" rtlCol="0">
            <a:spAutoFit/>
          </a:bodyPr>
          <a:lstStyle/>
          <a:p>
            <a:pPr algn="ctr"/>
            <a:r>
              <a:rPr lang="en-US" sz="3600" dirty="0" smtClean="0">
                <a:solidFill>
                  <a:schemeClr val="bg1"/>
                </a:solidFill>
                <a:latin typeface="Georgia" pitchFamily="18" charset="0"/>
              </a:rPr>
              <a:t> 2 Timothy 4:1-4</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bg/>
                                          </p:spTgt>
                                        </p:tgtEl>
                                        <p:attrNameLst>
                                          <p:attrName>style.visibility</p:attrName>
                                        </p:attrNameLst>
                                      </p:cBhvr>
                                      <p:to>
                                        <p:strVal val="visible"/>
                                      </p:to>
                                    </p:set>
                                    <p:animEffect transition="in" filter="dissolve">
                                      <p:cBhvr>
                                        <p:cTn id="16" dur="500"/>
                                        <p:tgtEl>
                                          <p:spTgt spid="6">
                                            <p:bg/>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dissolve">
                                      <p:cBhvr>
                                        <p:cTn id="19" dur="500"/>
                                        <p:tgtEl>
                                          <p:spTgt spid="6">
                                            <p:txEl>
                                              <p:pRg st="0" end="0"/>
                                            </p:txEl>
                                          </p:spTgt>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par>
                          <p:cTn id="27" fill="hold">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
                                            <p:bg/>
                                          </p:spTgt>
                                        </p:tgtEl>
                                        <p:attrNameLst>
                                          <p:attrName>style.visibility</p:attrName>
                                        </p:attrNameLst>
                                      </p:cBhvr>
                                      <p:to>
                                        <p:strVal val="visible"/>
                                      </p:to>
                                    </p:set>
                                    <p:animEffect transition="in" filter="dissolve">
                                      <p:cBhvr>
                                        <p:cTn id="33" dur="500"/>
                                        <p:tgtEl>
                                          <p:spTgt spid="10">
                                            <p:bg/>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dissolve">
                                      <p:cBhvr>
                                        <p:cTn id="36" dur="500"/>
                                        <p:tgtEl>
                                          <p:spTgt spid="10">
                                            <p:txEl>
                                              <p:pRg st="0" end="0"/>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build="p" animBg="1"/>
      <p:bldP spid="7" grpId="0" animBg="1"/>
      <p:bldP spid="8" grpId="0"/>
      <p:bldP spid="9" grpId="0" animBg="1"/>
      <p:bldP spid="10" grpId="0" build="p" animBg="1"/>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019800" cy="1143000"/>
          </a:xfrm>
        </p:spPr>
        <p:txBody>
          <a:bodyPr>
            <a:normAutofit/>
          </a:bodyPr>
          <a:lstStyle/>
          <a:p>
            <a:r>
              <a:rPr lang="en-US" dirty="0" smtClean="0"/>
              <a:t>Charge to Timothy..</a:t>
            </a:r>
            <a:endParaRPr lang="en-US" dirty="0"/>
          </a:p>
        </p:txBody>
      </p:sp>
      <p:sp>
        <p:nvSpPr>
          <p:cNvPr id="3" name="Content Placeholder 2"/>
          <p:cNvSpPr>
            <a:spLocks noGrp="1"/>
          </p:cNvSpPr>
          <p:nvPr>
            <p:ph idx="1"/>
          </p:nvPr>
        </p:nvSpPr>
        <p:spPr>
          <a:xfrm>
            <a:off x="228600" y="1752600"/>
            <a:ext cx="8763000" cy="4373563"/>
          </a:xfrm>
        </p:spPr>
        <p:txBody>
          <a:bodyPr>
            <a:normAutofit/>
          </a:bodyPr>
          <a:lstStyle/>
          <a:p>
            <a:pPr lvl="0" defTabSz="457200">
              <a:defRPr sz="1800" i="0"/>
            </a:pPr>
            <a:r>
              <a:rPr lang="en-US" sz="3900" dirty="0" smtClean="0">
                <a:solidFill>
                  <a:srgbClr val="FFFFFF"/>
                </a:solidFill>
                <a:ea typeface="Abject Failure"/>
                <a:cs typeface="Abject Failure"/>
                <a:sym typeface="Abject Failure"/>
              </a:rPr>
              <a:t>2 Timothy 4:1-4</a:t>
            </a:r>
          </a:p>
          <a:p>
            <a:pPr defTabSz="457200">
              <a:defRPr sz="1800" i="0"/>
            </a:pPr>
            <a:r>
              <a:rPr lang="en-US" sz="2800" baseline="31999" dirty="0" smtClean="0">
                <a:solidFill>
                  <a:srgbClr val="FFFFFF"/>
                </a:solidFill>
                <a:ea typeface="Adelon"/>
                <a:cs typeface="Adelon"/>
                <a:sym typeface="Adelon"/>
              </a:rPr>
              <a:t>1</a:t>
            </a:r>
            <a:r>
              <a:rPr lang="en-US" sz="2800" dirty="0" smtClean="0">
                <a:solidFill>
                  <a:srgbClr val="FFFFFF"/>
                </a:solidFill>
                <a:ea typeface="Adelon"/>
                <a:cs typeface="Adelon"/>
                <a:sym typeface="Adelon"/>
              </a:rPr>
              <a:t> I charge you therefore before God and the Lord Jesus Christ, who will judge the living and the dead at His appearing and His kingdom:</a:t>
            </a:r>
          </a:p>
          <a:p>
            <a:pPr defTabSz="457200">
              <a:defRPr sz="1800" i="0"/>
            </a:pPr>
            <a:r>
              <a:rPr lang="en-US" sz="2800" baseline="31999" dirty="0" smtClean="0">
                <a:solidFill>
                  <a:srgbClr val="FFFFFF"/>
                </a:solidFill>
                <a:ea typeface="Adelon"/>
                <a:cs typeface="Adelon"/>
                <a:sym typeface="Adelon"/>
              </a:rPr>
              <a:t>2</a:t>
            </a:r>
            <a:r>
              <a:rPr lang="en-US" sz="2800" dirty="0" smtClean="0">
                <a:solidFill>
                  <a:srgbClr val="FFFFFF"/>
                </a:solidFill>
                <a:ea typeface="Adelon"/>
                <a:cs typeface="Adelon"/>
                <a:sym typeface="Adelon"/>
              </a:rPr>
              <a:t> Preach the word! Be ready in season and out of season. Convince, rebuke, exhort, with all longsuffering and teaching.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019800" cy="1143000"/>
          </a:xfrm>
        </p:spPr>
        <p:txBody>
          <a:bodyPr>
            <a:normAutofit/>
          </a:bodyPr>
          <a:lstStyle/>
          <a:p>
            <a:r>
              <a:rPr lang="en-US" dirty="0" smtClean="0"/>
              <a:t>Charge to Timothy..</a:t>
            </a:r>
            <a:endParaRPr lang="en-US" dirty="0"/>
          </a:p>
        </p:txBody>
      </p:sp>
      <p:sp>
        <p:nvSpPr>
          <p:cNvPr id="3" name="Content Placeholder 2"/>
          <p:cNvSpPr>
            <a:spLocks noGrp="1"/>
          </p:cNvSpPr>
          <p:nvPr>
            <p:ph idx="1"/>
          </p:nvPr>
        </p:nvSpPr>
        <p:spPr>
          <a:xfrm>
            <a:off x="228600" y="1752600"/>
            <a:ext cx="8763000" cy="4373563"/>
          </a:xfrm>
        </p:spPr>
        <p:txBody>
          <a:bodyPr>
            <a:normAutofit/>
          </a:bodyPr>
          <a:lstStyle/>
          <a:p>
            <a:pPr lvl="0" defTabSz="457200">
              <a:defRPr sz="1800" i="0"/>
            </a:pPr>
            <a:r>
              <a:rPr lang="en-US" sz="3900" dirty="0" smtClean="0">
                <a:solidFill>
                  <a:srgbClr val="FFFFFF"/>
                </a:solidFill>
                <a:ea typeface="Abject Failure"/>
                <a:cs typeface="Abject Failure"/>
                <a:sym typeface="Abject Failure"/>
              </a:rPr>
              <a:t>2 Timothy 4:1-4</a:t>
            </a:r>
          </a:p>
          <a:p>
            <a:pPr defTabSz="457200">
              <a:defRPr sz="1800" i="0"/>
            </a:pPr>
            <a:r>
              <a:rPr lang="en-US" sz="2800" baseline="31999" dirty="0" smtClean="0">
                <a:solidFill>
                  <a:srgbClr val="FFFFFF"/>
                </a:solidFill>
                <a:ea typeface="Adelon"/>
                <a:cs typeface="Adelon"/>
                <a:sym typeface="Adelon"/>
              </a:rPr>
              <a:t>3</a:t>
            </a:r>
            <a:r>
              <a:rPr lang="en-US" sz="2800" dirty="0" smtClean="0">
                <a:solidFill>
                  <a:srgbClr val="FFFFFF"/>
                </a:solidFill>
                <a:ea typeface="Adelon"/>
                <a:cs typeface="Adelon"/>
                <a:sym typeface="Adelon"/>
              </a:rPr>
              <a:t> For the time will come when they will not endure sound doctrine, but according to their own desires, because they have itching ears, they will heap up for themselves teachers;</a:t>
            </a:r>
          </a:p>
          <a:p>
            <a:pPr defTabSz="457200">
              <a:defRPr sz="1800" i="0"/>
            </a:pPr>
            <a:r>
              <a:rPr lang="en-US" sz="2800" baseline="31999" dirty="0" smtClean="0">
                <a:solidFill>
                  <a:srgbClr val="FFFFFF"/>
                </a:solidFill>
                <a:ea typeface="Adelon"/>
                <a:cs typeface="Adelon"/>
                <a:sym typeface="Adelon"/>
              </a:rPr>
              <a:t>4</a:t>
            </a:r>
            <a:r>
              <a:rPr lang="en-US" sz="2800" dirty="0" smtClean="0">
                <a:solidFill>
                  <a:srgbClr val="FFFFFF"/>
                </a:solidFill>
                <a:ea typeface="Adelon"/>
                <a:cs typeface="Adelon"/>
                <a:sym typeface="Adelon"/>
              </a:rPr>
              <a:t> and they will turn their ears away from the truth, and be turned aside unto fables.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Has the word of God lost its power?..</a:t>
            </a:r>
            <a:endParaRPr lang="en-US" dirty="0"/>
          </a:p>
        </p:txBody>
      </p:sp>
      <p:sp>
        <p:nvSpPr>
          <p:cNvPr id="7" name="Content Placeholder 6"/>
          <p:cNvSpPr>
            <a:spLocks noGrp="1"/>
          </p:cNvSpPr>
          <p:nvPr>
            <p:ph idx="1"/>
          </p:nvPr>
        </p:nvSpPr>
        <p:spPr>
          <a:xfrm>
            <a:off x="2514600" y="1905000"/>
            <a:ext cx="6629400" cy="4525963"/>
          </a:xfrm>
        </p:spPr>
        <p:txBody>
          <a:bodyPr>
            <a:normAutofit fontScale="70000" lnSpcReduction="20000"/>
          </a:bodyPr>
          <a:lstStyle/>
          <a:p>
            <a:r>
              <a:rPr lang="en-US" dirty="0" smtClean="0">
                <a:solidFill>
                  <a:srgbClr val="FFFFFF"/>
                </a:solidFill>
                <a:effectLst>
                  <a:outerShdw blurRad="76200" dist="63500" dir="2046723" rotWithShape="0">
                    <a:srgbClr val="000000"/>
                  </a:outerShdw>
                </a:effectLst>
                <a:uFill>
                  <a:solidFill>
                    <a:srgbClr val="FFFFFF"/>
                  </a:solidFill>
                </a:uFill>
                <a:ea typeface="Adelon"/>
                <a:cs typeface="Adelon"/>
                <a:sym typeface="Adelon"/>
              </a:rPr>
              <a:t>The fact is, that many would like to unite church and stage, cards and prayer, dancing and sacraments. If we are powerless to stem this torrent, we can at least warn men of its existence, and entreat them to keep out of it.</a:t>
            </a:r>
          </a:p>
          <a:p>
            <a:r>
              <a:rPr lang="en-US" dirty="0" smtClean="0">
                <a:solidFill>
                  <a:srgbClr val="FFFFFF"/>
                </a:solidFill>
                <a:effectLst>
                  <a:outerShdw blurRad="76200" dist="63500" dir="2046723" rotWithShape="0">
                    <a:srgbClr val="000000"/>
                  </a:outerShdw>
                </a:effectLst>
                <a:uFill>
                  <a:solidFill>
                    <a:srgbClr val="FFFFFF"/>
                  </a:solidFill>
                </a:uFill>
                <a:ea typeface="Adelon"/>
                <a:cs typeface="Adelon"/>
                <a:sym typeface="Adelon"/>
              </a:rPr>
              <a:t>When the old faith is gone, and enthusiasm for the gospel is extinct, it is no wonder that people seek something else in the way of delight. Lacking bread, they feed on ashes; rejecting the way of the Lord, they run greedily in the path of folly.”</a:t>
            </a:r>
          </a:p>
          <a:p>
            <a:pPr lvl="1"/>
            <a:r>
              <a:rPr lang="en-US" sz="2900" dirty="0" smtClean="0">
                <a:solidFill>
                  <a:srgbClr val="FFFFFF"/>
                </a:solidFill>
                <a:effectLst>
                  <a:outerShdw blurRad="76200" dist="63500" dir="2046723" rotWithShape="0">
                    <a:srgbClr val="000000"/>
                  </a:outerShdw>
                </a:effectLst>
                <a:uFill>
                  <a:solidFill>
                    <a:srgbClr val="FFFFFF"/>
                  </a:solidFill>
                </a:uFill>
                <a:ea typeface="Adelon"/>
                <a:cs typeface="Adelon"/>
                <a:sym typeface="Adelon"/>
              </a:rPr>
              <a:t>The Sword and The Trowel (Aug. 1887)</a:t>
            </a:r>
            <a:endParaRPr lang="en-US" sz="2900" dirty="0">
              <a:effectLst>
                <a:outerShdw blurRad="76200" dist="63500" dir="2046723" rotWithShape="0">
                  <a:srgbClr val="000000"/>
                </a:outerShdw>
              </a:effectLst>
            </a:endParaRPr>
          </a:p>
        </p:txBody>
      </p:sp>
      <p:pic>
        <p:nvPicPr>
          <p:cNvPr id="8" name="Content Placeholder 5" descr="Charles Spurgeon.jpg"/>
          <p:cNvPicPr>
            <a:picLocks noChangeAspect="1"/>
          </p:cNvPicPr>
          <p:nvPr/>
        </p:nvPicPr>
        <p:blipFill>
          <a:blip r:embed="rId2" cstate="print">
            <a:lum bright="-6000" contrast="10000"/>
          </a:blip>
          <a:stretch>
            <a:fillRect/>
          </a:stretch>
        </p:blipFill>
        <p:spPr>
          <a:xfrm>
            <a:off x="304800" y="2057400"/>
            <a:ext cx="2239560" cy="3001963"/>
          </a:xfrm>
          <a:prstGeom prst="rect">
            <a:avLst/>
          </a:prstGeom>
          <a:solidFill>
            <a:schemeClr val="tx1">
              <a:alpha val="45000"/>
            </a:schemeClr>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hn MacArthur.jpg"/>
          <p:cNvPicPr>
            <a:picLocks noChangeAspect="1"/>
          </p:cNvPicPr>
          <p:nvPr/>
        </p:nvPicPr>
        <p:blipFill>
          <a:blip r:embed="rId2" cstate="print"/>
          <a:srcRect/>
          <a:stretch>
            <a:fillRect/>
          </a:stretch>
        </p:blipFill>
        <p:spPr>
          <a:xfrm>
            <a:off x="0" y="2133600"/>
            <a:ext cx="2581856" cy="3233057"/>
          </a:xfrm>
          <a:prstGeom prst="rect">
            <a:avLst/>
          </a:prstGeom>
        </p:spPr>
      </p:pic>
      <p:sp>
        <p:nvSpPr>
          <p:cNvPr id="3" name="Title 2"/>
          <p:cNvSpPr>
            <a:spLocks noGrp="1"/>
          </p:cNvSpPr>
          <p:nvPr>
            <p:ph type="title"/>
          </p:nvPr>
        </p:nvSpPr>
        <p:spPr/>
        <p:txBody>
          <a:bodyPr/>
          <a:lstStyle/>
          <a:p>
            <a:r>
              <a:rPr lang="en-US" dirty="0" smtClean="0"/>
              <a:t>Wrong appeal…</a:t>
            </a:r>
            <a:endParaRPr lang="en-US" dirty="0"/>
          </a:p>
        </p:txBody>
      </p:sp>
      <p:sp>
        <p:nvSpPr>
          <p:cNvPr id="4" name="Content Placeholder 3"/>
          <p:cNvSpPr>
            <a:spLocks noGrp="1"/>
          </p:cNvSpPr>
          <p:nvPr>
            <p:ph idx="1"/>
          </p:nvPr>
        </p:nvSpPr>
        <p:spPr>
          <a:xfrm>
            <a:off x="2667000" y="1981200"/>
            <a:ext cx="6248400" cy="4038600"/>
          </a:xfrm>
        </p:spPr>
        <p:txBody>
          <a:bodyPr>
            <a:normAutofit fontScale="77500" lnSpcReduction="20000"/>
          </a:bodyPr>
          <a:lstStyle/>
          <a:p>
            <a:r>
              <a:rPr lang="en-US" dirty="0" smtClean="0">
                <a:solidFill>
                  <a:srgbClr val="FFFFFF"/>
                </a:solidFill>
                <a:effectLst>
                  <a:outerShdw blurRad="76200" dist="63500" dir="2046723" rotWithShape="0">
                    <a:srgbClr val="000000"/>
                  </a:outerShdw>
                </a:effectLst>
                <a:uFill>
                  <a:solidFill>
                    <a:srgbClr val="FFFFFF"/>
                  </a:solidFill>
                </a:uFill>
                <a:ea typeface="Adelon"/>
                <a:cs typeface="Adelon"/>
                <a:sym typeface="Adelon"/>
              </a:rPr>
              <a:t>We have a society filled with people who want what they want when they want it. They are into their own lifestyle, recreation, and entertainment. They want comfort, happiness, and success. When churches appeal to those selfish desires, they only fuel fires that hinder true godliness.”</a:t>
            </a:r>
          </a:p>
          <a:p>
            <a:pPr lvl="1"/>
            <a:r>
              <a:rPr lang="en-US" dirty="0" smtClean="0">
                <a:solidFill>
                  <a:srgbClr val="FFFFFF"/>
                </a:solidFill>
                <a:effectLst>
                  <a:outerShdw blurRad="76200" dist="63500" dir="2046723" rotWithShape="0">
                    <a:srgbClr val="000000"/>
                  </a:outerShdw>
                </a:effectLst>
                <a:uFill>
                  <a:solidFill>
                    <a:srgbClr val="FFFFFF"/>
                  </a:solidFill>
                </a:uFill>
                <a:ea typeface="Adelon"/>
                <a:cs typeface="Adelon"/>
                <a:sym typeface="Adelon"/>
              </a:rPr>
              <a:t>Ashamed of The Gospel, When The Church Becomes Like The World, pg 85)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447800"/>
            <a:ext cx="9144000" cy="3352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urches in decline.jpg"/>
          <p:cNvPicPr>
            <a:picLocks noChangeAspect="1"/>
          </p:cNvPicPr>
          <p:nvPr/>
        </p:nvPicPr>
        <p:blipFill>
          <a:blip r:embed="rId3" cstate="print"/>
          <a:stretch>
            <a:fillRect/>
          </a:stretch>
        </p:blipFill>
        <p:spPr>
          <a:xfrm>
            <a:off x="0" y="1447800"/>
            <a:ext cx="9144000" cy="3348507"/>
          </a:xfrm>
          <a:prstGeom prst="rect">
            <a:avLst/>
          </a:prstGeom>
        </p:spPr>
      </p:pic>
      <p:pic>
        <p:nvPicPr>
          <p:cNvPr id="5" name="Picture 4"/>
          <p:cNvPicPr/>
          <p:nvPr/>
        </p:nvPicPr>
        <p:blipFill>
          <a:blip r:embed="rId4" cstate="print">
            <a:extLst/>
          </a:blip>
          <a:stretch>
            <a:fillRect/>
          </a:stretch>
        </p:blipFill>
        <p:spPr>
          <a:xfrm>
            <a:off x="609600" y="1828800"/>
            <a:ext cx="2743200" cy="1066801"/>
          </a:xfrm>
          <a:prstGeom prst="rect">
            <a:avLst/>
          </a:prstGeom>
          <a:effectLst>
            <a:outerShdw blurRad="38100" dist="25400" dir="5400000" rotWithShape="0">
              <a:srgbClr val="000000">
                <a:alpha val="50000"/>
              </a:srgbClr>
            </a:outerShdw>
          </a:effectLst>
        </p:spPr>
      </p:pic>
      <p:pic>
        <p:nvPicPr>
          <p:cNvPr id="6" name="Picture 5"/>
          <p:cNvPicPr/>
          <p:nvPr/>
        </p:nvPicPr>
        <p:blipFill>
          <a:blip r:embed="rId5" cstate="print">
            <a:extLst/>
          </a:blip>
          <a:stretch>
            <a:fillRect/>
          </a:stretch>
        </p:blipFill>
        <p:spPr>
          <a:xfrm>
            <a:off x="3352800" y="2667000"/>
            <a:ext cx="2133600" cy="990601"/>
          </a:xfrm>
          <a:prstGeom prst="rect">
            <a:avLst/>
          </a:prstGeom>
          <a:effectLst>
            <a:outerShdw blurRad="38100" dist="25400" dir="5400000" rotWithShape="0">
              <a:srgbClr val="000000">
                <a:alpha val="50000"/>
              </a:srgbClr>
            </a:outerShdw>
          </a:effectLst>
        </p:spPr>
      </p:pic>
      <p:pic>
        <p:nvPicPr>
          <p:cNvPr id="7" name="Picture 6"/>
          <p:cNvPicPr/>
          <p:nvPr/>
        </p:nvPicPr>
        <p:blipFill>
          <a:blip r:embed="rId6" cstate="print">
            <a:extLst/>
          </a:blip>
          <a:stretch>
            <a:fillRect/>
          </a:stretch>
        </p:blipFill>
        <p:spPr>
          <a:xfrm>
            <a:off x="5181600" y="3429000"/>
            <a:ext cx="2057400" cy="838201"/>
          </a:xfrm>
          <a:prstGeom prst="rect">
            <a:avLst/>
          </a:prstGeom>
          <a:effectLst>
            <a:outerShdw blurRad="38100" dist="25400" dir="5400000" rotWithShape="0">
              <a:srgbClr val="000000">
                <a:alpha val="50000"/>
              </a:srgbClr>
            </a:outerShdw>
          </a:effectLst>
        </p:spPr>
      </p:pic>
      <p:pic>
        <p:nvPicPr>
          <p:cNvPr id="8" name="Picture 7"/>
          <p:cNvPicPr/>
          <p:nvPr/>
        </p:nvPicPr>
        <p:blipFill>
          <a:blip r:embed="rId7" cstate="print">
            <a:lum bright="-10000" contrast="10000"/>
            <a:extLst/>
          </a:blip>
          <a:stretch>
            <a:fillRect/>
          </a:stretch>
        </p:blipFill>
        <p:spPr>
          <a:xfrm>
            <a:off x="6446800" y="1600200"/>
            <a:ext cx="2697200" cy="1581151"/>
          </a:xfrm>
          <a:prstGeom prst="rect">
            <a:avLst/>
          </a:prstGeom>
        </p:spPr>
      </p:pic>
      <p:sp>
        <p:nvSpPr>
          <p:cNvPr id="10" name="Title 9"/>
          <p:cNvSpPr>
            <a:spLocks noGrp="1"/>
          </p:cNvSpPr>
          <p:nvPr>
            <p:ph type="title"/>
          </p:nvPr>
        </p:nvSpPr>
        <p:spPr>
          <a:xfrm>
            <a:off x="304800" y="0"/>
            <a:ext cx="5638800" cy="1295400"/>
          </a:xfrm>
        </p:spPr>
        <p:txBody>
          <a:bodyPr>
            <a:normAutofit fontScale="90000"/>
          </a:bodyPr>
          <a:lstStyle/>
          <a:p>
            <a:r>
              <a:rPr lang="en-US" dirty="0" smtClean="0"/>
              <a:t>Number of Americans attending church…</a:t>
            </a:r>
            <a:endParaRPr lang="en-US" dirty="0"/>
          </a:p>
        </p:txBody>
      </p:sp>
      <p:sp>
        <p:nvSpPr>
          <p:cNvPr id="11" name="Content Placeholder 10"/>
          <p:cNvSpPr>
            <a:spLocks noGrp="1"/>
          </p:cNvSpPr>
          <p:nvPr>
            <p:ph idx="1"/>
          </p:nvPr>
        </p:nvSpPr>
        <p:spPr>
          <a:xfrm>
            <a:off x="304800" y="4953000"/>
            <a:ext cx="8382000" cy="1676400"/>
          </a:xfrm>
        </p:spPr>
        <p:txBody>
          <a:bodyPr>
            <a:normAutofit fontScale="92500" lnSpcReduction="10000"/>
          </a:bodyPr>
          <a:lstStyle/>
          <a:p>
            <a:r>
              <a:rPr lang="en-US" dirty="0" smtClean="0"/>
              <a:t>U.S. population has grown 18.8%... </a:t>
            </a:r>
          </a:p>
          <a:p>
            <a:r>
              <a:rPr lang="en-US" dirty="0" smtClean="0"/>
              <a:t>Younger generation shows decline in spiritual interest..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5.jpg"/>
          <p:cNvPicPr>
            <a:picLocks noChangeAspect="1"/>
          </p:cNvPicPr>
          <p:nvPr/>
        </p:nvPicPr>
        <p:blipFill>
          <a:blip r:embed="rId2" cstate="print"/>
          <a:stretch>
            <a:fillRect/>
          </a:stretch>
        </p:blipFill>
        <p:spPr>
          <a:xfrm>
            <a:off x="228600" y="1981200"/>
            <a:ext cx="2776127" cy="3105150"/>
          </a:xfrm>
          <a:prstGeom prst="rect">
            <a:avLst/>
          </a:prstGeom>
        </p:spPr>
      </p:pic>
      <p:sp>
        <p:nvSpPr>
          <p:cNvPr id="5" name="Title 4"/>
          <p:cNvSpPr>
            <a:spLocks noGrp="1"/>
          </p:cNvSpPr>
          <p:nvPr>
            <p:ph type="title"/>
          </p:nvPr>
        </p:nvSpPr>
        <p:spPr>
          <a:xfrm>
            <a:off x="381000" y="304800"/>
            <a:ext cx="4495800" cy="1143000"/>
          </a:xfrm>
        </p:spPr>
        <p:txBody>
          <a:bodyPr>
            <a:normAutofit fontScale="90000"/>
          </a:bodyPr>
          <a:lstStyle/>
          <a:p>
            <a:r>
              <a:rPr lang="en-US" dirty="0" smtClean="0"/>
              <a:t>A Deeper Problem revealed..</a:t>
            </a:r>
            <a:endParaRPr lang="en-US" dirty="0"/>
          </a:p>
        </p:txBody>
      </p:sp>
      <p:sp>
        <p:nvSpPr>
          <p:cNvPr id="6" name="Content Placeholder 5"/>
          <p:cNvSpPr>
            <a:spLocks noGrp="1"/>
          </p:cNvSpPr>
          <p:nvPr>
            <p:ph idx="1"/>
          </p:nvPr>
        </p:nvSpPr>
        <p:spPr>
          <a:xfrm>
            <a:off x="3048000" y="1981200"/>
            <a:ext cx="5943600" cy="4144963"/>
          </a:xfrm>
        </p:spPr>
        <p:txBody>
          <a:bodyPr>
            <a:normAutofit/>
          </a:bodyPr>
          <a:lstStyle/>
          <a:p>
            <a:r>
              <a:rPr lang="en-US" sz="3200" dirty="0" smtClean="0"/>
              <a:t>Many do not know what it means to worship God.. confuse emotionalism with spirituality..</a:t>
            </a:r>
          </a:p>
          <a:p>
            <a:r>
              <a:rPr lang="en-US" sz="3200" dirty="0" smtClean="0"/>
              <a:t>Seeking what they want instead of what pleases God…</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762000"/>
            <a:ext cx="8610600" cy="1066800"/>
          </a:xfrm>
        </p:spPr>
        <p:txBody>
          <a:bodyPr/>
          <a:lstStyle/>
          <a:p>
            <a:pPr>
              <a:buNone/>
            </a:pPr>
            <a:r>
              <a:rPr lang="en-US" sz="4000" dirty="0" smtClean="0">
                <a:solidFill>
                  <a:srgbClr val="FFC000"/>
                </a:solidFill>
              </a:rPr>
              <a:t>1  </a:t>
            </a:r>
            <a:r>
              <a:rPr lang="en-US" dirty="0" smtClean="0">
                <a:solidFill>
                  <a:srgbClr val="FFC000"/>
                </a:solidFill>
              </a:rPr>
              <a:t>We cannot compromise the message -</a:t>
            </a:r>
          </a:p>
        </p:txBody>
      </p:sp>
      <p:sp>
        <p:nvSpPr>
          <p:cNvPr id="5" name="TextBox 4"/>
          <p:cNvSpPr txBox="1"/>
          <p:nvPr/>
        </p:nvSpPr>
        <p:spPr>
          <a:xfrm>
            <a:off x="4800600" y="1371600"/>
            <a:ext cx="3505200" cy="461665"/>
          </a:xfrm>
          <a:prstGeom prst="rect">
            <a:avLst/>
          </a:prstGeom>
          <a:noFill/>
        </p:spPr>
        <p:txBody>
          <a:bodyPr wrap="square" rtlCol="0">
            <a:spAutoFit/>
          </a:bodyPr>
          <a:lstStyle/>
          <a:p>
            <a:pPr algn="ctr"/>
            <a:r>
              <a:rPr lang="en-US" sz="2400" dirty="0" smtClean="0">
                <a:solidFill>
                  <a:schemeClr val="bg1"/>
                </a:solidFill>
                <a:latin typeface="Georgia" pitchFamily="18" charset="0"/>
              </a:rPr>
              <a:t>John 6:60-69</a:t>
            </a:r>
            <a:endParaRPr lang="en-US" sz="2400" dirty="0">
              <a:solidFill>
                <a:schemeClr val="bg1"/>
              </a:solidFill>
              <a:latin typeface="Georgia" pitchFamily="18" charset="0"/>
            </a:endParaRPr>
          </a:p>
        </p:txBody>
      </p:sp>
      <p:sp>
        <p:nvSpPr>
          <p:cNvPr id="6" name="Content Placeholder 3"/>
          <p:cNvSpPr txBox="1">
            <a:spLocks/>
          </p:cNvSpPr>
          <p:nvPr/>
        </p:nvSpPr>
        <p:spPr>
          <a:xfrm>
            <a:off x="228600" y="1752600"/>
            <a:ext cx="8686800" cy="1066800"/>
          </a:xfrm>
          <a:prstGeom prst="rect">
            <a:avLst/>
          </a:prstGeom>
          <a:solidFill>
            <a:schemeClr val="tx1">
              <a:alpha val="4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000" dirty="0" smtClean="0">
                <a:solidFill>
                  <a:srgbClr val="FFC000"/>
                </a:solidFill>
                <a:latin typeface="Georgia" pitchFamily="18" charset="0"/>
                <a:cs typeface="Times New Roman" pitchFamily="18" charset="0"/>
              </a:rPr>
              <a:t>2</a:t>
            </a:r>
            <a:r>
              <a:rPr kumimoji="0" lang="en-US" sz="40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  </a:t>
            </a:r>
            <a:r>
              <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We cannot conform to the world -</a:t>
            </a:r>
          </a:p>
        </p:txBody>
      </p:sp>
      <p:sp>
        <p:nvSpPr>
          <p:cNvPr id="7" name="Rectangle 6"/>
          <p:cNvSpPr/>
          <p:nvPr/>
        </p:nvSpPr>
        <p:spPr>
          <a:xfrm>
            <a:off x="228600" y="762000"/>
            <a:ext cx="8610600" cy="1066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2209800"/>
            <a:ext cx="3352800" cy="646331"/>
          </a:xfrm>
          <a:prstGeom prst="rect">
            <a:avLst/>
          </a:prstGeom>
          <a:noFill/>
        </p:spPr>
        <p:txBody>
          <a:bodyPr wrap="square" rtlCol="0">
            <a:spAutoFit/>
          </a:bodyPr>
          <a:lstStyle/>
          <a:p>
            <a:pPr algn="ctr"/>
            <a:r>
              <a:rPr lang="en-US" sz="3600" dirty="0" smtClean="0">
                <a:solidFill>
                  <a:schemeClr val="bg1"/>
                </a:solidFill>
                <a:latin typeface="Georgia" pitchFamily="18" charset="0"/>
              </a:rPr>
              <a:t> </a:t>
            </a:r>
            <a:r>
              <a:rPr lang="en-US" sz="2400" dirty="0" smtClean="0">
                <a:solidFill>
                  <a:schemeClr val="bg1"/>
                </a:solidFill>
                <a:latin typeface="Georgia" pitchFamily="18" charset="0"/>
              </a:rPr>
              <a:t>Romans 12:1-2</a:t>
            </a:r>
            <a:endParaRPr lang="en-US" sz="2400" dirty="0">
              <a:solidFill>
                <a:schemeClr val="bg1"/>
              </a:solidFill>
              <a:latin typeface="Georgia" pitchFamily="18" charset="0"/>
            </a:endParaRPr>
          </a:p>
        </p:txBody>
      </p:sp>
      <p:sp>
        <p:nvSpPr>
          <p:cNvPr id="9" name="Rectangle 8"/>
          <p:cNvSpPr/>
          <p:nvPr/>
        </p:nvSpPr>
        <p:spPr>
          <a:xfrm>
            <a:off x="0" y="1752600"/>
            <a:ext cx="8610600" cy="1066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3"/>
          <p:cNvSpPr txBox="1">
            <a:spLocks/>
          </p:cNvSpPr>
          <p:nvPr/>
        </p:nvSpPr>
        <p:spPr>
          <a:xfrm>
            <a:off x="152400" y="2819400"/>
            <a:ext cx="8763000" cy="1219200"/>
          </a:xfrm>
          <a:prstGeom prst="rect">
            <a:avLst/>
          </a:prstGeom>
          <a:solidFill>
            <a:schemeClr val="tx1">
              <a:alpha val="4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000" dirty="0" smtClean="0">
                <a:solidFill>
                  <a:srgbClr val="FFC000"/>
                </a:solidFill>
                <a:latin typeface="Georgia" pitchFamily="18" charset="0"/>
                <a:cs typeface="Times New Roman" pitchFamily="18" charset="0"/>
              </a:rPr>
              <a:t>3</a:t>
            </a:r>
            <a:r>
              <a:rPr kumimoji="0" lang="en-US" sz="40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  </a:t>
            </a:r>
            <a:r>
              <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We should not feed carnal</a:t>
            </a:r>
            <a:r>
              <a:rPr kumimoji="0" lang="en-US" sz="3600" b="0" i="0" u="none" strike="noStrike" kern="1200" cap="none" spc="0" normalizeH="0" noProof="0" dirty="0" smtClean="0">
                <a:ln>
                  <a:noFill/>
                </a:ln>
                <a:solidFill>
                  <a:srgbClr val="FFC000"/>
                </a:solidFill>
                <a:effectLst/>
                <a:uLnTx/>
                <a:uFillTx/>
                <a:latin typeface="Georgia" pitchFamily="18" charset="0"/>
                <a:ea typeface="+mn-ea"/>
                <a:cs typeface="Times New Roman" pitchFamily="18" charset="0"/>
              </a:rPr>
              <a:t> appetites -</a:t>
            </a:r>
            <a:endPar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endParaRPr>
          </a:p>
        </p:txBody>
      </p:sp>
      <p:sp>
        <p:nvSpPr>
          <p:cNvPr id="11" name="TextBox 10"/>
          <p:cNvSpPr txBox="1"/>
          <p:nvPr/>
        </p:nvSpPr>
        <p:spPr>
          <a:xfrm>
            <a:off x="4800600" y="3352800"/>
            <a:ext cx="3810000" cy="646331"/>
          </a:xfrm>
          <a:prstGeom prst="rect">
            <a:avLst/>
          </a:prstGeom>
          <a:noFill/>
        </p:spPr>
        <p:txBody>
          <a:bodyPr wrap="square" rtlCol="0">
            <a:spAutoFit/>
          </a:bodyPr>
          <a:lstStyle/>
          <a:p>
            <a:pPr algn="ctr"/>
            <a:r>
              <a:rPr lang="en-US" sz="3600" dirty="0" smtClean="0">
                <a:solidFill>
                  <a:schemeClr val="bg1"/>
                </a:solidFill>
                <a:latin typeface="Georgia" pitchFamily="18" charset="0"/>
              </a:rPr>
              <a:t> </a:t>
            </a:r>
            <a:r>
              <a:rPr lang="en-US" sz="2400" dirty="0" smtClean="0">
                <a:solidFill>
                  <a:schemeClr val="bg1"/>
                </a:solidFill>
                <a:latin typeface="Georgia" pitchFamily="18" charset="0"/>
              </a:rPr>
              <a:t>2 Timothy 4:1-4</a:t>
            </a:r>
            <a:endParaRPr lang="en-US" sz="2400" dirty="0">
              <a:solidFill>
                <a:schemeClr val="bg1"/>
              </a:solidFill>
              <a:latin typeface="Georgia" pitchFamily="18" charset="0"/>
            </a:endParaRPr>
          </a:p>
        </p:txBody>
      </p:sp>
      <p:sp>
        <p:nvSpPr>
          <p:cNvPr id="12" name="Content Placeholder 3"/>
          <p:cNvSpPr txBox="1">
            <a:spLocks/>
          </p:cNvSpPr>
          <p:nvPr/>
        </p:nvSpPr>
        <p:spPr>
          <a:xfrm>
            <a:off x="152400" y="3962400"/>
            <a:ext cx="8763000" cy="1371600"/>
          </a:xfrm>
          <a:prstGeom prst="rect">
            <a:avLst/>
          </a:prstGeom>
          <a:solidFill>
            <a:schemeClr val="tx1">
              <a:alpha val="45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000" noProof="0" dirty="0" smtClean="0">
                <a:solidFill>
                  <a:srgbClr val="FFC000"/>
                </a:solidFill>
                <a:latin typeface="Georgia" pitchFamily="18" charset="0"/>
                <a:cs typeface="Times New Roman" pitchFamily="18" charset="0"/>
              </a:rPr>
              <a:t>4</a:t>
            </a:r>
            <a:r>
              <a:rPr kumimoji="0" lang="en-US" sz="40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 </a:t>
            </a:r>
            <a:r>
              <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We cannot deny reality </a:t>
            </a:r>
            <a:r>
              <a:rPr lang="en-US" sz="3600" dirty="0" smtClean="0">
                <a:solidFill>
                  <a:srgbClr val="FFC000"/>
                </a:solidFill>
                <a:latin typeface="Georgia" pitchFamily="18" charset="0"/>
                <a:cs typeface="Times New Roman" pitchFamily="18" charset="0"/>
              </a:rPr>
              <a:t>-</a:t>
            </a:r>
            <a:endPar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endParaRPr>
          </a:p>
        </p:txBody>
      </p:sp>
      <p:sp>
        <p:nvSpPr>
          <p:cNvPr id="13" name="Rectangle 12"/>
          <p:cNvSpPr/>
          <p:nvPr/>
        </p:nvSpPr>
        <p:spPr>
          <a:xfrm>
            <a:off x="0" y="2743200"/>
            <a:ext cx="8610600" cy="12192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43000" y="4572000"/>
            <a:ext cx="6096000" cy="646331"/>
          </a:xfrm>
          <a:prstGeom prst="rect">
            <a:avLst/>
          </a:prstGeom>
          <a:noFill/>
        </p:spPr>
        <p:txBody>
          <a:bodyPr wrap="square" rtlCol="0">
            <a:spAutoFit/>
          </a:bodyPr>
          <a:lstStyle/>
          <a:p>
            <a:pPr algn="ctr"/>
            <a:r>
              <a:rPr lang="en-US" sz="3600" dirty="0" smtClean="0">
                <a:solidFill>
                  <a:schemeClr val="bg1"/>
                </a:solidFill>
                <a:latin typeface="Georgia" pitchFamily="18" charset="0"/>
              </a:rPr>
              <a:t> Our numbers are declining</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bg/>
                                          </p:spTgt>
                                        </p:tgtEl>
                                        <p:attrNameLst>
                                          <p:attrName>style.visibility</p:attrName>
                                        </p:attrNameLst>
                                      </p:cBhvr>
                                      <p:to>
                                        <p:strVal val="visible"/>
                                      </p:to>
                                    </p:set>
                                    <p:animEffect transition="in" filter="dissolve">
                                      <p:cBhvr>
                                        <p:cTn id="16" dur="500"/>
                                        <p:tgtEl>
                                          <p:spTgt spid="6">
                                            <p:bg/>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dissolve">
                                      <p:cBhvr>
                                        <p:cTn id="19" dur="500"/>
                                        <p:tgtEl>
                                          <p:spTgt spid="6">
                                            <p:txEl>
                                              <p:pRg st="0" end="0"/>
                                            </p:txEl>
                                          </p:spTgt>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ssolve">
                                      <p:cBhvr>
                                        <p:cTn id="23" dur="500"/>
                                        <p:tgtEl>
                                          <p:spTgt spid="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par>
                          <p:cTn id="27" fill="hold">
                            <p:stCondLst>
                              <p:cond delay="1000"/>
                            </p:stCondLst>
                            <p:childTnLst>
                              <p:par>
                                <p:cTn id="28" presetID="9"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
                                            <p:bg/>
                                          </p:spTgt>
                                        </p:tgtEl>
                                        <p:attrNameLst>
                                          <p:attrName>style.visibility</p:attrName>
                                        </p:attrNameLst>
                                      </p:cBhvr>
                                      <p:to>
                                        <p:strVal val="visible"/>
                                      </p:to>
                                    </p:set>
                                    <p:animEffect transition="in" filter="dissolve">
                                      <p:cBhvr>
                                        <p:cTn id="33" dur="500"/>
                                        <p:tgtEl>
                                          <p:spTgt spid="10">
                                            <p:bg/>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dissolve">
                                      <p:cBhvr>
                                        <p:cTn id="36" dur="500"/>
                                        <p:tgtEl>
                                          <p:spTgt spid="10">
                                            <p:txEl>
                                              <p:pRg st="0" end="0"/>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2">
                                            <p:bg/>
                                          </p:spTgt>
                                        </p:tgtEl>
                                        <p:attrNameLst>
                                          <p:attrName>style.visibility</p:attrName>
                                        </p:attrNameLst>
                                      </p:cBhvr>
                                      <p:to>
                                        <p:strVal val="visible"/>
                                      </p:to>
                                    </p:set>
                                    <p:animEffect transition="in" filter="dissolve">
                                      <p:cBhvr>
                                        <p:cTn id="42" dur="500"/>
                                        <p:tgtEl>
                                          <p:spTgt spid="12">
                                            <p:bg/>
                                          </p:spTgt>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animEffect transition="in" filter="dissolve">
                                      <p:cBhvr>
                                        <p:cTn id="45" dur="500"/>
                                        <p:tgtEl>
                                          <p:spTgt spid="12">
                                            <p:txEl>
                                              <p:pRg st="0" end="0"/>
                                            </p:txEl>
                                          </p:spTgt>
                                        </p:tgtEl>
                                      </p:cBhvr>
                                    </p:animEffect>
                                  </p:childTnLst>
                                </p:cTn>
                              </p:par>
                            </p:childTnLst>
                          </p:cTn>
                        </p:par>
                        <p:par>
                          <p:cTn id="46" fill="hold">
                            <p:stCondLst>
                              <p:cond delay="1500"/>
                            </p:stCondLst>
                            <p:childTnLst>
                              <p:par>
                                <p:cTn id="47" presetID="9"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500"/>
                                        <p:tgtEl>
                                          <p:spTgt spid="13"/>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dissolv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build="p" animBg="1"/>
      <p:bldP spid="7" grpId="0" animBg="1"/>
      <p:bldP spid="8" grpId="0"/>
      <p:bldP spid="9" grpId="0" animBg="1"/>
      <p:bldP spid="10" grpId="0" build="p" animBg="1"/>
      <p:bldP spid="11" grpId="0"/>
      <p:bldP spid="12" grpId="0" build="p" animBg="1"/>
      <p:bldP spid="13" grpId="0" animBg="1"/>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p:spPr>
        <p:txBody>
          <a:bodyPr>
            <a:normAutofit/>
          </a:bodyPr>
          <a:lstStyle/>
          <a:p>
            <a:r>
              <a:rPr lang="en-US" dirty="0" smtClean="0"/>
              <a:t>We should be pursuing..</a:t>
            </a:r>
            <a:endParaRPr lang="en-US" dirty="0"/>
          </a:p>
        </p:txBody>
      </p:sp>
      <p:sp>
        <p:nvSpPr>
          <p:cNvPr id="3" name="Content Placeholder 2"/>
          <p:cNvSpPr>
            <a:spLocks noGrp="1"/>
          </p:cNvSpPr>
          <p:nvPr>
            <p:ph idx="1"/>
          </p:nvPr>
        </p:nvSpPr>
        <p:spPr>
          <a:xfrm>
            <a:off x="457200" y="1676400"/>
            <a:ext cx="8229600" cy="4800600"/>
          </a:xfrm>
        </p:spPr>
        <p:txBody>
          <a:bodyPr>
            <a:normAutofit/>
          </a:bodyPr>
          <a:lstStyle/>
          <a:p>
            <a:r>
              <a:rPr lang="en-US" dirty="0" smtClean="0"/>
              <a:t>Converting the lost .. 2 </a:t>
            </a:r>
            <a:r>
              <a:rPr lang="en-US" dirty="0" err="1" smtClean="0"/>
              <a:t>Cor</a:t>
            </a:r>
            <a:r>
              <a:rPr lang="en-US" dirty="0" smtClean="0"/>
              <a:t> 5:17</a:t>
            </a:r>
          </a:p>
          <a:p>
            <a:r>
              <a:rPr lang="en-US" dirty="0" smtClean="0"/>
              <a:t>Edification of the saved – Eph 4:11-16</a:t>
            </a:r>
          </a:p>
          <a:p>
            <a:r>
              <a:rPr lang="en-US" dirty="0" smtClean="0"/>
              <a:t>Obedience to God – Hebrews 5:8-9</a:t>
            </a:r>
          </a:p>
          <a:p>
            <a:r>
              <a:rPr lang="en-US" dirty="0" smtClean="0"/>
              <a:t>Holiness – Hebrews 12:14</a:t>
            </a:r>
          </a:p>
          <a:p>
            <a:r>
              <a:rPr lang="en-US" dirty="0" smtClean="0"/>
              <a:t>Spiritual maturity – Col 1:28</a:t>
            </a:r>
          </a:p>
          <a:p>
            <a:r>
              <a:rPr lang="en-US" dirty="0" smtClean="0"/>
              <a:t>Teaching our children – Eph 6:4</a:t>
            </a:r>
          </a:p>
          <a:p>
            <a:r>
              <a:rPr lang="en-US" dirty="0" smtClean="0"/>
              <a:t>Putting the Lord first – Matt 6:33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ohn MacArthur.jpg"/>
          <p:cNvPicPr>
            <a:picLocks noChangeAspect="1"/>
          </p:cNvPicPr>
          <p:nvPr/>
        </p:nvPicPr>
        <p:blipFill>
          <a:blip r:embed="rId2" cstate="print"/>
          <a:srcRect/>
          <a:stretch>
            <a:fillRect/>
          </a:stretch>
        </p:blipFill>
        <p:spPr>
          <a:xfrm>
            <a:off x="0" y="2133600"/>
            <a:ext cx="2581856" cy="3233057"/>
          </a:xfrm>
          <a:prstGeom prst="rect">
            <a:avLst/>
          </a:prstGeom>
        </p:spPr>
      </p:pic>
      <p:sp>
        <p:nvSpPr>
          <p:cNvPr id="3" name="Title 2"/>
          <p:cNvSpPr>
            <a:spLocks noGrp="1"/>
          </p:cNvSpPr>
          <p:nvPr>
            <p:ph type="title"/>
          </p:nvPr>
        </p:nvSpPr>
        <p:spPr/>
        <p:txBody>
          <a:bodyPr/>
          <a:lstStyle/>
          <a:p>
            <a:r>
              <a:rPr lang="en-US" dirty="0" smtClean="0"/>
              <a:t>Self examination…</a:t>
            </a:r>
            <a:endParaRPr lang="en-US" dirty="0"/>
          </a:p>
        </p:txBody>
      </p:sp>
      <p:sp>
        <p:nvSpPr>
          <p:cNvPr id="4" name="Content Placeholder 3"/>
          <p:cNvSpPr>
            <a:spLocks noGrp="1"/>
          </p:cNvSpPr>
          <p:nvPr>
            <p:ph idx="1"/>
          </p:nvPr>
        </p:nvSpPr>
        <p:spPr>
          <a:xfrm>
            <a:off x="2667000" y="1676400"/>
            <a:ext cx="6248400" cy="4343400"/>
          </a:xfrm>
        </p:spPr>
        <p:txBody>
          <a:bodyPr>
            <a:noAutofit/>
          </a:bodyPr>
          <a:lstStyle/>
          <a:p>
            <a:pPr lvl="0">
              <a:spcBef>
                <a:spcPts val="1200"/>
              </a:spcBef>
              <a:defRPr sz="1800" i="0"/>
            </a:pPr>
            <a:r>
              <a:rPr lang="en-US" sz="2400" dirty="0" smtClean="0">
                <a:solidFill>
                  <a:srgbClr val="FFFFFF"/>
                </a:solidFill>
                <a:effectLst>
                  <a:outerShdw blurRad="63500" dist="63500" dir="2317525" rotWithShape="0">
                    <a:srgbClr val="000000"/>
                  </a:outerShdw>
                </a:effectLst>
                <a:uFill>
                  <a:solidFill>
                    <a:srgbClr val="FFFFFF"/>
                  </a:solidFill>
                </a:uFill>
                <a:ea typeface="Adelon"/>
                <a:cs typeface="Adelon"/>
                <a:sym typeface="Adelon"/>
              </a:rPr>
              <a:t>“If you get bored in church, may I suggest to you that it’s not a commentary on the sermon – it’s a commentary on your heart! Even if the sermon isn’t particularly worth listening to, the chance to pick up some truths about God that come through, should be the most exhilarating time of your life. </a:t>
            </a:r>
          </a:p>
          <a:p>
            <a:pPr lvl="0">
              <a:spcBef>
                <a:spcPts val="1200"/>
              </a:spcBef>
              <a:defRPr sz="1800" i="0"/>
            </a:pPr>
            <a:r>
              <a:rPr lang="en-US" sz="2400" dirty="0" smtClean="0">
                <a:solidFill>
                  <a:srgbClr val="FFFFFF"/>
                </a:solidFill>
                <a:effectLst>
                  <a:outerShdw blurRad="63500" dist="63500" dir="2317525" rotWithShape="0">
                    <a:srgbClr val="000000"/>
                  </a:outerShdw>
                </a:effectLst>
                <a:uFill>
                  <a:solidFill>
                    <a:srgbClr val="FFFFFF"/>
                  </a:solidFill>
                </a:uFill>
                <a:ea typeface="Adelon"/>
                <a:cs typeface="Adelon"/>
                <a:sym typeface="Adelon"/>
              </a:rPr>
              <a:t>If you’re uninterested or indifferent, it’s not a commentary on the sermon, it’s a commentary on you.” </a:t>
            </a:r>
          </a:p>
          <a:p>
            <a:pPr lvl="1">
              <a:spcBef>
                <a:spcPts val="1200"/>
              </a:spcBef>
              <a:defRPr sz="1800" i="0"/>
            </a:pPr>
            <a:r>
              <a:rPr lang="en-US" sz="2400" dirty="0" smtClean="0">
                <a:solidFill>
                  <a:srgbClr val="FFFFFF"/>
                </a:solidFill>
                <a:effectLst>
                  <a:outerShdw blurRad="63500" dist="63500" dir="2317525" rotWithShape="0">
                    <a:srgbClr val="000000"/>
                  </a:outerShdw>
                </a:effectLst>
                <a:uFill>
                  <a:solidFill>
                    <a:srgbClr val="FFFFFF"/>
                  </a:solidFill>
                </a:uFill>
                <a:ea typeface="Adelon"/>
                <a:cs typeface="Adelon"/>
                <a:sym typeface="Adelon"/>
              </a:rPr>
              <a:t>(True Worship, pg 89)</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9" name="Picture 8" descr="Bible on pulpit.jpg"/>
          <p:cNvPicPr>
            <a:picLocks noChangeAspect="1"/>
          </p:cNvPicPr>
          <p:nvPr/>
        </p:nvPicPr>
        <p:blipFill>
          <a:blip r:embed="rId3" cstate="print">
            <a:lum bright="-30000" contrast="10000"/>
          </a:blip>
          <a:stretch>
            <a:fillRect/>
          </a:stretch>
        </p:blipFill>
        <p:spPr>
          <a:xfrm>
            <a:off x="0" y="0"/>
            <a:ext cx="9144000" cy="6738016"/>
          </a:xfrm>
          <a:prstGeom prst="rect">
            <a:avLst/>
          </a:prstGeom>
        </p:spPr>
      </p:pic>
      <p:pic>
        <p:nvPicPr>
          <p:cNvPr id="7" name="Picture 6" descr="church leadership  02.jpg"/>
          <p:cNvPicPr>
            <a:picLocks noChangeAspect="1"/>
          </p:cNvPicPr>
          <p:nvPr/>
        </p:nvPicPr>
        <p:blipFill>
          <a:blip r:embed="rId4" cstate="print">
            <a:lum bright="-10000" contrast="10000"/>
          </a:blip>
          <a:stretch>
            <a:fillRect/>
          </a:stretch>
        </p:blipFill>
        <p:spPr>
          <a:xfrm>
            <a:off x="0" y="0"/>
            <a:ext cx="9144000" cy="6858000"/>
          </a:xfrm>
          <a:prstGeom prst="rect">
            <a:avLst/>
          </a:prstGeom>
        </p:spPr>
      </p:pic>
      <p:pic>
        <p:nvPicPr>
          <p:cNvPr id="6" name="Picture 5" descr="Bible on pulpit.jpg"/>
          <p:cNvPicPr>
            <a:picLocks noChangeAspect="1"/>
          </p:cNvPicPr>
          <p:nvPr/>
        </p:nvPicPr>
        <p:blipFill>
          <a:blip r:embed="rId3" cstate="print">
            <a:lum bright="-40000" contrast="10000"/>
          </a:blip>
          <a:stretch>
            <a:fillRect/>
          </a:stretch>
        </p:blipFill>
        <p:spPr>
          <a:xfrm>
            <a:off x="0" y="0"/>
            <a:ext cx="9144000" cy="6858000"/>
          </a:xfrm>
          <a:prstGeom prst="rect">
            <a:avLst/>
          </a:prstGeom>
        </p:spPr>
      </p:pic>
      <p:sp>
        <p:nvSpPr>
          <p:cNvPr id="10" name="Title 9"/>
          <p:cNvSpPr>
            <a:spLocks noGrp="1"/>
          </p:cNvSpPr>
          <p:nvPr>
            <p:ph type="ctrTitle"/>
          </p:nvPr>
        </p:nvSpPr>
        <p:spPr>
          <a:xfrm>
            <a:off x="0" y="0"/>
            <a:ext cx="9144000" cy="1600200"/>
          </a:xfrm>
          <a:solidFill>
            <a:srgbClr val="1D1D1D">
              <a:alpha val="50000"/>
            </a:srgbClr>
          </a:solidFill>
        </p:spPr>
        <p:txBody>
          <a:bodyPr/>
          <a:lstStyle/>
          <a:p>
            <a:r>
              <a:rPr lang="en-US" sz="4800" dirty="0" smtClean="0"/>
              <a:t>Why is the Church Declining?</a:t>
            </a:r>
            <a:endParaRPr lang="en-US" sz="4800" dirty="0"/>
          </a:p>
        </p:txBody>
      </p:sp>
      <p:sp>
        <p:nvSpPr>
          <p:cNvPr id="11" name="Subtitle 10"/>
          <p:cNvSpPr>
            <a:spLocks noGrp="1"/>
          </p:cNvSpPr>
          <p:nvPr>
            <p:ph type="subTitle" idx="1"/>
          </p:nvPr>
        </p:nvSpPr>
        <p:spPr>
          <a:xfrm>
            <a:off x="1447800" y="5867400"/>
            <a:ext cx="6400800" cy="838200"/>
          </a:xfrm>
          <a:solidFill>
            <a:srgbClr val="1D1D1D">
              <a:alpha val="60000"/>
            </a:srgbClr>
          </a:solidFill>
        </p:spPr>
        <p:txBody>
          <a:bodyPr>
            <a:normAutofit/>
          </a:bodyPr>
          <a:lstStyle/>
          <a:p>
            <a:r>
              <a:rPr lang="en-US" sz="4400" dirty="0" smtClean="0"/>
              <a:t>John 6:60-69</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ulpit_bible.jpg"/>
          <p:cNvPicPr>
            <a:picLocks noChangeAspect="1"/>
          </p:cNvPicPr>
          <p:nvPr/>
        </p:nvPicPr>
        <p:blipFill>
          <a:blip r:embed="rId3" cstate="print">
            <a:lum bright="-30000" contrast="10000"/>
          </a:blip>
          <a:stretch>
            <a:fillRect/>
          </a:stretch>
        </p:blipFill>
        <p:spPr>
          <a:xfrm>
            <a:off x="0" y="-152400"/>
            <a:ext cx="9144000" cy="7010400"/>
          </a:xfrm>
          <a:prstGeom prst="rect">
            <a:avLst/>
          </a:prstGeom>
        </p:spPr>
      </p:pic>
      <p:sp>
        <p:nvSpPr>
          <p:cNvPr id="5" name="Title 4"/>
          <p:cNvSpPr>
            <a:spLocks noGrp="1"/>
          </p:cNvSpPr>
          <p:nvPr>
            <p:ph type="title"/>
          </p:nvPr>
        </p:nvSpPr>
        <p:spPr>
          <a:xfrm>
            <a:off x="304800" y="152400"/>
            <a:ext cx="6477000" cy="1143000"/>
          </a:xfrm>
          <a:solidFill>
            <a:schemeClr val="tx1">
              <a:alpha val="55000"/>
            </a:schemeClr>
          </a:solidFill>
        </p:spPr>
        <p:txBody>
          <a:bodyPr>
            <a:normAutofit fontScale="90000"/>
          </a:bodyPr>
          <a:lstStyle/>
          <a:p>
            <a:r>
              <a:rPr lang="en-US" dirty="0" smtClean="0"/>
              <a:t>Changing with the times..</a:t>
            </a:r>
            <a:endParaRPr lang="en-US" dirty="0"/>
          </a:p>
        </p:txBody>
      </p:sp>
      <p:sp>
        <p:nvSpPr>
          <p:cNvPr id="6" name="Content Placeholder 5"/>
          <p:cNvSpPr>
            <a:spLocks noGrp="1"/>
          </p:cNvSpPr>
          <p:nvPr>
            <p:ph idx="1"/>
          </p:nvPr>
        </p:nvSpPr>
        <p:spPr>
          <a:xfrm>
            <a:off x="152400" y="3886200"/>
            <a:ext cx="8839200" cy="2590800"/>
          </a:xfrm>
          <a:solidFill>
            <a:schemeClr val="tx1">
              <a:alpha val="60000"/>
            </a:schemeClr>
          </a:solidFill>
        </p:spPr>
        <p:txBody>
          <a:bodyPr/>
          <a:lstStyle/>
          <a:p>
            <a:r>
              <a:rPr lang="en-US" dirty="0" smtClean="0"/>
              <a:t>Compromising to sustain numbers..</a:t>
            </a:r>
          </a:p>
          <a:p>
            <a:pPr lvl="1"/>
            <a:r>
              <a:rPr lang="en-US" sz="3200" dirty="0" smtClean="0"/>
              <a:t>Relaxed moral standards… </a:t>
            </a:r>
          </a:p>
          <a:p>
            <a:pPr lvl="1"/>
            <a:r>
              <a:rPr lang="en-US" sz="3200" dirty="0" smtClean="0"/>
              <a:t>Grace and love, no demand to repent..</a:t>
            </a:r>
          </a:p>
          <a:p>
            <a:pPr lvl="1"/>
            <a:r>
              <a:rPr lang="en-US" sz="3200" dirty="0" smtClean="0"/>
              <a:t>Mistaking emotionalism for spirituality..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dissolve">
                                      <p:cBhvr>
                                        <p:cTn id="15" dur="500"/>
                                        <p:tgtEl>
                                          <p:spTgt spid="6">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dissolve">
                                      <p:cBhvr>
                                        <p:cTn id="18" dur="500"/>
                                        <p:tgtEl>
                                          <p:spTgt spid="6">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dissolve">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issional church blog.jpg"/>
          <p:cNvPicPr>
            <a:picLocks noChangeAspect="1"/>
          </p:cNvPicPr>
          <p:nvPr/>
        </p:nvPicPr>
        <p:blipFill>
          <a:blip r:embed="rId2" cstate="print">
            <a:lum contrast="10000"/>
          </a:blip>
          <a:srcRect l="703" t="1522" r="703" b="6090"/>
          <a:stretch>
            <a:fillRect/>
          </a:stretch>
        </p:blipFill>
        <p:spPr>
          <a:xfrm>
            <a:off x="0" y="1380743"/>
            <a:ext cx="9144000" cy="3903510"/>
          </a:xfrm>
          <a:prstGeom prst="rect">
            <a:avLst/>
          </a:prstGeom>
        </p:spPr>
      </p:pic>
      <p:sp>
        <p:nvSpPr>
          <p:cNvPr id="3" name="Title 2"/>
          <p:cNvSpPr>
            <a:spLocks noGrp="1"/>
          </p:cNvSpPr>
          <p:nvPr>
            <p:ph type="title"/>
          </p:nvPr>
        </p:nvSpPr>
        <p:spPr>
          <a:xfrm>
            <a:off x="152400" y="0"/>
            <a:ext cx="6477000" cy="1295400"/>
          </a:xfrm>
        </p:spPr>
        <p:txBody>
          <a:bodyPr>
            <a:normAutofit fontScale="90000"/>
          </a:bodyPr>
          <a:lstStyle/>
          <a:p>
            <a:r>
              <a:rPr lang="en-US" dirty="0" smtClean="0"/>
              <a:t>The church in an experience driven culture...</a:t>
            </a:r>
            <a:endParaRPr lang="en-US" dirty="0"/>
          </a:p>
        </p:txBody>
      </p:sp>
      <p:sp>
        <p:nvSpPr>
          <p:cNvPr id="4" name="Content Placeholder 3"/>
          <p:cNvSpPr>
            <a:spLocks noGrp="1"/>
          </p:cNvSpPr>
          <p:nvPr>
            <p:ph idx="1"/>
          </p:nvPr>
        </p:nvSpPr>
        <p:spPr>
          <a:xfrm>
            <a:off x="0" y="5257800"/>
            <a:ext cx="9144000" cy="1600200"/>
          </a:xfrm>
        </p:spPr>
        <p:txBody>
          <a:bodyPr>
            <a:normAutofit/>
          </a:bodyPr>
          <a:lstStyle/>
          <a:p>
            <a:r>
              <a:rPr lang="en-US" dirty="0" smtClean="0"/>
              <a:t>“A Left-Brained Fellowship in a Right-Brained World” by James </a:t>
            </a:r>
            <a:r>
              <a:rPr lang="en-US" dirty="0" err="1" smtClean="0"/>
              <a:t>Nored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762000"/>
            <a:ext cx="8610600" cy="1600200"/>
          </a:xfrm>
        </p:spPr>
        <p:txBody>
          <a:bodyPr/>
          <a:lstStyle/>
          <a:p>
            <a:r>
              <a:rPr lang="en-US" sz="4000" dirty="0" smtClean="0">
                <a:solidFill>
                  <a:srgbClr val="FFC000"/>
                </a:solidFill>
              </a:rPr>
              <a:t>1 </a:t>
            </a:r>
            <a:r>
              <a:rPr lang="en-US" dirty="0" smtClean="0">
                <a:solidFill>
                  <a:srgbClr val="FFC000"/>
                </a:solidFill>
              </a:rPr>
              <a:t>We cannot compromise the message -</a:t>
            </a:r>
          </a:p>
        </p:txBody>
      </p:sp>
      <p:sp>
        <p:nvSpPr>
          <p:cNvPr id="5" name="TextBox 4"/>
          <p:cNvSpPr txBox="1"/>
          <p:nvPr/>
        </p:nvSpPr>
        <p:spPr>
          <a:xfrm>
            <a:off x="2667000" y="1447800"/>
            <a:ext cx="3124200" cy="646331"/>
          </a:xfrm>
          <a:prstGeom prst="rect">
            <a:avLst/>
          </a:prstGeom>
          <a:noFill/>
        </p:spPr>
        <p:txBody>
          <a:bodyPr wrap="square" rtlCol="0">
            <a:spAutoFit/>
          </a:bodyPr>
          <a:lstStyle/>
          <a:p>
            <a:r>
              <a:rPr lang="en-US" sz="3600" dirty="0" smtClean="0">
                <a:solidFill>
                  <a:schemeClr val="bg1"/>
                </a:solidFill>
                <a:latin typeface="Georgia" pitchFamily="18" charset="0"/>
              </a:rPr>
              <a:t> John 6:60-69</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and disciples.jpg"/>
          <p:cNvPicPr>
            <a:picLocks noChangeAspect="1"/>
          </p:cNvPicPr>
          <p:nvPr/>
        </p:nvPicPr>
        <p:blipFill>
          <a:blip r:embed="rId2" cstate="print">
            <a:lum bright="-10000" contrast="10000"/>
          </a:blip>
          <a:stretch>
            <a:fillRect/>
          </a:stretch>
        </p:blipFill>
        <p:spPr>
          <a:xfrm>
            <a:off x="0" y="-228600"/>
            <a:ext cx="9144000" cy="7086600"/>
          </a:xfrm>
          <a:prstGeom prst="rect">
            <a:avLst/>
          </a:prstGeom>
        </p:spPr>
      </p:pic>
      <p:sp>
        <p:nvSpPr>
          <p:cNvPr id="2" name="Title 1"/>
          <p:cNvSpPr>
            <a:spLocks noGrp="1"/>
          </p:cNvSpPr>
          <p:nvPr>
            <p:ph type="title"/>
          </p:nvPr>
        </p:nvSpPr>
        <p:spPr>
          <a:xfrm>
            <a:off x="304800" y="152400"/>
            <a:ext cx="6019800" cy="1143000"/>
          </a:xfrm>
        </p:spPr>
        <p:txBody>
          <a:bodyPr>
            <a:normAutofit/>
          </a:bodyPr>
          <a:lstStyle/>
          <a:p>
            <a:r>
              <a:rPr lang="en-US" dirty="0" smtClean="0"/>
              <a:t>What did Jesus do..</a:t>
            </a:r>
            <a:endParaRPr lang="en-US" dirty="0"/>
          </a:p>
        </p:txBody>
      </p:sp>
      <p:sp>
        <p:nvSpPr>
          <p:cNvPr id="3" name="Content Placeholder 2"/>
          <p:cNvSpPr>
            <a:spLocks noGrp="1"/>
          </p:cNvSpPr>
          <p:nvPr>
            <p:ph idx="1"/>
          </p:nvPr>
        </p:nvSpPr>
        <p:spPr>
          <a:xfrm>
            <a:off x="228600" y="1752600"/>
            <a:ext cx="8458200" cy="4373563"/>
          </a:xfrm>
        </p:spPr>
        <p:txBody>
          <a:bodyPr>
            <a:normAutofit/>
          </a:bodyPr>
          <a:lstStyle/>
          <a:p>
            <a:pPr lvl="0" defTabSz="457200">
              <a:defRPr sz="1800" i="0"/>
            </a:pPr>
            <a:r>
              <a:rPr lang="en-US" sz="3900" dirty="0" smtClean="0">
                <a:solidFill>
                  <a:srgbClr val="FFFFFF"/>
                </a:solidFill>
                <a:ea typeface="Denmark"/>
                <a:cs typeface="Denmark"/>
                <a:sym typeface="Denmark"/>
              </a:rPr>
              <a:t>John 6:60–69</a:t>
            </a:r>
          </a:p>
          <a:p>
            <a:pPr lvl="0" defTabSz="457200">
              <a:defRPr sz="1800" i="0"/>
            </a:pPr>
            <a:r>
              <a:rPr lang="en-US" sz="3000" baseline="31999" dirty="0" smtClean="0">
                <a:solidFill>
                  <a:srgbClr val="FFFFFF"/>
                </a:solidFill>
                <a:ea typeface="Adelon"/>
                <a:cs typeface="Adelon"/>
                <a:sym typeface="Adelon"/>
              </a:rPr>
              <a:t>60</a:t>
            </a:r>
            <a:r>
              <a:rPr lang="en-US" sz="3000" dirty="0" smtClean="0">
                <a:solidFill>
                  <a:srgbClr val="FFFFFF"/>
                </a:solidFill>
                <a:ea typeface="Adelon"/>
                <a:cs typeface="Adelon"/>
                <a:sym typeface="Adelon"/>
              </a:rPr>
              <a:t> Therefore many of His disciples, when they heard this, said, “This is a hard saying; who can understand it?” </a:t>
            </a:r>
            <a:r>
              <a:rPr lang="en-US" sz="3000" baseline="31999" dirty="0" smtClean="0">
                <a:solidFill>
                  <a:srgbClr val="FFFFFF"/>
                </a:solidFill>
                <a:ea typeface="Adelon"/>
                <a:cs typeface="Adelon"/>
                <a:sym typeface="Adelon"/>
              </a:rPr>
              <a:t>61</a:t>
            </a:r>
            <a:r>
              <a:rPr lang="en-US" sz="3000" dirty="0" smtClean="0">
                <a:solidFill>
                  <a:srgbClr val="FFFFFF"/>
                </a:solidFill>
                <a:ea typeface="Adelon"/>
                <a:cs typeface="Adelon"/>
                <a:sym typeface="Adelon"/>
              </a:rPr>
              <a:t> When Jesus knew in Himself that His disciples complained about this, He said to them, </a:t>
            </a:r>
            <a:r>
              <a:rPr lang="en-US" sz="3000" dirty="0" smtClean="0">
                <a:solidFill>
                  <a:srgbClr val="FFC000"/>
                </a:solidFill>
                <a:ea typeface="Adelon"/>
                <a:cs typeface="Adelon"/>
                <a:sym typeface="Adelon"/>
              </a:rPr>
              <a:t>“Does this offend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and disciples.jpg"/>
          <p:cNvPicPr>
            <a:picLocks noChangeAspect="1"/>
          </p:cNvPicPr>
          <p:nvPr/>
        </p:nvPicPr>
        <p:blipFill>
          <a:blip r:embed="rId2" cstate="print">
            <a:lum bright="-10000" contrast="10000"/>
          </a:blip>
          <a:stretch>
            <a:fillRect/>
          </a:stretch>
        </p:blipFill>
        <p:spPr>
          <a:xfrm>
            <a:off x="0" y="-228600"/>
            <a:ext cx="9144000" cy="7086600"/>
          </a:xfrm>
          <a:prstGeom prst="rect">
            <a:avLst/>
          </a:prstGeom>
        </p:spPr>
      </p:pic>
      <p:sp>
        <p:nvSpPr>
          <p:cNvPr id="2" name="Title 1"/>
          <p:cNvSpPr>
            <a:spLocks noGrp="1"/>
          </p:cNvSpPr>
          <p:nvPr>
            <p:ph type="title"/>
          </p:nvPr>
        </p:nvSpPr>
        <p:spPr>
          <a:xfrm>
            <a:off x="304800" y="152400"/>
            <a:ext cx="6019800" cy="1143000"/>
          </a:xfrm>
        </p:spPr>
        <p:txBody>
          <a:bodyPr>
            <a:normAutofit/>
          </a:bodyPr>
          <a:lstStyle/>
          <a:p>
            <a:r>
              <a:rPr lang="en-US" dirty="0" smtClean="0"/>
              <a:t>What did Jesus do..</a:t>
            </a:r>
            <a:endParaRPr lang="en-US" dirty="0"/>
          </a:p>
        </p:txBody>
      </p:sp>
      <p:sp>
        <p:nvSpPr>
          <p:cNvPr id="3" name="Content Placeholder 2"/>
          <p:cNvSpPr>
            <a:spLocks noGrp="1"/>
          </p:cNvSpPr>
          <p:nvPr>
            <p:ph idx="1"/>
          </p:nvPr>
        </p:nvSpPr>
        <p:spPr>
          <a:xfrm>
            <a:off x="228600" y="1752600"/>
            <a:ext cx="8458200" cy="4373563"/>
          </a:xfrm>
        </p:spPr>
        <p:txBody>
          <a:bodyPr>
            <a:normAutofit/>
          </a:bodyPr>
          <a:lstStyle/>
          <a:p>
            <a:pPr lvl="0" defTabSz="457200">
              <a:defRPr sz="1800" i="0"/>
            </a:pPr>
            <a:r>
              <a:rPr lang="en-US" sz="3900" dirty="0" smtClean="0">
                <a:solidFill>
                  <a:srgbClr val="FFFFFF"/>
                </a:solidFill>
                <a:ea typeface="Denmark"/>
                <a:cs typeface="Denmark"/>
                <a:sym typeface="Denmark"/>
              </a:rPr>
              <a:t>John 6:60–69</a:t>
            </a:r>
          </a:p>
          <a:p>
            <a:pPr lvl="0" defTabSz="457200">
              <a:defRPr sz="1800" i="0"/>
            </a:pPr>
            <a:r>
              <a:rPr lang="en-US" sz="2800" baseline="31999" dirty="0" smtClean="0">
                <a:solidFill>
                  <a:srgbClr val="FFFFFF"/>
                </a:solidFill>
                <a:effectLst>
                  <a:outerShdw blurRad="63500" dist="63500" dir="2531071" rotWithShape="0">
                    <a:srgbClr val="000000"/>
                  </a:outerShdw>
                </a:effectLst>
                <a:ea typeface="Adelon"/>
                <a:cs typeface="Adelon"/>
                <a:sym typeface="Adelon"/>
              </a:rPr>
              <a:t>62</a:t>
            </a:r>
            <a:r>
              <a:rPr lang="en-US" sz="2800" dirty="0" smtClean="0">
                <a:solidFill>
                  <a:srgbClr val="FFFFFF"/>
                </a:solidFill>
                <a:effectLst>
                  <a:outerShdw blurRad="63500" dist="63500" dir="2531071" rotWithShape="0">
                    <a:srgbClr val="000000"/>
                  </a:outerShdw>
                </a:effectLst>
                <a:ea typeface="Adelon"/>
                <a:cs typeface="Adelon"/>
                <a:sym typeface="Adelon"/>
              </a:rPr>
              <a:t> What then if you should see the Son of Man ascend where He was before? </a:t>
            </a:r>
            <a:r>
              <a:rPr lang="en-US" sz="2800" baseline="31999" dirty="0" smtClean="0">
                <a:solidFill>
                  <a:srgbClr val="FFFFFF"/>
                </a:solidFill>
                <a:effectLst>
                  <a:outerShdw blurRad="63500" dist="63500" dir="2531071" rotWithShape="0">
                    <a:srgbClr val="000000"/>
                  </a:outerShdw>
                </a:effectLst>
                <a:ea typeface="Adelon"/>
                <a:cs typeface="Adelon"/>
                <a:sym typeface="Adelon"/>
              </a:rPr>
              <a:t>63</a:t>
            </a:r>
            <a:r>
              <a:rPr lang="en-US" sz="2800" dirty="0" smtClean="0">
                <a:solidFill>
                  <a:srgbClr val="FFFFFF"/>
                </a:solidFill>
                <a:effectLst>
                  <a:outerShdw blurRad="63500" dist="63500" dir="2531071" rotWithShape="0">
                    <a:srgbClr val="000000"/>
                  </a:outerShdw>
                </a:effectLst>
                <a:ea typeface="Adelon"/>
                <a:cs typeface="Adelon"/>
                <a:sym typeface="Adelon"/>
              </a:rPr>
              <a:t> It is the Spirit who gives life; the flesh profits nothing. </a:t>
            </a:r>
            <a:r>
              <a:rPr lang="en-US" sz="2800" dirty="0" smtClean="0">
                <a:solidFill>
                  <a:srgbClr val="FFC000"/>
                </a:solidFill>
                <a:effectLst>
                  <a:outerShdw blurRad="63500" dist="63500" dir="2531071" rotWithShape="0">
                    <a:srgbClr val="000000"/>
                  </a:outerShdw>
                </a:effectLst>
                <a:ea typeface="Adelon"/>
                <a:cs typeface="Adelon"/>
                <a:sym typeface="Adelon"/>
              </a:rPr>
              <a:t>The words that I speak to you are spirit, and they are life</a:t>
            </a:r>
            <a:r>
              <a:rPr lang="en-US" sz="2800" dirty="0" smtClean="0">
                <a:solidFill>
                  <a:srgbClr val="FFFFFF"/>
                </a:solidFill>
                <a:effectLst>
                  <a:outerShdw blurRad="63500" dist="63500" dir="2531071" rotWithShape="0">
                    <a:srgbClr val="000000"/>
                  </a:outerShdw>
                </a:effectLst>
                <a:ea typeface="Adelon"/>
                <a:cs typeface="Adelon"/>
                <a:sym typeface="Adelon"/>
              </a:rPr>
              <a:t>. </a:t>
            </a:r>
            <a:endParaRPr lang="en-US" sz="2800" dirty="0">
              <a:solidFill>
                <a:srgbClr val="FFFFFF"/>
              </a:solidFill>
              <a:effectLst>
                <a:outerShdw blurRad="63500" dist="63500" dir="2531071" rotWithShape="0">
                  <a:srgbClr val="000000"/>
                </a:outerShdw>
              </a:effectLst>
              <a:ea typeface="Adelon"/>
              <a:cs typeface="Adelon"/>
              <a:sym typeface="Adelo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and disciples.jpg"/>
          <p:cNvPicPr>
            <a:picLocks noChangeAspect="1"/>
          </p:cNvPicPr>
          <p:nvPr/>
        </p:nvPicPr>
        <p:blipFill>
          <a:blip r:embed="rId2" cstate="print">
            <a:lum bright="-10000" contrast="10000"/>
          </a:blip>
          <a:stretch>
            <a:fillRect/>
          </a:stretch>
        </p:blipFill>
        <p:spPr>
          <a:xfrm>
            <a:off x="0" y="-228600"/>
            <a:ext cx="9144000" cy="7086600"/>
          </a:xfrm>
          <a:prstGeom prst="rect">
            <a:avLst/>
          </a:prstGeom>
        </p:spPr>
      </p:pic>
      <p:sp>
        <p:nvSpPr>
          <p:cNvPr id="2" name="Title 1"/>
          <p:cNvSpPr>
            <a:spLocks noGrp="1"/>
          </p:cNvSpPr>
          <p:nvPr>
            <p:ph type="title"/>
          </p:nvPr>
        </p:nvSpPr>
        <p:spPr>
          <a:xfrm>
            <a:off x="304800" y="152400"/>
            <a:ext cx="6019800" cy="1143000"/>
          </a:xfrm>
        </p:spPr>
        <p:txBody>
          <a:bodyPr>
            <a:normAutofit/>
          </a:bodyPr>
          <a:lstStyle/>
          <a:p>
            <a:r>
              <a:rPr lang="en-US" dirty="0" smtClean="0"/>
              <a:t>What did Jesus do..</a:t>
            </a:r>
            <a:endParaRPr lang="en-US" dirty="0"/>
          </a:p>
        </p:txBody>
      </p:sp>
      <p:sp>
        <p:nvSpPr>
          <p:cNvPr id="3" name="Content Placeholder 2"/>
          <p:cNvSpPr>
            <a:spLocks noGrp="1"/>
          </p:cNvSpPr>
          <p:nvPr>
            <p:ph idx="1"/>
          </p:nvPr>
        </p:nvSpPr>
        <p:spPr>
          <a:xfrm>
            <a:off x="228600" y="1752600"/>
            <a:ext cx="8458200" cy="4373563"/>
          </a:xfrm>
        </p:spPr>
        <p:txBody>
          <a:bodyPr>
            <a:normAutofit/>
          </a:bodyPr>
          <a:lstStyle/>
          <a:p>
            <a:pPr lvl="0" defTabSz="457200">
              <a:defRPr sz="1800" i="0"/>
            </a:pPr>
            <a:r>
              <a:rPr lang="en-US" sz="3900" dirty="0" smtClean="0">
                <a:solidFill>
                  <a:srgbClr val="FFFFFF"/>
                </a:solidFill>
                <a:ea typeface="Denmark"/>
                <a:cs typeface="Denmark"/>
                <a:sym typeface="Denmark"/>
              </a:rPr>
              <a:t>John 6:60–69</a:t>
            </a:r>
          </a:p>
          <a:p>
            <a:pPr lvl="0" defTabSz="457200">
              <a:tabLst>
                <a:tab pos="1254125" algn="l"/>
              </a:tabLst>
              <a:defRPr sz="1800" i="0"/>
            </a:pPr>
            <a:r>
              <a:rPr lang="en-US" sz="2800" baseline="31999" dirty="0" smtClean="0">
                <a:solidFill>
                  <a:srgbClr val="FFFFFF"/>
                </a:solidFill>
                <a:ea typeface="Adelon"/>
                <a:cs typeface="Adelon"/>
                <a:sym typeface="Adelon"/>
              </a:rPr>
              <a:t>64</a:t>
            </a:r>
            <a:r>
              <a:rPr lang="en-US" sz="2800" dirty="0" smtClean="0">
                <a:solidFill>
                  <a:srgbClr val="FFFFFF"/>
                </a:solidFill>
                <a:ea typeface="Adelon"/>
                <a:cs typeface="Adelon"/>
                <a:sym typeface="Adelon"/>
              </a:rPr>
              <a:t> But there are </a:t>
            </a:r>
            <a:r>
              <a:rPr lang="en-US" sz="2800" dirty="0" smtClean="0">
                <a:solidFill>
                  <a:srgbClr val="FFC000"/>
                </a:solidFill>
                <a:ea typeface="Adelon"/>
                <a:cs typeface="Adelon"/>
                <a:sym typeface="Adelon"/>
              </a:rPr>
              <a:t>some of you who do not believe</a:t>
            </a:r>
            <a:r>
              <a:rPr lang="en-US" sz="2800" dirty="0" smtClean="0">
                <a:solidFill>
                  <a:srgbClr val="FFFFFF"/>
                </a:solidFill>
                <a:ea typeface="Adelon"/>
                <a:cs typeface="Adelon"/>
                <a:sym typeface="Adelon"/>
              </a:rPr>
              <a:t>.” For Jesus knew from the beginning who they were who did not believe, and who would betray Him. </a:t>
            </a:r>
            <a:r>
              <a:rPr lang="en-US" sz="2800" baseline="31999" dirty="0" smtClean="0">
                <a:solidFill>
                  <a:srgbClr val="FFFFFF"/>
                </a:solidFill>
                <a:ea typeface="Adelon"/>
                <a:cs typeface="Adelon"/>
                <a:sym typeface="Adelon"/>
              </a:rPr>
              <a:t>65</a:t>
            </a:r>
            <a:r>
              <a:rPr lang="en-US" sz="2800" dirty="0" smtClean="0">
                <a:solidFill>
                  <a:srgbClr val="FFFFFF"/>
                </a:solidFill>
                <a:ea typeface="Adelon"/>
                <a:cs typeface="Adelon"/>
                <a:sym typeface="Adelon"/>
              </a:rPr>
              <a:t> And He said, “Therefore I have said to you that </a:t>
            </a:r>
            <a:r>
              <a:rPr lang="en-US" sz="2800" dirty="0" smtClean="0">
                <a:solidFill>
                  <a:srgbClr val="FFC000"/>
                </a:solidFill>
                <a:ea typeface="Adelon"/>
                <a:cs typeface="Adelon"/>
                <a:sym typeface="Adelon"/>
              </a:rPr>
              <a:t>no one can come to Me unless it has been granted to him by My Father</a:t>
            </a:r>
            <a:r>
              <a:rPr lang="en-US" sz="2800" dirty="0" smtClean="0">
                <a:solidFill>
                  <a:srgbClr val="FFFFFF"/>
                </a:solidFill>
                <a:ea typeface="Adelon"/>
                <a:cs typeface="Adelon"/>
                <a:sym typeface="Adelon"/>
              </a:rPr>
              <a:t>.” </a:t>
            </a:r>
            <a:endParaRPr lang="en-US" sz="2800" dirty="0">
              <a:solidFill>
                <a:srgbClr val="FFFFFF"/>
              </a:solidFill>
              <a:ea typeface="Adelon"/>
              <a:cs typeface="Adelon"/>
              <a:sym typeface="Adelo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 and disciples.jpg"/>
          <p:cNvPicPr>
            <a:picLocks noChangeAspect="1"/>
          </p:cNvPicPr>
          <p:nvPr/>
        </p:nvPicPr>
        <p:blipFill>
          <a:blip r:embed="rId3" cstate="print">
            <a:lum bright="-10000" contrast="10000"/>
          </a:blip>
          <a:stretch>
            <a:fillRect/>
          </a:stretch>
        </p:blipFill>
        <p:spPr>
          <a:xfrm>
            <a:off x="0" y="-228600"/>
            <a:ext cx="9144000" cy="7086600"/>
          </a:xfrm>
          <a:prstGeom prst="rect">
            <a:avLst/>
          </a:prstGeom>
        </p:spPr>
      </p:pic>
      <p:sp>
        <p:nvSpPr>
          <p:cNvPr id="2" name="Title 1"/>
          <p:cNvSpPr>
            <a:spLocks noGrp="1"/>
          </p:cNvSpPr>
          <p:nvPr>
            <p:ph type="title"/>
          </p:nvPr>
        </p:nvSpPr>
        <p:spPr>
          <a:xfrm>
            <a:off x="304800" y="152400"/>
            <a:ext cx="6019800" cy="1143000"/>
          </a:xfrm>
        </p:spPr>
        <p:txBody>
          <a:bodyPr>
            <a:normAutofit/>
          </a:bodyPr>
          <a:lstStyle/>
          <a:p>
            <a:r>
              <a:rPr lang="en-US" dirty="0" smtClean="0"/>
              <a:t>What did Jesus do..</a:t>
            </a:r>
            <a:endParaRPr lang="en-US" dirty="0"/>
          </a:p>
        </p:txBody>
      </p:sp>
      <p:sp>
        <p:nvSpPr>
          <p:cNvPr id="3" name="Content Placeholder 2"/>
          <p:cNvSpPr>
            <a:spLocks noGrp="1"/>
          </p:cNvSpPr>
          <p:nvPr>
            <p:ph idx="1"/>
          </p:nvPr>
        </p:nvSpPr>
        <p:spPr>
          <a:xfrm>
            <a:off x="228600" y="1752600"/>
            <a:ext cx="8458200" cy="4373563"/>
          </a:xfrm>
        </p:spPr>
        <p:txBody>
          <a:bodyPr>
            <a:normAutofit/>
          </a:bodyPr>
          <a:lstStyle/>
          <a:p>
            <a:pPr lvl="0" defTabSz="457200">
              <a:defRPr sz="1800" i="0"/>
            </a:pPr>
            <a:r>
              <a:rPr lang="en-US" sz="3900" dirty="0" smtClean="0">
                <a:solidFill>
                  <a:srgbClr val="FFFFFF"/>
                </a:solidFill>
                <a:ea typeface="Denmark"/>
                <a:cs typeface="Denmark"/>
                <a:sym typeface="Denmark"/>
              </a:rPr>
              <a:t>John 6:60–69</a:t>
            </a:r>
          </a:p>
          <a:p>
            <a:pPr lvl="0" defTabSz="457200">
              <a:defRPr sz="1800" i="0"/>
            </a:pPr>
            <a:r>
              <a:rPr lang="en-US" sz="2800" baseline="31999" dirty="0" smtClean="0">
                <a:solidFill>
                  <a:srgbClr val="FFFFFF"/>
                </a:solidFill>
                <a:effectLst>
                  <a:outerShdw blurRad="63500" dist="63500" dir="2531071" rotWithShape="0">
                    <a:srgbClr val="000000"/>
                  </a:outerShdw>
                </a:effectLst>
                <a:ea typeface="Adelon"/>
                <a:cs typeface="Adelon"/>
                <a:sym typeface="Adelon"/>
              </a:rPr>
              <a:t>66</a:t>
            </a:r>
            <a:r>
              <a:rPr lang="en-US" sz="2800" dirty="0" smtClean="0">
                <a:solidFill>
                  <a:srgbClr val="FFFFFF"/>
                </a:solidFill>
                <a:effectLst>
                  <a:outerShdw blurRad="63500" dist="63500" dir="2531071" rotWithShape="0">
                    <a:srgbClr val="000000"/>
                  </a:outerShdw>
                </a:effectLst>
                <a:ea typeface="Adelon"/>
                <a:cs typeface="Adelon"/>
                <a:sym typeface="Adelon"/>
              </a:rPr>
              <a:t> </a:t>
            </a:r>
            <a:r>
              <a:rPr lang="en-US" sz="2800" dirty="0" smtClean="0">
                <a:solidFill>
                  <a:srgbClr val="FFC000"/>
                </a:solidFill>
                <a:ea typeface="Adelon"/>
                <a:cs typeface="Adelon"/>
                <a:sym typeface="Adelon"/>
              </a:rPr>
              <a:t>From that time many of His disciples went back and walked with Him no more.</a:t>
            </a:r>
            <a:r>
              <a:rPr lang="en-US" sz="2800" dirty="0" smtClean="0">
                <a:solidFill>
                  <a:srgbClr val="FFFFFF"/>
                </a:solidFill>
                <a:ea typeface="Adelon"/>
                <a:cs typeface="Adelon"/>
                <a:sym typeface="Adelon"/>
              </a:rPr>
              <a:t> </a:t>
            </a:r>
            <a:r>
              <a:rPr lang="en-US" sz="2800" baseline="31999" dirty="0" smtClean="0">
                <a:solidFill>
                  <a:srgbClr val="FFFFFF"/>
                </a:solidFill>
                <a:ea typeface="Adelon"/>
                <a:cs typeface="Adelon"/>
                <a:sym typeface="Adelon"/>
              </a:rPr>
              <a:t>67</a:t>
            </a:r>
            <a:r>
              <a:rPr lang="en-US" sz="2800" dirty="0" smtClean="0">
                <a:solidFill>
                  <a:srgbClr val="FFFFFF"/>
                </a:solidFill>
                <a:ea typeface="Adelon"/>
                <a:cs typeface="Adelon"/>
                <a:sym typeface="Adelon"/>
              </a:rPr>
              <a:t> Then Jesus said to the twelve, “Do you also want to go away?” </a:t>
            </a:r>
            <a:r>
              <a:rPr lang="en-US" sz="2800" baseline="31999" dirty="0" smtClean="0">
                <a:solidFill>
                  <a:srgbClr val="FFFFFF"/>
                </a:solidFill>
                <a:ea typeface="Adelon"/>
                <a:cs typeface="Adelon"/>
                <a:sym typeface="Adelon"/>
              </a:rPr>
              <a:t>68</a:t>
            </a:r>
            <a:r>
              <a:rPr lang="en-US" sz="2800" dirty="0" smtClean="0">
                <a:solidFill>
                  <a:srgbClr val="FFFFFF"/>
                </a:solidFill>
                <a:ea typeface="Adelon"/>
                <a:cs typeface="Adelon"/>
                <a:sym typeface="Adelon"/>
              </a:rPr>
              <a:t> But Simon Peter answered Him, “</a:t>
            </a:r>
            <a:r>
              <a:rPr lang="en-US" sz="2800" dirty="0" smtClean="0">
                <a:solidFill>
                  <a:srgbClr val="FFC000"/>
                </a:solidFill>
                <a:ea typeface="Adelon"/>
                <a:cs typeface="Adelon"/>
                <a:sym typeface="Adelon"/>
              </a:rPr>
              <a:t>Lord, to whom shall we go? You have the words of eternal life</a:t>
            </a:r>
            <a:r>
              <a:rPr lang="en-US" sz="2800" dirty="0" smtClean="0">
                <a:solidFill>
                  <a:srgbClr val="FFFFFF"/>
                </a:solidFill>
                <a:ea typeface="Adelon"/>
                <a:cs typeface="Adelon"/>
                <a:sym typeface="Adelon"/>
              </a:rPr>
              <a:t>. </a:t>
            </a:r>
            <a:r>
              <a:rPr lang="en-US" sz="2800" baseline="31999" dirty="0" smtClean="0">
                <a:solidFill>
                  <a:srgbClr val="FFFFFF"/>
                </a:solidFill>
                <a:ea typeface="Adelon"/>
                <a:cs typeface="Adelon"/>
                <a:sym typeface="Adelon"/>
              </a:rPr>
              <a:t>69</a:t>
            </a:r>
            <a:r>
              <a:rPr lang="en-US" sz="2800" dirty="0" smtClean="0">
                <a:solidFill>
                  <a:srgbClr val="FFFFFF"/>
                </a:solidFill>
                <a:ea typeface="Adelon"/>
                <a:cs typeface="Adelon"/>
                <a:sym typeface="Adelon"/>
              </a:rPr>
              <a:t> Also we have come to believe and know that You are the Christ, the Son of the living God.”</a:t>
            </a:r>
            <a:endParaRPr lang="en-US" sz="2800" dirty="0">
              <a:solidFill>
                <a:srgbClr val="FFFFFF"/>
              </a:solidFill>
              <a:ea typeface="Adelon"/>
              <a:cs typeface="Adelon"/>
              <a:sym typeface="Adelo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3671</TotalTime>
  <Words>1129</Words>
  <Application>Microsoft Office PowerPoint</Application>
  <PresentationFormat>On-screen Show (4:3)</PresentationFormat>
  <Paragraphs>96</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Why is the Church Declining?</vt:lpstr>
      <vt:lpstr>Number of Americans attending church…</vt:lpstr>
      <vt:lpstr>Changing with the times..</vt:lpstr>
      <vt:lpstr>The church in an experience driven culture...</vt:lpstr>
      <vt:lpstr>Slide 5</vt:lpstr>
      <vt:lpstr>What did Jesus do..</vt:lpstr>
      <vt:lpstr>What did Jesus do..</vt:lpstr>
      <vt:lpstr>What did Jesus do..</vt:lpstr>
      <vt:lpstr>What did Jesus do..</vt:lpstr>
      <vt:lpstr>Slide 10</vt:lpstr>
      <vt:lpstr>Paul’s earnest plea..</vt:lpstr>
      <vt:lpstr>Changing with the times..</vt:lpstr>
      <vt:lpstr>Find what works..</vt:lpstr>
      <vt:lpstr>Market driven ministry..</vt:lpstr>
      <vt:lpstr>Slide 15</vt:lpstr>
      <vt:lpstr>Charge to Timothy..</vt:lpstr>
      <vt:lpstr>Charge to Timothy..</vt:lpstr>
      <vt:lpstr>Has the word of God lost its power?..</vt:lpstr>
      <vt:lpstr>Wrong appeal…</vt:lpstr>
      <vt:lpstr>A Deeper Problem revealed..</vt:lpstr>
      <vt:lpstr>Slide 21</vt:lpstr>
      <vt:lpstr>We should be pursuing..</vt:lpstr>
      <vt:lpstr>Self examination…</vt:lpstr>
      <vt:lpstr>Why is the Church Declining?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309</cp:revision>
  <dcterms:created xsi:type="dcterms:W3CDTF">2011-02-15T07:29:10Z</dcterms:created>
  <dcterms:modified xsi:type="dcterms:W3CDTF">2015-07-31T18:20:43Z</dcterms:modified>
</cp:coreProperties>
</file>