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7" r:id="rId2"/>
    <p:sldId id="270" r:id="rId3"/>
    <p:sldId id="271" r:id="rId4"/>
    <p:sldId id="272" r:id="rId5"/>
    <p:sldId id="273" r:id="rId6"/>
    <p:sldId id="268" r:id="rId7"/>
    <p:sldId id="274" r:id="rId8"/>
    <p:sldId id="275" r:id="rId9"/>
    <p:sldId id="269" r:id="rId10"/>
    <p:sldId id="276" r:id="rId11"/>
    <p:sldId id="277" r:id="rId12"/>
    <p:sldId id="278" r:id="rId13"/>
    <p:sldId id="279" r:id="rId14"/>
    <p:sldId id="28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1B1B"/>
    <a:srgbClr val="360000"/>
    <a:srgbClr val="1D1D1D"/>
    <a:srgbClr val="474747"/>
    <a:srgbClr val="000000"/>
    <a:srgbClr val="0D1F35"/>
    <a:srgbClr val="2C2C2C"/>
    <a:srgbClr val="0094C8"/>
    <a:srgbClr val="180000"/>
    <a:srgbClr val="1E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varScale="1">
        <p:scale>
          <a:sx n="93" d="100"/>
          <a:sy n="93" d="100"/>
        </p:scale>
        <p:origin x="-114" y="-15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4/20/2016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447800" y="5562600"/>
            <a:ext cx="6400800" cy="914400"/>
          </a:xfrm>
        </p:spPr>
        <p:txBody>
          <a:bodyPr anchor="ct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4/20/2016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4/20/2016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solidFill>
                  <a:srgbClr val="FFC000"/>
                </a:solidFill>
                <a:latin typeface="Georgia" pitchFamily="18" charset="0"/>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sz="3200" b="0">
                <a:solidFill>
                  <a:schemeClr val="bg1"/>
                </a:solidFill>
                <a:latin typeface="Georgia" pitchFamily="18" charset="0"/>
              </a:defRPr>
            </a:lvl1pPr>
            <a:lvl2pPr>
              <a:defRPr sz="2400" b="0">
                <a:solidFill>
                  <a:schemeClr val="bg1"/>
                </a:solidFill>
                <a:latin typeface="Georgia" pitchFamily="18" charset="0"/>
              </a:defRPr>
            </a:lvl2pPr>
            <a:lvl3pPr>
              <a:defRPr sz="1800" b="0">
                <a:solidFill>
                  <a:schemeClr val="bg1"/>
                </a:solidFill>
                <a:latin typeface="Georgia" pitchFamily="18" charset="0"/>
              </a:defRPr>
            </a:lvl3pPr>
            <a:lvl4pPr>
              <a:defRPr sz="1800" b="0">
                <a:solidFill>
                  <a:schemeClr val="bg1"/>
                </a:solidFill>
                <a:latin typeface="Georgia" pitchFamily="18" charset="0"/>
              </a:defRPr>
            </a:lvl4pPr>
            <a:lvl5pPr>
              <a:defRPr sz="1800" b="0">
                <a:solidFill>
                  <a:schemeClr val="bg1"/>
                </a:solidFill>
                <a:latin typeface="Georgia" pitchFamily="18" charset="0"/>
              </a:defRPr>
            </a:lvl5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4/20/2016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4/20/2016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hurch leadership  02.jpg"/>
          <p:cNvPicPr>
            <a:picLocks noChangeAspect="1"/>
          </p:cNvPicPr>
          <p:nvPr userDrawn="1"/>
        </p:nvPicPr>
        <p:blipFill>
          <a:blip r:embed="rId13" cstate="print">
            <a:lum bright="-12000" contrast="10000"/>
          </a:blip>
          <a:stretch>
            <a:fillRect/>
          </a:stretch>
        </p:blipFill>
        <p:spPr>
          <a:xfrm>
            <a:off x="0" y="0"/>
            <a:ext cx="9144000" cy="6858000"/>
          </a:xfrm>
          <a:prstGeom prst="rect">
            <a:avLst/>
          </a:prstGeom>
        </p:spPr>
      </p:pic>
      <p:pic>
        <p:nvPicPr>
          <p:cNvPr id="6" name="Picture 5" descr="For-Such-a-Time-as-This.jpg"/>
          <p:cNvPicPr>
            <a:picLocks noChangeAspect="1"/>
          </p:cNvPicPr>
          <p:nvPr userDrawn="1"/>
        </p:nvPicPr>
        <p:blipFill>
          <a:blip r:embed="rId14" cstate="print">
            <a:lum bright="-15000" contrast="15000"/>
          </a:blip>
          <a:stretch>
            <a:fillRect/>
          </a:stretch>
        </p:blipFill>
        <p:spPr>
          <a:xfrm>
            <a:off x="-18942" y="0"/>
            <a:ext cx="9162942" cy="6858000"/>
          </a:xfrm>
          <a:prstGeom prst="rect">
            <a:avLst/>
          </a:prstGeom>
        </p:spPr>
      </p:pic>
      <p:sp>
        <p:nvSpPr>
          <p:cNvPr id="9" name="Rectangle 8"/>
          <p:cNvSpPr/>
          <p:nvPr userDrawn="1"/>
        </p:nvSpPr>
        <p:spPr>
          <a:xfrm>
            <a:off x="0" y="0"/>
            <a:ext cx="9144000" cy="6858000"/>
          </a:xfrm>
          <a:prstGeom prst="rect">
            <a:avLst/>
          </a:prstGeom>
          <a:solidFill>
            <a:srgbClr val="1D1D1D">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533400" y="1828800"/>
            <a:ext cx="8229600" cy="4449763"/>
          </a:xfrm>
          <a:prstGeom prst="rect">
            <a:avLst/>
          </a:prstGeom>
          <a:noFill/>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3600" kern="1200">
          <a:solidFill>
            <a:srgbClr val="FFC000"/>
          </a:solidFill>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200" b="0" kern="1200">
          <a:solidFill>
            <a:schemeClr val="bg1"/>
          </a:solidFill>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b="0" kern="1200">
          <a:solidFill>
            <a:schemeClr val="bg1"/>
          </a:solidFill>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b="0" kern="1200">
          <a:solidFill>
            <a:schemeClr val="bg1"/>
          </a:solidFill>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For-Such-a-Time-as-This.jpg"/>
          <p:cNvPicPr>
            <a:picLocks noChangeAspect="1"/>
          </p:cNvPicPr>
          <p:nvPr/>
        </p:nvPicPr>
        <p:blipFill>
          <a:blip r:embed="rId2" cstate="print">
            <a:lum bright="-25000" contrast="15000"/>
          </a:blip>
          <a:stretch>
            <a:fillRect/>
          </a:stretch>
        </p:blipFill>
        <p:spPr>
          <a:xfrm>
            <a:off x="0" y="0"/>
            <a:ext cx="9162942" cy="6858000"/>
          </a:xfrm>
          <a:prstGeom prst="rect">
            <a:avLst/>
          </a:prstGeom>
        </p:spPr>
      </p:pic>
      <p:sp>
        <p:nvSpPr>
          <p:cNvPr id="4" name="Title 3"/>
          <p:cNvSpPr>
            <a:spLocks noGrp="1"/>
          </p:cNvSpPr>
          <p:nvPr>
            <p:ph type="ctrTitle"/>
          </p:nvPr>
        </p:nvSpPr>
        <p:spPr>
          <a:xfrm>
            <a:off x="685800" y="381000"/>
            <a:ext cx="7772400" cy="1371599"/>
          </a:xfrm>
          <a:solidFill>
            <a:schemeClr val="tx1">
              <a:alpha val="40000"/>
            </a:schemeClr>
          </a:solidFill>
        </p:spPr>
        <p:txBody>
          <a:bodyPr/>
          <a:lstStyle/>
          <a:p>
            <a:pPr>
              <a:lnSpc>
                <a:spcPts val="4800"/>
              </a:lnSpc>
            </a:pPr>
            <a:r>
              <a:rPr lang="en-US" sz="4400" dirty="0" smtClean="0"/>
              <a:t>In the Kingdom.. </a:t>
            </a:r>
            <a:br>
              <a:rPr lang="en-US" sz="4400" dirty="0" smtClean="0"/>
            </a:br>
            <a:r>
              <a:rPr lang="en-US" sz="4400" dirty="0" smtClean="0"/>
              <a:t>For Such a Time as This</a:t>
            </a:r>
            <a:endParaRPr lang="en-US" sz="4400" dirty="0"/>
          </a:p>
        </p:txBody>
      </p:sp>
      <p:sp>
        <p:nvSpPr>
          <p:cNvPr id="5" name="Subtitle 4"/>
          <p:cNvSpPr>
            <a:spLocks noGrp="1"/>
          </p:cNvSpPr>
          <p:nvPr>
            <p:ph type="subTitle" idx="1"/>
          </p:nvPr>
        </p:nvSpPr>
        <p:spPr>
          <a:xfrm>
            <a:off x="1371600" y="5791200"/>
            <a:ext cx="6400800" cy="914400"/>
          </a:xfrm>
          <a:solidFill>
            <a:schemeClr val="tx1">
              <a:alpha val="40000"/>
            </a:schemeClr>
          </a:solidFill>
        </p:spPr>
        <p:txBody>
          <a:bodyPr>
            <a:normAutofit/>
          </a:bodyPr>
          <a:lstStyle/>
          <a:p>
            <a:r>
              <a:rPr lang="en-US" sz="3600" dirty="0" smtClean="0"/>
              <a:t>Esther 4:11-16</a:t>
            </a:r>
            <a:endParaRPr lang="en-US"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5" name="Picture 4" descr="bible teacher.jpg"/>
          <p:cNvPicPr>
            <a:picLocks noChangeAspect="1"/>
          </p:cNvPicPr>
          <p:nvPr/>
        </p:nvPicPr>
        <p:blipFill>
          <a:blip r:embed="rId2" cstate="print"/>
          <a:stretch>
            <a:fillRect/>
          </a:stretch>
        </p:blipFill>
        <p:spPr>
          <a:xfrm>
            <a:off x="0" y="152400"/>
            <a:ext cx="9144000" cy="5105400"/>
          </a:xfrm>
          <a:prstGeom prst="rect">
            <a:avLst/>
          </a:prstGeom>
        </p:spPr>
      </p:pic>
      <p:sp>
        <p:nvSpPr>
          <p:cNvPr id="6" name="Title 5"/>
          <p:cNvSpPr>
            <a:spLocks noGrp="1"/>
          </p:cNvSpPr>
          <p:nvPr>
            <p:ph type="title"/>
          </p:nvPr>
        </p:nvSpPr>
        <p:spPr>
          <a:xfrm>
            <a:off x="381000" y="304800"/>
            <a:ext cx="5562600" cy="990600"/>
          </a:xfrm>
          <a:solidFill>
            <a:schemeClr val="tx1">
              <a:alpha val="50000"/>
            </a:schemeClr>
          </a:solidFill>
        </p:spPr>
        <p:txBody>
          <a:bodyPr>
            <a:normAutofit/>
          </a:bodyPr>
          <a:lstStyle/>
          <a:p>
            <a:r>
              <a:rPr lang="en-US" dirty="0" smtClean="0"/>
              <a:t>Teacher to save the lost..</a:t>
            </a:r>
            <a:endParaRPr lang="en-US" dirty="0"/>
          </a:p>
        </p:txBody>
      </p:sp>
      <p:sp>
        <p:nvSpPr>
          <p:cNvPr id="7" name="Content Placeholder 6"/>
          <p:cNvSpPr>
            <a:spLocks noGrp="1"/>
          </p:cNvSpPr>
          <p:nvPr>
            <p:ph idx="1"/>
          </p:nvPr>
        </p:nvSpPr>
        <p:spPr>
          <a:xfrm>
            <a:off x="381000" y="4114800"/>
            <a:ext cx="8229600" cy="2392363"/>
          </a:xfrm>
          <a:solidFill>
            <a:schemeClr val="tx1">
              <a:alpha val="65000"/>
            </a:schemeClr>
          </a:solidFill>
        </p:spPr>
        <p:txBody>
          <a:bodyPr>
            <a:normAutofit fontScale="92500"/>
          </a:bodyPr>
          <a:lstStyle/>
          <a:p>
            <a:r>
              <a:rPr lang="en-US" dirty="0" smtClean="0"/>
              <a:t>Acts 9:15-16 But the Lord said to him, "Go, for he is a chosen vessel of Mine to bear My name before Gentiles, kings, and the children of Israel.  16 For I will show him how many things he must suffer for My name's sake."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dissolve">
                                      <p:cBhvr>
                                        <p:cTn id="7" dur="500"/>
                                        <p:tgtEl>
                                          <p:spTgt spid="7">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dissolve">
                                      <p:cBhvr>
                                        <p:cTn id="12"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jeremiah20121003_9272lsmain.jpg"/>
          <p:cNvPicPr>
            <a:picLocks noChangeAspect="1"/>
          </p:cNvPicPr>
          <p:nvPr/>
        </p:nvPicPr>
        <p:blipFill>
          <a:blip r:embed="rId2" cstate="print"/>
          <a:srcRect r="6678"/>
          <a:stretch>
            <a:fillRect/>
          </a:stretch>
        </p:blipFill>
        <p:spPr>
          <a:xfrm>
            <a:off x="0" y="0"/>
            <a:ext cx="9144000" cy="6858000"/>
          </a:xfrm>
          <a:prstGeom prst="rect">
            <a:avLst/>
          </a:prstGeom>
        </p:spPr>
      </p:pic>
      <p:sp>
        <p:nvSpPr>
          <p:cNvPr id="4" name="Rectangle 3"/>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81000" y="304800"/>
            <a:ext cx="6019800" cy="1143000"/>
          </a:xfrm>
          <a:solidFill>
            <a:schemeClr val="tx1">
              <a:alpha val="60000"/>
            </a:schemeClr>
          </a:solidFill>
        </p:spPr>
        <p:txBody>
          <a:bodyPr>
            <a:normAutofit/>
          </a:bodyPr>
          <a:lstStyle/>
          <a:p>
            <a:r>
              <a:rPr lang="en-US" dirty="0" smtClean="0"/>
              <a:t>Teacher to defend the faith..</a:t>
            </a:r>
            <a:endParaRPr lang="en-US" dirty="0"/>
          </a:p>
        </p:txBody>
      </p:sp>
      <p:sp>
        <p:nvSpPr>
          <p:cNvPr id="6" name="Content Placeholder 5"/>
          <p:cNvSpPr>
            <a:spLocks noGrp="1"/>
          </p:cNvSpPr>
          <p:nvPr>
            <p:ph idx="1"/>
          </p:nvPr>
        </p:nvSpPr>
        <p:spPr>
          <a:xfrm>
            <a:off x="457200" y="3581400"/>
            <a:ext cx="8229600" cy="2849563"/>
          </a:xfrm>
          <a:solidFill>
            <a:schemeClr val="tx1">
              <a:alpha val="55000"/>
            </a:schemeClr>
          </a:solidFill>
        </p:spPr>
        <p:txBody>
          <a:bodyPr>
            <a:normAutofit fontScale="85000" lnSpcReduction="10000"/>
          </a:bodyPr>
          <a:lstStyle/>
          <a:p>
            <a:r>
              <a:rPr lang="en-US" dirty="0" smtClean="0"/>
              <a:t>1 Timothy 4:1-6 Now the Spirit expressly says that in latter times some will depart from the faith, giving heed to deceiving spirits and doctrines of demons...6 If you instruct the brethren in these things, you will be a good minister of Jesus Christ, nourished in the words of faith and of the good doctrine which you have carefully followed.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dissolve">
                                      <p:cBhvr>
                                        <p:cTn id="7" dur="500"/>
                                        <p:tgtEl>
                                          <p:spTgt spid="6">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dissolve">
                                      <p:cBhvr>
                                        <p:cTn id="1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3-4--grade-class2.jpg"/>
          <p:cNvPicPr>
            <a:picLocks noChangeAspect="1"/>
          </p:cNvPicPr>
          <p:nvPr/>
        </p:nvPicPr>
        <p:blipFill>
          <a:blip r:embed="rId2" cstate="print"/>
          <a:stretch>
            <a:fillRect/>
          </a:stretch>
        </p:blipFill>
        <p:spPr>
          <a:xfrm>
            <a:off x="0" y="0"/>
            <a:ext cx="9174480" cy="6858000"/>
          </a:xfrm>
          <a:prstGeom prst="rect">
            <a:avLst/>
          </a:prstGeom>
        </p:spPr>
      </p:pic>
      <p:sp>
        <p:nvSpPr>
          <p:cNvPr id="3" name="Rectangle 2"/>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228600" y="228600"/>
            <a:ext cx="5791200" cy="1143000"/>
          </a:xfrm>
          <a:solidFill>
            <a:schemeClr val="tx1">
              <a:alpha val="55000"/>
            </a:schemeClr>
          </a:solidFill>
        </p:spPr>
        <p:txBody>
          <a:bodyPr>
            <a:normAutofit/>
          </a:bodyPr>
          <a:lstStyle/>
          <a:p>
            <a:r>
              <a:rPr lang="en-US" dirty="0" smtClean="0"/>
              <a:t>Using talents as members ..</a:t>
            </a:r>
            <a:endParaRPr lang="en-US" dirty="0"/>
          </a:p>
        </p:txBody>
      </p:sp>
      <p:sp>
        <p:nvSpPr>
          <p:cNvPr id="5" name="Content Placeholder 4"/>
          <p:cNvSpPr>
            <a:spLocks noGrp="1"/>
          </p:cNvSpPr>
          <p:nvPr>
            <p:ph idx="1"/>
          </p:nvPr>
        </p:nvSpPr>
        <p:spPr>
          <a:xfrm>
            <a:off x="381000" y="3886200"/>
            <a:ext cx="8382000" cy="2819400"/>
          </a:xfrm>
          <a:solidFill>
            <a:schemeClr val="tx1">
              <a:alpha val="55000"/>
            </a:schemeClr>
          </a:solidFill>
        </p:spPr>
        <p:txBody>
          <a:bodyPr>
            <a:normAutofit fontScale="85000" lnSpcReduction="10000"/>
          </a:bodyPr>
          <a:lstStyle/>
          <a:p>
            <a:r>
              <a:rPr lang="en-US" dirty="0" smtClean="0"/>
              <a:t>Ephesians 4:14-16 speaking the truth in love, may grow up in all things into Him who is the head — Christ —  16 from whom the whole body, joined and knit together by what every joint supplies, according to the effective working by which every part does its share, causes growth of the body for the edifying of itself in love.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dissolve">
                                      <p:cBhvr>
                                        <p:cTn id="7" dur="500"/>
                                        <p:tgtEl>
                                          <p:spTgt spid="5">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dissolve">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wx07-mom-home.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solidFill>
            <a:schemeClr val="tx1">
              <a:alpha val="55000"/>
            </a:schemeClr>
          </a:solidFill>
        </p:spPr>
        <p:txBody>
          <a:bodyPr/>
          <a:lstStyle/>
          <a:p>
            <a:endParaRPr lang="en-US" dirty="0"/>
          </a:p>
        </p:txBody>
      </p:sp>
      <p:sp>
        <p:nvSpPr>
          <p:cNvPr id="5" name="Content Placeholder 4"/>
          <p:cNvSpPr>
            <a:spLocks noGrp="1"/>
          </p:cNvSpPr>
          <p:nvPr>
            <p:ph idx="1"/>
          </p:nvPr>
        </p:nvSpPr>
        <p:spPr>
          <a:xfrm>
            <a:off x="304800" y="4724400"/>
            <a:ext cx="8610600" cy="1935163"/>
          </a:xfrm>
          <a:solidFill>
            <a:schemeClr val="tx1">
              <a:alpha val="55000"/>
            </a:schemeClr>
          </a:solidFill>
        </p:spPr>
        <p:txBody>
          <a:bodyPr>
            <a:normAutofit fontScale="77500" lnSpcReduction="20000"/>
          </a:bodyPr>
          <a:lstStyle/>
          <a:p>
            <a:r>
              <a:rPr lang="en-US" dirty="0" smtClean="0"/>
              <a:t>2 Timothy 1:3-5 I thank God, whom I serve with a pure conscience, as my forefathers did, as without ceasing I remember you in my prayers night and day, 5 when I call to remembrance the genuine faith that is in you, which dwelt first in your grandmother Lois and your mother Eunice, and I am persuaded is in you also.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dissolve">
                                      <p:cBhvr>
                                        <p:cTn id="7" dur="500"/>
                                        <p:tgtEl>
                                          <p:spTgt spid="5">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dissolve">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For-Such-a-Time-as-This.jpg"/>
          <p:cNvPicPr>
            <a:picLocks noChangeAspect="1"/>
          </p:cNvPicPr>
          <p:nvPr/>
        </p:nvPicPr>
        <p:blipFill>
          <a:blip r:embed="rId2" cstate="print">
            <a:lum bright="-25000" contrast="15000"/>
          </a:blip>
          <a:stretch>
            <a:fillRect/>
          </a:stretch>
        </p:blipFill>
        <p:spPr>
          <a:xfrm>
            <a:off x="0" y="0"/>
            <a:ext cx="9162942" cy="6858000"/>
          </a:xfrm>
          <a:prstGeom prst="rect">
            <a:avLst/>
          </a:prstGeom>
        </p:spPr>
      </p:pic>
      <p:sp>
        <p:nvSpPr>
          <p:cNvPr id="4" name="Title 3"/>
          <p:cNvSpPr>
            <a:spLocks noGrp="1"/>
          </p:cNvSpPr>
          <p:nvPr>
            <p:ph type="ctrTitle"/>
          </p:nvPr>
        </p:nvSpPr>
        <p:spPr>
          <a:xfrm>
            <a:off x="685800" y="381000"/>
            <a:ext cx="7772400" cy="1371599"/>
          </a:xfrm>
          <a:solidFill>
            <a:schemeClr val="tx1">
              <a:alpha val="40000"/>
            </a:schemeClr>
          </a:solidFill>
        </p:spPr>
        <p:txBody>
          <a:bodyPr/>
          <a:lstStyle/>
          <a:p>
            <a:pPr>
              <a:lnSpc>
                <a:spcPts val="4800"/>
              </a:lnSpc>
            </a:pPr>
            <a:r>
              <a:rPr lang="en-US" sz="4400" dirty="0" smtClean="0"/>
              <a:t>In the Kingdom.. </a:t>
            </a:r>
            <a:br>
              <a:rPr lang="en-US" sz="4400" dirty="0" smtClean="0"/>
            </a:br>
            <a:r>
              <a:rPr lang="en-US" sz="4400" dirty="0" smtClean="0"/>
              <a:t>For Such a Time as This</a:t>
            </a:r>
            <a:endParaRPr lang="en-US" sz="4400" dirty="0"/>
          </a:p>
        </p:txBody>
      </p:sp>
      <p:sp>
        <p:nvSpPr>
          <p:cNvPr id="5" name="Subtitle 4"/>
          <p:cNvSpPr>
            <a:spLocks noGrp="1"/>
          </p:cNvSpPr>
          <p:nvPr>
            <p:ph type="subTitle" idx="1"/>
          </p:nvPr>
        </p:nvSpPr>
        <p:spPr>
          <a:xfrm>
            <a:off x="1371600" y="5791200"/>
            <a:ext cx="6400800" cy="914400"/>
          </a:xfrm>
          <a:solidFill>
            <a:schemeClr val="tx1">
              <a:alpha val="40000"/>
            </a:schemeClr>
          </a:solidFill>
        </p:spPr>
        <p:txBody>
          <a:bodyPr>
            <a:normAutofit/>
          </a:bodyPr>
          <a:lstStyle/>
          <a:p>
            <a:r>
              <a:rPr lang="en-US" sz="3600" dirty="0" smtClean="0"/>
              <a:t>Esther 4:11-16</a:t>
            </a:r>
            <a:endParaRPr lang="en-US" sz="3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sther 02.jpg"/>
          <p:cNvPicPr>
            <a:picLocks noChangeAspect="1"/>
          </p:cNvPicPr>
          <p:nvPr/>
        </p:nvPicPr>
        <p:blipFill>
          <a:blip r:embed="rId2" cstate="print"/>
          <a:srcRect l="321"/>
          <a:stretch>
            <a:fillRect/>
          </a:stretch>
        </p:blipFill>
        <p:spPr>
          <a:xfrm>
            <a:off x="0" y="0"/>
            <a:ext cx="9144000" cy="6853922"/>
          </a:xfrm>
          <a:prstGeom prst="rect">
            <a:avLst/>
          </a:prstGeom>
        </p:spPr>
      </p:pic>
      <p:sp>
        <p:nvSpPr>
          <p:cNvPr id="5" name="Rectangle 4"/>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p:cNvSpPr>
            <a:spLocks noGrp="1"/>
          </p:cNvSpPr>
          <p:nvPr>
            <p:ph type="title"/>
          </p:nvPr>
        </p:nvSpPr>
        <p:spPr>
          <a:xfrm>
            <a:off x="304800" y="228600"/>
            <a:ext cx="5562600" cy="838200"/>
          </a:xfrm>
          <a:solidFill>
            <a:schemeClr val="tx1">
              <a:alpha val="35000"/>
            </a:schemeClr>
          </a:solidFill>
        </p:spPr>
        <p:txBody>
          <a:bodyPr/>
          <a:lstStyle/>
          <a:p>
            <a:r>
              <a:rPr lang="en-US" dirty="0" smtClean="0"/>
              <a:t>Esther at a critical time..</a:t>
            </a:r>
            <a:endParaRPr lang="en-US" dirty="0"/>
          </a:p>
        </p:txBody>
      </p:sp>
      <p:sp>
        <p:nvSpPr>
          <p:cNvPr id="7" name="Subtitle 6"/>
          <p:cNvSpPr>
            <a:spLocks noGrp="1"/>
          </p:cNvSpPr>
          <p:nvPr>
            <p:ph idx="1"/>
          </p:nvPr>
        </p:nvSpPr>
        <p:spPr>
          <a:xfrm>
            <a:off x="533400" y="4648200"/>
            <a:ext cx="8229600" cy="2087563"/>
          </a:xfrm>
          <a:solidFill>
            <a:schemeClr val="tx1">
              <a:alpha val="35000"/>
            </a:schemeClr>
          </a:solidFill>
        </p:spPr>
        <p:txBody>
          <a:bodyPr>
            <a:normAutofit fontScale="85000" lnSpcReduction="10000"/>
          </a:bodyPr>
          <a:lstStyle/>
          <a:p>
            <a:r>
              <a:rPr lang="en-US" dirty="0" smtClean="0"/>
              <a:t>Esther 4:14  For if you remain completely silent at this time, relief and deliverance will arise for the Jews from another place, but you and your father's house will perish. Yet who knows whether you have come to the kingdom for such a time as this?"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aman1.jpg"/>
          <p:cNvPicPr>
            <a:picLocks noChangeAspect="1"/>
          </p:cNvPicPr>
          <p:nvPr/>
        </p:nvPicPr>
        <p:blipFill>
          <a:blip r:embed="rId2" cstate="print">
            <a:lum contrast="10000"/>
          </a:blip>
          <a:stretch>
            <a:fillRect/>
          </a:stretch>
        </p:blipFill>
        <p:spPr>
          <a:xfrm>
            <a:off x="0" y="0"/>
            <a:ext cx="9157214" cy="6858000"/>
          </a:xfrm>
          <a:prstGeom prst="rect">
            <a:avLst/>
          </a:prstGeom>
        </p:spPr>
      </p:pic>
      <p:sp>
        <p:nvSpPr>
          <p:cNvPr id="3" name="Rectangle 2"/>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ubtitle 4"/>
          <p:cNvSpPr>
            <a:spLocks noGrp="1"/>
          </p:cNvSpPr>
          <p:nvPr>
            <p:ph type="subTitle" idx="1"/>
          </p:nvPr>
        </p:nvSpPr>
        <p:spPr>
          <a:xfrm>
            <a:off x="533400" y="5181600"/>
            <a:ext cx="8305800" cy="1295400"/>
          </a:xfrm>
          <a:solidFill>
            <a:schemeClr val="tx1">
              <a:alpha val="35000"/>
            </a:schemeClr>
          </a:solidFill>
        </p:spPr>
        <p:txBody>
          <a:bodyPr>
            <a:normAutofit/>
          </a:bodyPr>
          <a:lstStyle/>
          <a:p>
            <a:r>
              <a:rPr lang="en-US" dirty="0" smtClean="0"/>
              <a:t>4:1-9  Mordecai learned of Haman’s plan to eradicate the Jews.. called for Esther</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ordecai and Esther.jpg"/>
          <p:cNvPicPr>
            <a:picLocks noChangeAspect="1"/>
          </p:cNvPicPr>
          <p:nvPr/>
        </p:nvPicPr>
        <p:blipFill>
          <a:blip r:embed="rId2" cstate="print"/>
          <a:srcRect l="1800" r="3600"/>
          <a:stretch>
            <a:fillRect/>
          </a:stretch>
        </p:blipFill>
        <p:spPr>
          <a:xfrm>
            <a:off x="0" y="0"/>
            <a:ext cx="9448800" cy="6858000"/>
          </a:xfrm>
          <a:prstGeom prst="rect">
            <a:avLst/>
          </a:prstGeom>
        </p:spPr>
      </p:pic>
      <p:sp>
        <p:nvSpPr>
          <p:cNvPr id="3" name="Rectangle 2"/>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ubtitle 4"/>
          <p:cNvSpPr txBox="1">
            <a:spLocks/>
          </p:cNvSpPr>
          <p:nvPr/>
        </p:nvSpPr>
        <p:spPr>
          <a:xfrm>
            <a:off x="533400" y="5181600"/>
            <a:ext cx="8305800" cy="1295400"/>
          </a:xfrm>
          <a:prstGeom prst="rect">
            <a:avLst/>
          </a:prstGeom>
          <a:solidFill>
            <a:schemeClr val="tx1">
              <a:alpha val="35000"/>
            </a:schemeClr>
          </a:solidFill>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0" i="0" u="none" strike="noStrike" kern="1200" cap="none" spc="0" normalizeH="0" baseline="0" noProof="0" dirty="0" smtClean="0">
                <a:ln>
                  <a:noFill/>
                </a:ln>
                <a:solidFill>
                  <a:schemeClr val="bg1"/>
                </a:solidFill>
                <a:effectLst/>
                <a:uLnTx/>
                <a:uFillTx/>
                <a:latin typeface="Georgia" pitchFamily="18" charset="0"/>
                <a:ea typeface="+mn-ea"/>
                <a:cs typeface="Times New Roman" pitchFamily="18" charset="0"/>
              </a:rPr>
              <a:t>4:11-14  Mordecai reminds Esther that if</a:t>
            </a:r>
            <a:r>
              <a:rPr kumimoji="0" lang="en-US" sz="3200" b="0" i="0" u="none" strike="noStrike" kern="1200" cap="none" spc="0" normalizeH="0" noProof="0" dirty="0" smtClean="0">
                <a:ln>
                  <a:noFill/>
                </a:ln>
                <a:solidFill>
                  <a:schemeClr val="bg1"/>
                </a:solidFill>
                <a:effectLst/>
                <a:uLnTx/>
                <a:uFillTx/>
                <a:latin typeface="Georgia" pitchFamily="18" charset="0"/>
                <a:ea typeface="+mn-ea"/>
                <a:cs typeface="Times New Roman" pitchFamily="18" charset="0"/>
              </a:rPr>
              <a:t> she does not act at this time they will all perish</a:t>
            </a:r>
            <a:endParaRPr kumimoji="0" lang="en-US" sz="3200" b="0" i="0" u="none" strike="noStrike" kern="1200" cap="none" spc="0" normalizeH="0" baseline="0" noProof="0" dirty="0">
              <a:ln>
                <a:noFill/>
              </a:ln>
              <a:solidFill>
                <a:schemeClr val="bg1"/>
              </a:solidFill>
              <a:effectLst/>
              <a:uLnTx/>
              <a:uFillTx/>
              <a:latin typeface="Georgia"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sther 02.jpg"/>
          <p:cNvPicPr>
            <a:picLocks noChangeAspect="1"/>
          </p:cNvPicPr>
          <p:nvPr/>
        </p:nvPicPr>
        <p:blipFill>
          <a:blip r:embed="rId2" cstate="print"/>
          <a:srcRect l="321"/>
          <a:stretch>
            <a:fillRect/>
          </a:stretch>
        </p:blipFill>
        <p:spPr>
          <a:xfrm>
            <a:off x="0" y="0"/>
            <a:ext cx="9144000" cy="6853922"/>
          </a:xfrm>
          <a:prstGeom prst="rect">
            <a:avLst/>
          </a:prstGeom>
        </p:spPr>
      </p:pic>
      <p:sp>
        <p:nvSpPr>
          <p:cNvPr id="5" name="Rectangle 4"/>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ubtitle 6"/>
          <p:cNvSpPr>
            <a:spLocks noGrp="1"/>
          </p:cNvSpPr>
          <p:nvPr>
            <p:ph idx="1"/>
          </p:nvPr>
        </p:nvSpPr>
        <p:spPr>
          <a:xfrm>
            <a:off x="533400" y="4648200"/>
            <a:ext cx="8229600" cy="2087563"/>
          </a:xfrm>
          <a:solidFill>
            <a:schemeClr val="tx1">
              <a:alpha val="35000"/>
            </a:schemeClr>
          </a:solidFill>
        </p:spPr>
        <p:txBody>
          <a:bodyPr>
            <a:normAutofit lnSpcReduction="10000"/>
          </a:bodyPr>
          <a:lstStyle/>
          <a:p>
            <a:pPr>
              <a:buNone/>
            </a:pPr>
            <a:r>
              <a:rPr lang="en-US" dirty="0" smtClean="0"/>
              <a:t>Esther 4:15-17 She told Mordecai she would go after three days of fasting..</a:t>
            </a:r>
          </a:p>
          <a:p>
            <a:pPr>
              <a:buNone/>
            </a:pPr>
            <a:r>
              <a:rPr lang="en-US" dirty="0" smtClean="0"/>
              <a:t>Esther 5:1-4  Esther braved the law and entered the king’s room and found favor..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304800"/>
            <a:ext cx="5562600" cy="1143000"/>
          </a:xfrm>
        </p:spPr>
        <p:txBody>
          <a:bodyPr/>
          <a:lstStyle/>
          <a:p>
            <a:r>
              <a:rPr lang="en-US" dirty="0" smtClean="0"/>
              <a:t>What about us today?</a:t>
            </a:r>
            <a:endParaRPr lang="en-US" dirty="0"/>
          </a:p>
        </p:txBody>
      </p:sp>
      <p:sp>
        <p:nvSpPr>
          <p:cNvPr id="5" name="Subtitle 4"/>
          <p:cNvSpPr>
            <a:spLocks noGrp="1"/>
          </p:cNvSpPr>
          <p:nvPr>
            <p:ph idx="1"/>
          </p:nvPr>
        </p:nvSpPr>
        <p:spPr>
          <a:xfrm>
            <a:off x="533400" y="5105400"/>
            <a:ext cx="8229600" cy="1477963"/>
          </a:xfrm>
          <a:solidFill>
            <a:schemeClr val="tx1">
              <a:alpha val="35000"/>
            </a:schemeClr>
          </a:solidFill>
        </p:spPr>
        <p:txBody>
          <a:bodyPr anchor="ctr">
            <a:normAutofit fontScale="92500"/>
          </a:bodyPr>
          <a:lstStyle/>
          <a:p>
            <a:pPr algn="ctr">
              <a:buNone/>
            </a:pPr>
            <a:r>
              <a:rPr lang="en-US" sz="3600" dirty="0" smtClean="0"/>
              <a:t> What if we are in the kingdom of Christ with our abilities for such a time as this?</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rnabas_Cover.jpg"/>
          <p:cNvPicPr>
            <a:picLocks noChangeAspect="1"/>
          </p:cNvPicPr>
          <p:nvPr/>
        </p:nvPicPr>
        <p:blipFill>
          <a:blip r:embed="rId2" cstate="print"/>
          <a:stretch>
            <a:fillRect/>
          </a:stretch>
        </p:blipFill>
        <p:spPr>
          <a:xfrm>
            <a:off x="-1" y="0"/>
            <a:ext cx="9144001" cy="6858000"/>
          </a:xfrm>
          <a:prstGeom prst="rect">
            <a:avLst/>
          </a:prstGeom>
        </p:spPr>
      </p:pic>
      <p:sp>
        <p:nvSpPr>
          <p:cNvPr id="2" name="Title 1"/>
          <p:cNvSpPr>
            <a:spLocks noGrp="1"/>
          </p:cNvSpPr>
          <p:nvPr>
            <p:ph type="title"/>
          </p:nvPr>
        </p:nvSpPr>
        <p:spPr>
          <a:solidFill>
            <a:schemeClr val="tx1">
              <a:alpha val="55000"/>
            </a:schemeClr>
          </a:solidFill>
        </p:spPr>
        <p:txBody>
          <a:bodyPr/>
          <a:lstStyle/>
          <a:p>
            <a:r>
              <a:rPr lang="en-US" dirty="0" smtClean="0"/>
              <a:t>To be an Encourager..</a:t>
            </a:r>
            <a:endParaRPr lang="en-US" dirty="0"/>
          </a:p>
        </p:txBody>
      </p:sp>
      <p:sp>
        <p:nvSpPr>
          <p:cNvPr id="6" name="Content Placeholder 5"/>
          <p:cNvSpPr>
            <a:spLocks noGrp="1"/>
          </p:cNvSpPr>
          <p:nvPr>
            <p:ph idx="1"/>
          </p:nvPr>
        </p:nvSpPr>
        <p:spPr>
          <a:xfrm>
            <a:off x="304800" y="4114800"/>
            <a:ext cx="8458200" cy="2514600"/>
          </a:xfrm>
          <a:solidFill>
            <a:schemeClr val="tx1">
              <a:alpha val="65000"/>
            </a:schemeClr>
          </a:solidFill>
        </p:spPr>
        <p:txBody>
          <a:bodyPr>
            <a:normAutofit fontScale="92500"/>
          </a:bodyPr>
          <a:lstStyle/>
          <a:p>
            <a:r>
              <a:rPr lang="en-US" dirty="0" smtClean="0"/>
              <a:t>Acts 4:36-37 And </a:t>
            </a:r>
            <a:r>
              <a:rPr lang="en-US" dirty="0" err="1" smtClean="0"/>
              <a:t>Joses</a:t>
            </a:r>
            <a:r>
              <a:rPr lang="en-US" dirty="0" smtClean="0"/>
              <a:t>, who was also named Barnabas by the apostles (which is translated Son of Encouragement), a Levite of the country of Cyprus, 37 having land, sold it, and brought the money and laid it at the apostles' feet.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reeting everyone.jpg"/>
          <p:cNvPicPr>
            <a:picLocks noChangeAspect="1"/>
          </p:cNvPicPr>
          <p:nvPr/>
        </p:nvPicPr>
        <p:blipFill>
          <a:blip r:embed="rId2" cstate="print"/>
          <a:stretch>
            <a:fillRect/>
          </a:stretch>
        </p:blipFill>
        <p:spPr>
          <a:xfrm>
            <a:off x="-1" y="0"/>
            <a:ext cx="9144001" cy="6858000"/>
          </a:xfrm>
          <a:prstGeom prst="rect">
            <a:avLst/>
          </a:prstGeom>
        </p:spPr>
      </p:pic>
      <p:sp>
        <p:nvSpPr>
          <p:cNvPr id="3" name="Rectangle 2"/>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p:cNvSpPr>
            <a:spLocks noGrp="1"/>
          </p:cNvSpPr>
          <p:nvPr>
            <p:ph idx="1"/>
          </p:nvPr>
        </p:nvSpPr>
        <p:spPr>
          <a:xfrm>
            <a:off x="304800" y="3962400"/>
            <a:ext cx="8610600" cy="2392363"/>
          </a:xfrm>
          <a:solidFill>
            <a:schemeClr val="tx1">
              <a:alpha val="60000"/>
            </a:schemeClr>
          </a:solidFill>
        </p:spPr>
        <p:txBody>
          <a:bodyPr>
            <a:normAutofit fontScale="92500"/>
          </a:bodyPr>
          <a:lstStyle/>
          <a:p>
            <a:r>
              <a:rPr lang="en-US" dirty="0" smtClean="0"/>
              <a:t>1 Thessalonians 5:11-14 Therefore comfort each other and edify one another, just as you also are doing. 14 Now we exhort you, brethren, warn those who are unruly, comfort the fainthearted, uphold the weak, be patient with all.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dissolve">
                                      <p:cBhvr>
                                        <p:cTn id="7" dur="500"/>
                                        <p:tgtEl>
                                          <p:spTgt spid="5">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dissolve">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06500_all_01-03-tabitha.jpg"/>
          <p:cNvPicPr>
            <a:picLocks noChangeAspect="1"/>
          </p:cNvPicPr>
          <p:nvPr/>
        </p:nvPicPr>
        <p:blipFill>
          <a:blip r:embed="rId2" cstate="print">
            <a:lum bright="-11000" contrast="10000"/>
          </a:blip>
          <a:srcRect t="6990" b="5243"/>
          <a:stretch>
            <a:fillRect/>
          </a:stretch>
        </p:blipFill>
        <p:spPr>
          <a:xfrm>
            <a:off x="0" y="0"/>
            <a:ext cx="9144000" cy="6858000"/>
          </a:xfrm>
          <a:prstGeom prst="rect">
            <a:avLst/>
          </a:prstGeom>
        </p:spPr>
      </p:pic>
      <p:sp>
        <p:nvSpPr>
          <p:cNvPr id="5" name="Title 4"/>
          <p:cNvSpPr>
            <a:spLocks noGrp="1"/>
          </p:cNvSpPr>
          <p:nvPr>
            <p:ph type="title"/>
          </p:nvPr>
        </p:nvSpPr>
        <p:spPr>
          <a:solidFill>
            <a:schemeClr val="tx1">
              <a:alpha val="60000"/>
            </a:schemeClr>
          </a:solidFill>
        </p:spPr>
        <p:txBody>
          <a:bodyPr/>
          <a:lstStyle/>
          <a:p>
            <a:r>
              <a:rPr lang="en-US" dirty="0" smtClean="0"/>
              <a:t>Heart of a servant..</a:t>
            </a:r>
            <a:endParaRPr lang="en-US" dirty="0"/>
          </a:p>
        </p:txBody>
      </p:sp>
      <p:sp>
        <p:nvSpPr>
          <p:cNvPr id="6" name="Content Placeholder 5"/>
          <p:cNvSpPr>
            <a:spLocks noGrp="1"/>
          </p:cNvSpPr>
          <p:nvPr>
            <p:ph idx="1"/>
          </p:nvPr>
        </p:nvSpPr>
        <p:spPr>
          <a:xfrm>
            <a:off x="228600" y="4495800"/>
            <a:ext cx="8915400" cy="2239963"/>
          </a:xfrm>
          <a:solidFill>
            <a:schemeClr val="tx1">
              <a:alpha val="60000"/>
            </a:schemeClr>
          </a:solidFill>
        </p:spPr>
        <p:txBody>
          <a:bodyPr>
            <a:normAutofit fontScale="85000" lnSpcReduction="20000"/>
          </a:bodyPr>
          <a:lstStyle/>
          <a:p>
            <a:r>
              <a:rPr lang="en-US" dirty="0" smtClean="0"/>
              <a:t>Acts 9:36-43 At Joppa there was a certain disciple named Tabitha, which is translated </a:t>
            </a:r>
            <a:r>
              <a:rPr lang="en-US" dirty="0" err="1" smtClean="0"/>
              <a:t>Dorcas</a:t>
            </a:r>
            <a:r>
              <a:rPr lang="en-US" dirty="0" smtClean="0"/>
              <a:t>. This woman was full of good works and charitable deeds which she did.. And all the widows stood by him weeping, showing the tunics and garments which </a:t>
            </a:r>
            <a:r>
              <a:rPr lang="en-US" dirty="0" err="1" smtClean="0"/>
              <a:t>Dorcas</a:t>
            </a:r>
            <a:r>
              <a:rPr lang="en-US" dirty="0" smtClean="0"/>
              <a:t> had made while she was with them.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dissolve">
                                      <p:cBhvr>
                                        <p:cTn id="7" dur="500"/>
                                        <p:tgtEl>
                                          <p:spTgt spid="6">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dissolve">
                                      <p:cBhvr>
                                        <p:cTn id="1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4405</TotalTime>
  <Words>582</Words>
  <Application>Microsoft Office PowerPoint</Application>
  <PresentationFormat>On-screen Show (4:3)</PresentationFormat>
  <Paragraphs>24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In the Kingdom..  For Such a Time as This</vt:lpstr>
      <vt:lpstr>Esther at a critical time..</vt:lpstr>
      <vt:lpstr>Slide 3</vt:lpstr>
      <vt:lpstr>Slide 4</vt:lpstr>
      <vt:lpstr>Slide 5</vt:lpstr>
      <vt:lpstr>What about us today?</vt:lpstr>
      <vt:lpstr>To be an Encourager..</vt:lpstr>
      <vt:lpstr>Slide 8</vt:lpstr>
      <vt:lpstr>Heart of a servant..</vt:lpstr>
      <vt:lpstr>Teacher to save the lost..</vt:lpstr>
      <vt:lpstr>Teacher to defend the faith..</vt:lpstr>
      <vt:lpstr>Using talents as members ..</vt:lpstr>
      <vt:lpstr>Slide 13</vt:lpstr>
      <vt:lpstr>In the Kingdom..  For Such a Time as This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328</cp:revision>
  <dcterms:created xsi:type="dcterms:W3CDTF">2011-02-15T07:29:10Z</dcterms:created>
  <dcterms:modified xsi:type="dcterms:W3CDTF">2016-04-20T14:50:25Z</dcterms:modified>
</cp:coreProperties>
</file>