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73" r:id="rId2"/>
    <p:sldId id="275" r:id="rId3"/>
    <p:sldId id="276" r:id="rId4"/>
    <p:sldId id="278" r:id="rId5"/>
    <p:sldId id="279" r:id="rId6"/>
    <p:sldId id="282" r:id="rId7"/>
    <p:sldId id="283" r:id="rId8"/>
    <p:sldId id="284" r:id="rId9"/>
    <p:sldId id="285" r:id="rId10"/>
    <p:sldId id="286" r:id="rId11"/>
    <p:sldId id="287" r:id="rId12"/>
    <p:sldId id="274" r:id="rId13"/>
    <p:sldId id="28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CB48A"/>
    <a:srgbClr val="B1A777"/>
    <a:srgbClr val="B9B085"/>
    <a:srgbClr val="A79C65"/>
    <a:srgbClr val="B4AD82"/>
    <a:srgbClr val="A19863"/>
    <a:srgbClr val="B6AD80"/>
    <a:srgbClr val="BFB18B"/>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482" autoAdjust="0"/>
    <p:restoredTop sz="94660"/>
  </p:normalViewPr>
  <p:slideViewPr>
    <p:cSldViewPr>
      <p:cViewPr varScale="1">
        <p:scale>
          <a:sx n="96" d="100"/>
          <a:sy n="96" d="100"/>
        </p:scale>
        <p:origin x="-270" y="-9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474"/>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D9A8FCD-430D-4AE9-B5BC-128A3E6FCE3E}" type="datetimeFigureOut">
              <a:rPr lang="en-US" smtClean="0"/>
              <a:pPr/>
              <a:t>9/26/2016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86AD1CF-5883-4AF3-AD0B-8FD6762980DE}"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86AD1CF-5883-4AF3-AD0B-8FD6762980DE}" type="slidenum">
              <a:rPr lang="en-US" smtClean="0"/>
              <a:pPr/>
              <a:t>8</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86AD1CF-5883-4AF3-AD0B-8FD6762980DE}" type="slidenum">
              <a:rPr lang="en-US" smtClean="0"/>
              <a:pPr/>
              <a:t>9</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86AD1CF-5883-4AF3-AD0B-8FD6762980DE}" type="slidenum">
              <a:rPr lang="en-US" smtClean="0"/>
              <a:pPr/>
              <a:t>10</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86AD1CF-5883-4AF3-AD0B-8FD6762980DE}" type="slidenum">
              <a:rPr lang="en-US" smtClean="0"/>
              <a:pPr/>
              <a:t>11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09600" y="685800"/>
            <a:ext cx="7772400" cy="1066800"/>
          </a:xfrm>
        </p:spPr>
        <p:txBody>
          <a:bodyPr>
            <a:normAutofit/>
          </a:bodyPr>
          <a:lstStyle>
            <a:lvl1pPr algn="ctr">
              <a:defRPr sz="4800"/>
            </a:lvl1pPr>
          </a:lstStyle>
          <a:p>
            <a:r>
              <a:rPr lang="en-US" dirty="0" smtClean="0"/>
              <a:t>Master title style</a:t>
            </a:r>
            <a:endParaRPr lang="en-US" dirty="0"/>
          </a:p>
        </p:txBody>
      </p:sp>
      <p:sp>
        <p:nvSpPr>
          <p:cNvPr id="3" name="Subtitle 2"/>
          <p:cNvSpPr>
            <a:spLocks noGrp="1"/>
          </p:cNvSpPr>
          <p:nvPr>
            <p:ph type="subTitle" idx="1" hasCustomPrompt="1"/>
          </p:nvPr>
        </p:nvSpPr>
        <p:spPr>
          <a:xfrm>
            <a:off x="1447800" y="5715000"/>
            <a:ext cx="6400800" cy="762000"/>
          </a:xfrm>
        </p:spPr>
        <p:txBody>
          <a:bodyPr anchor="ctr">
            <a:normAutofit/>
          </a:bodyPr>
          <a:lstStyle>
            <a:lvl1pPr marL="0" indent="0" algn="ctr">
              <a:buNone/>
              <a:defRPr sz="36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Master subtitle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886B4FBA-A4A8-4FB6-84A7-C038AF43A15D}" type="datetimeFigureOut">
              <a:rPr lang="en-US" smtClean="0"/>
              <a:pPr/>
              <a:t>9/26/2016</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DF500DBB-AA11-42A8-BB02-48F2DAE39E2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886B4FBA-A4A8-4FB6-84A7-C038AF43A15D}" type="datetimeFigureOut">
              <a:rPr lang="en-US" smtClean="0"/>
              <a:pPr/>
              <a:t>9/26/2016</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DF500DBB-AA11-42A8-BB02-48F2DAE39E2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274638"/>
            <a:ext cx="5181600" cy="1143000"/>
          </a:xfrm>
        </p:spPr>
        <p:txBody>
          <a:bodyPr/>
          <a:lstStyle/>
          <a:p>
            <a:r>
              <a:rPr lang="en-US" dirty="0" smtClean="0"/>
              <a:t>Master title style</a:t>
            </a:r>
            <a:endParaRPr lang="en-US" dirty="0"/>
          </a:p>
        </p:txBody>
      </p:sp>
      <p:sp>
        <p:nvSpPr>
          <p:cNvPr id="3" name="Content Placeholder 2"/>
          <p:cNvSpPr>
            <a:spLocks noGrp="1"/>
          </p:cNvSpPr>
          <p:nvPr>
            <p:ph idx="1" hasCustomPrompt="1"/>
          </p:nvPr>
        </p:nvSpPr>
        <p:spPr/>
        <p:txBody>
          <a:body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22313" y="4406900"/>
            <a:ext cx="7772400" cy="1362075"/>
          </a:xfrm>
        </p:spPr>
        <p:txBody>
          <a:bodyPr anchor="t"/>
          <a:lstStyle>
            <a:lvl1pPr algn="l">
              <a:defRPr sz="4000" b="1" cap="all"/>
            </a:lvl1pPr>
          </a:lstStyle>
          <a:p>
            <a:r>
              <a:rPr lang="en-US" dirty="0" smtClean="0"/>
              <a:t>Master title style</a:t>
            </a:r>
            <a:endParaRPr lang="en-US" dirty="0"/>
          </a:p>
        </p:txBody>
      </p:sp>
      <p:sp>
        <p:nvSpPr>
          <p:cNvPr id="3" name="Text Placeholder 2"/>
          <p:cNvSpPr>
            <a:spLocks noGrp="1"/>
          </p:cNvSpPr>
          <p:nvPr>
            <p:ph type="body" idx="1" hasCustomPrompt="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Master title style</a:t>
            </a:r>
            <a:endParaRPr lang="en-US" dirty="0"/>
          </a:p>
        </p:txBody>
      </p:sp>
      <p:sp>
        <p:nvSpPr>
          <p:cNvPr id="3" name="Content Placeholder 2"/>
          <p:cNvSpPr>
            <a:spLocks noGrp="1"/>
          </p:cNvSpPr>
          <p:nvPr>
            <p:ph sz="half" idx="1" hasCustomPrompt="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hasCustomPrompt="1"/>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smtClean="0"/>
              <a:t>Master title style</a:t>
            </a:r>
            <a:endParaRPr lang="en-US" dirty="0"/>
          </a:p>
        </p:txBody>
      </p:sp>
      <p:sp>
        <p:nvSpPr>
          <p:cNvPr id="3" name="Text Placeholder 2"/>
          <p:cNvSpPr>
            <a:spLocks noGrp="1"/>
          </p:cNvSpPr>
          <p:nvPr>
            <p:ph type="body" idx="1" hasCustomPrompt="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Master text styles</a:t>
            </a:r>
          </a:p>
        </p:txBody>
      </p:sp>
      <p:sp>
        <p:nvSpPr>
          <p:cNvPr id="4" name="Content Placeholder 3"/>
          <p:cNvSpPr>
            <a:spLocks noGrp="1"/>
          </p:cNvSpPr>
          <p:nvPr>
            <p:ph sz="half" idx="2" hasCustomPrompt="1"/>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hasCustomPrompt="1"/>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Master text styles</a:t>
            </a:r>
          </a:p>
        </p:txBody>
      </p:sp>
      <p:sp>
        <p:nvSpPr>
          <p:cNvPr id="6" name="Content Placeholder 5"/>
          <p:cNvSpPr>
            <a:spLocks noGrp="1"/>
          </p:cNvSpPr>
          <p:nvPr>
            <p:ph sz="quarter" idx="4" hasCustomPrompt="1"/>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Master title style</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886B4FBA-A4A8-4FB6-84A7-C038AF43A15D}" type="datetimeFigureOut">
              <a:rPr lang="en-US" smtClean="0"/>
              <a:pPr/>
              <a:t>9/26/2016</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DF500DBB-AA11-42A8-BB02-48F2DAE39E2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886B4FBA-A4A8-4FB6-84A7-C038AF43A15D}" type="datetimeFigureOut">
              <a:rPr lang="en-US" smtClean="0"/>
              <a:pPr/>
              <a:t>9/26/2016</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DF500DBB-AA11-42A8-BB02-48F2DAE39E2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 name="Picture 6" descr="dark-blue-background 02.jpg"/>
          <p:cNvPicPr>
            <a:picLocks noChangeAspect="1"/>
          </p:cNvPicPr>
          <p:nvPr userDrawn="1"/>
        </p:nvPicPr>
        <p:blipFill>
          <a:blip r:embed="rId13" cstate="print">
            <a:lum bright="-35000" contrast="10000"/>
          </a:blip>
          <a:srcRect r="14845" b="18000"/>
          <a:stretch>
            <a:fillRect/>
          </a:stretch>
        </p:blipFill>
        <p:spPr>
          <a:xfrm>
            <a:off x="-2" y="0"/>
            <a:ext cx="9144002" cy="6857963"/>
          </a:xfrm>
          <a:prstGeom prst="rect">
            <a:avLst/>
          </a:prstGeom>
        </p:spPr>
      </p:pic>
      <p:pic>
        <p:nvPicPr>
          <p:cNvPr id="5" name="Picture 4" descr="deer.jpg"/>
          <p:cNvPicPr>
            <a:picLocks noChangeAspect="1"/>
          </p:cNvPicPr>
          <p:nvPr userDrawn="1"/>
        </p:nvPicPr>
        <p:blipFill>
          <a:blip r:embed="rId14" cstate="print">
            <a:lum bright="-10000" contrast="10000"/>
          </a:blip>
          <a:stretch>
            <a:fillRect/>
          </a:stretch>
        </p:blipFill>
        <p:spPr>
          <a:xfrm>
            <a:off x="0" y="0"/>
            <a:ext cx="9144000" cy="6858000"/>
          </a:xfrm>
          <a:prstGeom prst="rect">
            <a:avLst/>
          </a:prstGeom>
        </p:spPr>
      </p:pic>
      <p:sp>
        <p:nvSpPr>
          <p:cNvPr id="6" name="Rectangle 5"/>
          <p:cNvSpPr/>
          <p:nvPr userDrawn="1"/>
        </p:nvSpPr>
        <p:spPr>
          <a:xfrm>
            <a:off x="0" y="0"/>
            <a:ext cx="9144000" cy="6858000"/>
          </a:xfrm>
          <a:prstGeom prst="rect">
            <a:avLst/>
          </a:pr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274638"/>
            <a:ext cx="5029200" cy="1143000"/>
          </a:xfrm>
          <a:prstGeom prst="rect">
            <a:avLst/>
          </a:prstGeom>
        </p:spPr>
        <p:txBody>
          <a:bodyPr vert="horz" lIns="91440" tIns="45720" rIns="91440" bIns="45720" rtlCol="0" anchor="ctr">
            <a:normAutofit/>
          </a:bodyPr>
          <a:lstStyle/>
          <a:p>
            <a:r>
              <a:rPr lang="en-US" dirty="0" smtClean="0"/>
              <a:t>Master title style</a:t>
            </a:r>
            <a:endParaRPr lang="en-US" dirty="0"/>
          </a:p>
        </p:txBody>
      </p:sp>
      <p:sp>
        <p:nvSpPr>
          <p:cNvPr id="3" name="Text Placeholder 2"/>
          <p:cNvSpPr>
            <a:spLocks noGrp="1"/>
          </p:cNvSpPr>
          <p:nvPr>
            <p:ph type="body" idx="1"/>
          </p:nvPr>
        </p:nvSpPr>
        <p:spPr>
          <a:xfrm>
            <a:off x="457200" y="1905000"/>
            <a:ext cx="8229600" cy="4191000"/>
          </a:xfrm>
          <a:prstGeom prst="rect">
            <a:avLst/>
          </a:prstGeom>
        </p:spPr>
        <p:txBody>
          <a:bodyPr vert="horz" lIns="91440" tIns="45720" rIns="91440" bIns="45720" rtlCol="0">
            <a:normAutofit/>
          </a:body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spcBef>
          <a:spcPct val="0"/>
        </a:spcBef>
        <a:buNone/>
        <a:defRPr sz="3800" kern="1200">
          <a:solidFill>
            <a:srgbClr val="FFC000"/>
          </a:solidFill>
          <a:latin typeface="Georgia" pitchFamily="18" charset="0"/>
          <a:ea typeface="Tahoma" pitchFamily="34" charset="0"/>
          <a:cs typeface="Tahoma" pitchFamily="34" charset="0"/>
        </a:defRPr>
      </a:lvl1pPr>
    </p:titleStyle>
    <p:bodyStyle>
      <a:lvl1pPr marL="342900" indent="-342900" algn="l" defTabSz="914400" rtl="0" eaLnBrk="1" latinLnBrk="0" hangingPunct="1">
        <a:spcBef>
          <a:spcPct val="20000"/>
        </a:spcBef>
        <a:buFont typeface="Arial" pitchFamily="34" charset="0"/>
        <a:buChar char="•"/>
        <a:defRPr sz="3400" kern="1200">
          <a:solidFill>
            <a:schemeClr val="bg1"/>
          </a:solidFill>
          <a:latin typeface="Georgia" pitchFamily="18" charset="0"/>
          <a:ea typeface="Tahoma" pitchFamily="34" charset="0"/>
          <a:cs typeface="Tahoma" pitchFamily="34" charset="0"/>
        </a:defRPr>
      </a:lvl1pPr>
      <a:lvl2pPr marL="742950" indent="-285750" algn="l" defTabSz="914400" rtl="0" eaLnBrk="1" latinLnBrk="0" hangingPunct="1">
        <a:spcBef>
          <a:spcPct val="20000"/>
        </a:spcBef>
        <a:buFont typeface="Arial" pitchFamily="34" charset="0"/>
        <a:buChar char="–"/>
        <a:defRPr sz="2800" kern="1200">
          <a:solidFill>
            <a:schemeClr val="bg1"/>
          </a:solidFill>
          <a:latin typeface="Georgia" pitchFamily="18" charset="0"/>
          <a:ea typeface="Tahoma" pitchFamily="34" charset="0"/>
          <a:cs typeface="Tahoma" pitchFamily="34" charset="0"/>
        </a:defRPr>
      </a:lvl2pPr>
      <a:lvl3pPr marL="1143000" indent="-228600" algn="l" defTabSz="914400" rtl="0" eaLnBrk="1" latinLnBrk="0" hangingPunct="1">
        <a:spcBef>
          <a:spcPct val="20000"/>
        </a:spcBef>
        <a:buFont typeface="Arial" pitchFamily="34" charset="0"/>
        <a:buChar char="•"/>
        <a:defRPr sz="2400" kern="1200">
          <a:solidFill>
            <a:schemeClr val="bg1"/>
          </a:solidFill>
          <a:latin typeface="Georgia" pitchFamily="18" charset="0"/>
          <a:ea typeface="Tahoma" pitchFamily="34" charset="0"/>
          <a:cs typeface="Tahoma" pitchFamily="34" charset="0"/>
        </a:defRPr>
      </a:lvl3pPr>
      <a:lvl4pPr marL="1600200" indent="-228600" algn="l" defTabSz="914400" rtl="0" eaLnBrk="1" latinLnBrk="0" hangingPunct="1">
        <a:spcBef>
          <a:spcPct val="20000"/>
        </a:spcBef>
        <a:buFont typeface="Arial" pitchFamily="34" charset="0"/>
        <a:buChar char="–"/>
        <a:defRPr sz="2000" kern="1200">
          <a:solidFill>
            <a:schemeClr val="bg1"/>
          </a:solidFill>
          <a:latin typeface="Georgia" pitchFamily="18" charset="0"/>
          <a:ea typeface="Tahoma" pitchFamily="34" charset="0"/>
          <a:cs typeface="Tahoma" pitchFamily="34" charset="0"/>
        </a:defRPr>
      </a:lvl4pPr>
      <a:lvl5pPr marL="2057400" indent="-228600" algn="l" defTabSz="914400" rtl="0" eaLnBrk="1" latinLnBrk="0" hangingPunct="1">
        <a:spcBef>
          <a:spcPct val="20000"/>
        </a:spcBef>
        <a:buFont typeface="Arial" pitchFamily="34" charset="0"/>
        <a:buChar char="»"/>
        <a:defRPr sz="2000" kern="1200">
          <a:solidFill>
            <a:schemeClr val="bg1"/>
          </a:solidFill>
          <a:latin typeface="Georgia" pitchFamily="18" charset="0"/>
          <a:ea typeface="Tahoma" pitchFamily="34" charset="0"/>
          <a:cs typeface="Tahoma"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 Id="rId5" Type="http://schemas.openxmlformats.org/officeDocument/2006/relationships/image" Target="../media/image7.jpeg"/><Relationship Id="rId4" Type="http://schemas.openxmlformats.org/officeDocument/2006/relationships/image" Target="../media/image6.jpeg"/></Relationships>
</file>

<file path=ppt/slides/_rels/slide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dark-blue-background 02.jpg"/>
          <p:cNvPicPr>
            <a:picLocks noChangeAspect="1"/>
          </p:cNvPicPr>
          <p:nvPr/>
        </p:nvPicPr>
        <p:blipFill>
          <a:blip r:embed="rId2" cstate="print">
            <a:lum bright="-35000" contrast="10000"/>
          </a:blip>
          <a:srcRect r="14845" b="18000"/>
          <a:stretch>
            <a:fillRect/>
          </a:stretch>
        </p:blipFill>
        <p:spPr>
          <a:xfrm>
            <a:off x="0" y="0"/>
            <a:ext cx="9144002" cy="6858000"/>
          </a:xfrm>
          <a:prstGeom prst="rect">
            <a:avLst/>
          </a:prstGeom>
        </p:spPr>
      </p:pic>
      <p:pic>
        <p:nvPicPr>
          <p:cNvPr id="9" name="Picture 8" descr="DEER_PATH_01.jpg"/>
          <p:cNvPicPr>
            <a:picLocks noChangeAspect="1"/>
          </p:cNvPicPr>
          <p:nvPr/>
        </p:nvPicPr>
        <p:blipFill>
          <a:blip r:embed="rId3" cstate="print">
            <a:lum bright="-5000" contrast="10000"/>
          </a:blip>
          <a:stretch>
            <a:fillRect/>
          </a:stretch>
        </p:blipFill>
        <p:spPr>
          <a:xfrm>
            <a:off x="0" y="0"/>
            <a:ext cx="9144000" cy="6858000"/>
          </a:xfrm>
          <a:prstGeom prst="rect">
            <a:avLst/>
          </a:prstGeom>
        </p:spPr>
      </p:pic>
      <p:sp>
        <p:nvSpPr>
          <p:cNvPr id="6" name="Title 5"/>
          <p:cNvSpPr>
            <a:spLocks noGrp="1"/>
          </p:cNvSpPr>
          <p:nvPr>
            <p:ph type="ctrTitle"/>
          </p:nvPr>
        </p:nvSpPr>
        <p:spPr>
          <a:xfrm>
            <a:off x="685800" y="381000"/>
            <a:ext cx="7772400" cy="1066800"/>
          </a:xfrm>
          <a:solidFill>
            <a:schemeClr val="tx1">
              <a:alpha val="50000"/>
            </a:schemeClr>
          </a:solidFill>
        </p:spPr>
        <p:txBody>
          <a:bodyPr>
            <a:normAutofit/>
          </a:bodyPr>
          <a:lstStyle/>
          <a:p>
            <a:r>
              <a:rPr lang="en-US" dirty="0" smtClean="0"/>
              <a:t>Strength to Stand Above</a:t>
            </a:r>
            <a:endParaRPr lang="en-US" dirty="0"/>
          </a:p>
        </p:txBody>
      </p:sp>
      <p:sp>
        <p:nvSpPr>
          <p:cNvPr id="7" name="Subtitle 6"/>
          <p:cNvSpPr>
            <a:spLocks noGrp="1"/>
          </p:cNvSpPr>
          <p:nvPr>
            <p:ph type="subTitle" idx="1"/>
          </p:nvPr>
        </p:nvSpPr>
        <p:spPr>
          <a:xfrm>
            <a:off x="1447800" y="5791200"/>
            <a:ext cx="6400800" cy="762000"/>
          </a:xfrm>
          <a:solidFill>
            <a:schemeClr val="tx1">
              <a:alpha val="50000"/>
            </a:schemeClr>
          </a:solidFill>
        </p:spPr>
        <p:txBody>
          <a:bodyPr/>
          <a:lstStyle/>
          <a:p>
            <a:r>
              <a:rPr lang="en-US" dirty="0" smtClean="0"/>
              <a:t>Habakkuk 3:17-19</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Habakkuk.jpg"/>
          <p:cNvPicPr>
            <a:picLocks noChangeAspect="1"/>
          </p:cNvPicPr>
          <p:nvPr/>
        </p:nvPicPr>
        <p:blipFill>
          <a:blip r:embed="rId3" cstate="print"/>
          <a:stretch>
            <a:fillRect/>
          </a:stretch>
        </p:blipFill>
        <p:spPr>
          <a:xfrm>
            <a:off x="0" y="0"/>
            <a:ext cx="9144000" cy="6858000"/>
          </a:xfrm>
          <a:prstGeom prst="rect">
            <a:avLst/>
          </a:prstGeom>
        </p:spPr>
      </p:pic>
      <p:sp>
        <p:nvSpPr>
          <p:cNvPr id="6" name="Rectangle 5"/>
          <p:cNvSpPr/>
          <p:nvPr/>
        </p:nvSpPr>
        <p:spPr>
          <a:xfrm>
            <a:off x="0" y="0"/>
            <a:ext cx="9144000" cy="6858000"/>
          </a:xfrm>
          <a:prstGeom prst="rect">
            <a:avLst/>
          </a:prstGeom>
          <a:solidFill>
            <a:schemeClr val="tx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itle 6"/>
          <p:cNvSpPr>
            <a:spLocks noGrp="1"/>
          </p:cNvSpPr>
          <p:nvPr>
            <p:ph type="title"/>
          </p:nvPr>
        </p:nvSpPr>
        <p:spPr/>
        <p:txBody>
          <a:bodyPr>
            <a:normAutofit fontScale="90000"/>
          </a:bodyPr>
          <a:lstStyle/>
          <a:p>
            <a:r>
              <a:rPr lang="en-US" dirty="0" smtClean="0"/>
              <a:t>Habakkuk’s hymn of praise..</a:t>
            </a:r>
            <a:endParaRPr lang="en-US" dirty="0"/>
          </a:p>
        </p:txBody>
      </p:sp>
      <p:sp>
        <p:nvSpPr>
          <p:cNvPr id="10" name="Content Placeholder 9"/>
          <p:cNvSpPr>
            <a:spLocks noGrp="1"/>
          </p:cNvSpPr>
          <p:nvPr>
            <p:ph idx="1"/>
          </p:nvPr>
        </p:nvSpPr>
        <p:spPr>
          <a:xfrm>
            <a:off x="304800" y="1676400"/>
            <a:ext cx="8610600" cy="4953000"/>
          </a:xfrm>
          <a:solidFill>
            <a:schemeClr val="tx1">
              <a:alpha val="40000"/>
            </a:schemeClr>
          </a:solidFill>
        </p:spPr>
        <p:txBody>
          <a:bodyPr>
            <a:normAutofit/>
          </a:bodyPr>
          <a:lstStyle/>
          <a:p>
            <a:r>
              <a:rPr lang="en-US" sz="2800" dirty="0" smtClean="0">
                <a:solidFill>
                  <a:srgbClr val="FFC000"/>
                </a:solidFill>
              </a:rPr>
              <a:t>3:4 </a:t>
            </a:r>
            <a:r>
              <a:rPr lang="en-US" sz="2800" i="1" dirty="0" smtClean="0"/>
              <a:t>His</a:t>
            </a:r>
            <a:r>
              <a:rPr lang="en-US" sz="2800" dirty="0" smtClean="0"/>
              <a:t> brightness was like the light; He had rays </a:t>
            </a:r>
            <a:r>
              <a:rPr lang="en-US" sz="2800" i="1" dirty="0" smtClean="0"/>
              <a:t>flashing</a:t>
            </a:r>
            <a:r>
              <a:rPr lang="en-US" sz="2800" dirty="0" smtClean="0"/>
              <a:t> from His hand, And there His power </a:t>
            </a:r>
            <a:r>
              <a:rPr lang="en-US" sz="2800" i="1" dirty="0" smtClean="0"/>
              <a:t>was</a:t>
            </a:r>
            <a:r>
              <a:rPr lang="en-US" sz="2800" dirty="0" smtClean="0"/>
              <a:t> hidden.</a:t>
            </a:r>
          </a:p>
          <a:p>
            <a:r>
              <a:rPr lang="en-US" sz="2800" dirty="0" smtClean="0">
                <a:solidFill>
                  <a:srgbClr val="FFC000"/>
                </a:solidFill>
              </a:rPr>
              <a:t>3:12-13</a:t>
            </a:r>
            <a:r>
              <a:rPr lang="en-US" sz="2800" dirty="0" smtClean="0"/>
              <a:t> </a:t>
            </a:r>
            <a:r>
              <a:rPr lang="en-US" sz="2800" baseline="30000" dirty="0" smtClean="0"/>
              <a:t> </a:t>
            </a:r>
            <a:r>
              <a:rPr lang="en-US" sz="2800" dirty="0" smtClean="0"/>
              <a:t>You marched through the land in indignation; You trampled the nations in anger. 13 You went forth for the salvation of Your people, For salvation with Your Anointed. You struck the head from the house of the wicked, By laying bare from foundation to neck.</a:t>
            </a:r>
          </a:p>
          <a:p>
            <a:pPr>
              <a:buNone/>
            </a:pPr>
            <a:endParaRPr lang="en-US"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dissolve">
                                      <p:cBhvr>
                                        <p:cTn id="7" dur="500"/>
                                        <p:tgtEl>
                                          <p:spTgt spid="1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10">
                                            <p:txEl>
                                              <p:pRg st="1" end="1"/>
                                            </p:txEl>
                                          </p:spTgt>
                                        </p:tgtEl>
                                        <p:attrNameLst>
                                          <p:attrName>style.visibility</p:attrName>
                                        </p:attrNameLst>
                                      </p:cBhvr>
                                      <p:to>
                                        <p:strVal val="visible"/>
                                      </p:to>
                                    </p:set>
                                    <p:animEffect transition="in" filter="dissolve">
                                      <p:cBhvr>
                                        <p:cTn id="12" dur="500"/>
                                        <p:tgtEl>
                                          <p:spTgt spid="10">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Habakkuk.jpg"/>
          <p:cNvPicPr>
            <a:picLocks noChangeAspect="1"/>
          </p:cNvPicPr>
          <p:nvPr/>
        </p:nvPicPr>
        <p:blipFill>
          <a:blip r:embed="rId3" cstate="print"/>
          <a:stretch>
            <a:fillRect/>
          </a:stretch>
        </p:blipFill>
        <p:spPr>
          <a:xfrm>
            <a:off x="0" y="0"/>
            <a:ext cx="9144000" cy="6858000"/>
          </a:xfrm>
          <a:prstGeom prst="rect">
            <a:avLst/>
          </a:prstGeom>
        </p:spPr>
      </p:pic>
      <p:sp>
        <p:nvSpPr>
          <p:cNvPr id="6" name="Rectangle 5"/>
          <p:cNvSpPr/>
          <p:nvPr/>
        </p:nvSpPr>
        <p:spPr>
          <a:xfrm>
            <a:off x="0" y="0"/>
            <a:ext cx="9144000" cy="6858000"/>
          </a:xfrm>
          <a:prstGeom prst="rect">
            <a:avLst/>
          </a:prstGeom>
          <a:solidFill>
            <a:schemeClr val="tx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itle 6"/>
          <p:cNvSpPr>
            <a:spLocks noGrp="1"/>
          </p:cNvSpPr>
          <p:nvPr>
            <p:ph type="title"/>
          </p:nvPr>
        </p:nvSpPr>
        <p:spPr/>
        <p:txBody>
          <a:bodyPr>
            <a:normAutofit fontScale="90000"/>
          </a:bodyPr>
          <a:lstStyle/>
          <a:p>
            <a:r>
              <a:rPr lang="en-US" dirty="0" smtClean="0"/>
              <a:t>Habakkuk’s hymn of praise..</a:t>
            </a:r>
            <a:endParaRPr lang="en-US" dirty="0"/>
          </a:p>
        </p:txBody>
      </p:sp>
      <p:sp>
        <p:nvSpPr>
          <p:cNvPr id="10" name="Content Placeholder 9"/>
          <p:cNvSpPr>
            <a:spLocks noGrp="1"/>
          </p:cNvSpPr>
          <p:nvPr>
            <p:ph idx="1"/>
          </p:nvPr>
        </p:nvSpPr>
        <p:spPr>
          <a:xfrm>
            <a:off x="304800" y="1676400"/>
            <a:ext cx="8610600" cy="4953000"/>
          </a:xfrm>
          <a:solidFill>
            <a:schemeClr val="tx1">
              <a:alpha val="40000"/>
            </a:schemeClr>
          </a:solidFill>
        </p:spPr>
        <p:txBody>
          <a:bodyPr>
            <a:normAutofit/>
          </a:bodyPr>
          <a:lstStyle/>
          <a:p>
            <a:r>
              <a:rPr lang="en-US" sz="2800" dirty="0" smtClean="0">
                <a:solidFill>
                  <a:srgbClr val="FFC000"/>
                </a:solidFill>
              </a:rPr>
              <a:t>3:17-18</a:t>
            </a:r>
            <a:r>
              <a:rPr lang="en-US" sz="2800" dirty="0" smtClean="0"/>
              <a:t> Though the fig tree may not blossom, Nor fruit be on the vines; Though the labor of the olive may fail, And the fields yield no food; Though the flock may be cut off from the fold, And there be no herd in the stalls— </a:t>
            </a:r>
          </a:p>
          <a:p>
            <a:r>
              <a:rPr lang="en-US" sz="2800" baseline="30000" dirty="0" smtClean="0"/>
              <a:t>18 </a:t>
            </a:r>
            <a:r>
              <a:rPr lang="en-US" sz="2800" dirty="0" smtClean="0"/>
              <a:t>Yet I will rejoice in the </a:t>
            </a:r>
            <a:r>
              <a:rPr lang="en-US" sz="2800" cap="small" dirty="0" smtClean="0"/>
              <a:t>Lord</a:t>
            </a:r>
            <a:r>
              <a:rPr lang="en-US" sz="2800" dirty="0" smtClean="0"/>
              <a:t>, I will joy in the God of my salvation.</a:t>
            </a:r>
          </a:p>
          <a:p>
            <a:endParaRPr lang="en-US"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dissolve">
                                      <p:cBhvr>
                                        <p:cTn id="7" dur="500"/>
                                        <p:tgtEl>
                                          <p:spTgt spid="1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10">
                                            <p:txEl>
                                              <p:pRg st="1" end="1"/>
                                            </p:txEl>
                                          </p:spTgt>
                                        </p:tgtEl>
                                        <p:attrNameLst>
                                          <p:attrName>style.visibility</p:attrName>
                                        </p:attrNameLst>
                                      </p:cBhvr>
                                      <p:to>
                                        <p:strVal val="visible"/>
                                      </p:to>
                                    </p:set>
                                    <p:animEffect transition="in" filter="dissolve">
                                      <p:cBhvr>
                                        <p:cTn id="12" dur="500"/>
                                        <p:tgtEl>
                                          <p:spTgt spid="10">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7" name="Content Placeholder 6"/>
          <p:cNvSpPr>
            <a:spLocks noGrp="1"/>
          </p:cNvSpPr>
          <p:nvPr>
            <p:ph idx="1"/>
          </p:nvPr>
        </p:nvSpPr>
        <p:spPr>
          <a:xfrm>
            <a:off x="152400" y="1524000"/>
            <a:ext cx="8686800" cy="1371600"/>
          </a:xfrm>
        </p:spPr>
        <p:txBody>
          <a:bodyPr>
            <a:normAutofit/>
          </a:bodyPr>
          <a:lstStyle/>
          <a:p>
            <a:pPr algn="ctr">
              <a:lnSpc>
                <a:spcPts val="3200"/>
              </a:lnSpc>
              <a:buNone/>
            </a:pPr>
            <a:r>
              <a:rPr lang="en-US" sz="3200" dirty="0" smtClean="0"/>
              <a:t>   </a:t>
            </a:r>
            <a:r>
              <a:rPr lang="en-US" sz="3200" dirty="0" smtClean="0">
                <a:solidFill>
                  <a:srgbClr val="FFC000"/>
                </a:solidFill>
                <a:effectLst>
                  <a:outerShdw blurRad="50800" dist="38100" dir="2700000" algn="tl" rotWithShape="0">
                    <a:prstClr val="black">
                      <a:alpha val="40000"/>
                    </a:prstClr>
                  </a:outerShdw>
                </a:effectLst>
              </a:rPr>
              <a:t>Habakkuk 3:19 </a:t>
            </a:r>
            <a:r>
              <a:rPr lang="en-US" sz="3200" dirty="0" smtClean="0">
                <a:effectLst>
                  <a:outerShdw blurRad="50800" dist="38100" dir="2700000" algn="tl" rotWithShape="0">
                    <a:prstClr val="black">
                      <a:alpha val="40000"/>
                    </a:prstClr>
                  </a:outerShdw>
                </a:effectLst>
              </a:rPr>
              <a:t>The </a:t>
            </a:r>
            <a:r>
              <a:rPr lang="en-US" sz="3200" cap="small" dirty="0" smtClean="0">
                <a:effectLst>
                  <a:outerShdw blurRad="50800" dist="38100" dir="2700000" algn="tl" rotWithShape="0">
                    <a:prstClr val="black">
                      <a:alpha val="40000"/>
                    </a:prstClr>
                  </a:outerShdw>
                </a:effectLst>
              </a:rPr>
              <a:t>Lord</a:t>
            </a:r>
            <a:r>
              <a:rPr lang="en-US" sz="3200" dirty="0" smtClean="0">
                <a:effectLst>
                  <a:outerShdw blurRad="50800" dist="38100" dir="2700000" algn="tl" rotWithShape="0">
                    <a:prstClr val="black">
                      <a:alpha val="40000"/>
                    </a:prstClr>
                  </a:outerShdw>
                </a:effectLst>
              </a:rPr>
              <a:t> God</a:t>
            </a:r>
            <a:r>
              <a:rPr lang="en-US" sz="3200" baseline="30000" dirty="0" smtClean="0">
                <a:effectLst>
                  <a:outerShdw blurRad="50800" dist="38100" dir="2700000" algn="tl" rotWithShape="0">
                    <a:prstClr val="black">
                      <a:alpha val="40000"/>
                    </a:prstClr>
                  </a:outerShdw>
                </a:effectLst>
              </a:rPr>
              <a:t> </a:t>
            </a:r>
            <a:r>
              <a:rPr lang="en-US" sz="3200" dirty="0" smtClean="0">
                <a:effectLst>
                  <a:outerShdw blurRad="50800" dist="38100" dir="2700000" algn="tl" rotWithShape="0">
                    <a:prstClr val="black">
                      <a:alpha val="40000"/>
                    </a:prstClr>
                  </a:outerShdw>
                </a:effectLst>
              </a:rPr>
              <a:t>is my strength; He will make my feet like deer’s </a:t>
            </a:r>
            <a:r>
              <a:rPr lang="en-US" sz="3200" i="1" dirty="0" smtClean="0">
                <a:effectLst>
                  <a:outerShdw blurRad="50800" dist="38100" dir="2700000" algn="tl" rotWithShape="0">
                    <a:prstClr val="black">
                      <a:alpha val="40000"/>
                    </a:prstClr>
                  </a:outerShdw>
                </a:effectLst>
              </a:rPr>
              <a:t>feet,</a:t>
            </a:r>
            <a:r>
              <a:rPr lang="en-US" sz="3200" dirty="0" smtClean="0">
                <a:effectLst>
                  <a:outerShdw blurRad="50800" dist="38100" dir="2700000" algn="tl" rotWithShape="0">
                    <a:prstClr val="black">
                      <a:alpha val="40000"/>
                    </a:prstClr>
                  </a:outerShdw>
                </a:effectLst>
              </a:rPr>
              <a:t> and He will make me walk on my high hills.</a:t>
            </a:r>
          </a:p>
          <a:p>
            <a:endParaRPr lang="en-US"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dissolve">
                                      <p:cBhvr>
                                        <p:cTn id="7" dur="50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dark-blue-background 02.jpg"/>
          <p:cNvPicPr>
            <a:picLocks noChangeAspect="1"/>
          </p:cNvPicPr>
          <p:nvPr/>
        </p:nvPicPr>
        <p:blipFill>
          <a:blip r:embed="rId2" cstate="print">
            <a:lum bright="-35000" contrast="10000"/>
          </a:blip>
          <a:srcRect r="14845" b="18000"/>
          <a:stretch>
            <a:fillRect/>
          </a:stretch>
        </p:blipFill>
        <p:spPr>
          <a:xfrm>
            <a:off x="0" y="0"/>
            <a:ext cx="9144002" cy="6858000"/>
          </a:xfrm>
          <a:prstGeom prst="rect">
            <a:avLst/>
          </a:prstGeom>
        </p:spPr>
      </p:pic>
      <p:pic>
        <p:nvPicPr>
          <p:cNvPr id="9" name="Picture 8" descr="DEER_PATH_01.jpg"/>
          <p:cNvPicPr>
            <a:picLocks noChangeAspect="1"/>
          </p:cNvPicPr>
          <p:nvPr/>
        </p:nvPicPr>
        <p:blipFill>
          <a:blip r:embed="rId3" cstate="print">
            <a:lum bright="-5000" contrast="10000"/>
          </a:blip>
          <a:stretch>
            <a:fillRect/>
          </a:stretch>
        </p:blipFill>
        <p:spPr>
          <a:xfrm>
            <a:off x="0" y="0"/>
            <a:ext cx="9144000" cy="6858000"/>
          </a:xfrm>
          <a:prstGeom prst="rect">
            <a:avLst/>
          </a:prstGeom>
        </p:spPr>
      </p:pic>
      <p:sp>
        <p:nvSpPr>
          <p:cNvPr id="6" name="Title 5"/>
          <p:cNvSpPr>
            <a:spLocks noGrp="1"/>
          </p:cNvSpPr>
          <p:nvPr>
            <p:ph type="ctrTitle"/>
          </p:nvPr>
        </p:nvSpPr>
        <p:spPr>
          <a:xfrm>
            <a:off x="685800" y="381000"/>
            <a:ext cx="7772400" cy="1066800"/>
          </a:xfrm>
          <a:solidFill>
            <a:schemeClr val="tx1">
              <a:alpha val="50000"/>
            </a:schemeClr>
          </a:solidFill>
        </p:spPr>
        <p:txBody>
          <a:bodyPr>
            <a:normAutofit/>
          </a:bodyPr>
          <a:lstStyle/>
          <a:p>
            <a:r>
              <a:rPr lang="en-US" dirty="0" smtClean="0"/>
              <a:t>Strength to Stand Above</a:t>
            </a:r>
            <a:endParaRPr lang="en-US" dirty="0"/>
          </a:p>
        </p:txBody>
      </p:sp>
      <p:sp>
        <p:nvSpPr>
          <p:cNvPr id="7" name="Subtitle 6"/>
          <p:cNvSpPr>
            <a:spLocks noGrp="1"/>
          </p:cNvSpPr>
          <p:nvPr>
            <p:ph type="subTitle" idx="1"/>
          </p:nvPr>
        </p:nvSpPr>
        <p:spPr>
          <a:xfrm>
            <a:off x="1447800" y="5791200"/>
            <a:ext cx="6400800" cy="762000"/>
          </a:xfrm>
          <a:solidFill>
            <a:schemeClr val="tx1">
              <a:alpha val="50000"/>
            </a:schemeClr>
          </a:solidFill>
        </p:spPr>
        <p:txBody>
          <a:bodyPr/>
          <a:lstStyle/>
          <a:p>
            <a:r>
              <a:rPr lang="en-US" dirty="0" smtClean="0"/>
              <a:t>Habakkuk 3:17-19</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ascade Mall shooting.jpg"/>
          <p:cNvPicPr>
            <a:picLocks noChangeAspect="1"/>
          </p:cNvPicPr>
          <p:nvPr/>
        </p:nvPicPr>
        <p:blipFill>
          <a:blip r:embed="rId2" cstate="print">
            <a:lum bright="-10000" contrast="10000"/>
          </a:blip>
          <a:stretch>
            <a:fillRect/>
          </a:stretch>
        </p:blipFill>
        <p:spPr>
          <a:xfrm>
            <a:off x="0" y="0"/>
            <a:ext cx="9144000" cy="5105400"/>
          </a:xfrm>
          <a:prstGeom prst="rect">
            <a:avLst/>
          </a:prstGeom>
        </p:spPr>
      </p:pic>
      <p:pic>
        <p:nvPicPr>
          <p:cNvPr id="4" name="Picture 3" descr="19nytoday-master768.jpg"/>
          <p:cNvPicPr>
            <a:picLocks noChangeAspect="1"/>
          </p:cNvPicPr>
          <p:nvPr/>
        </p:nvPicPr>
        <p:blipFill>
          <a:blip r:embed="rId3" cstate="print">
            <a:lum contrast="11000"/>
          </a:blip>
          <a:stretch>
            <a:fillRect/>
          </a:stretch>
        </p:blipFill>
        <p:spPr>
          <a:xfrm>
            <a:off x="0" y="5107186"/>
            <a:ext cx="2590800" cy="1750814"/>
          </a:xfrm>
          <a:prstGeom prst="rect">
            <a:avLst/>
          </a:prstGeom>
        </p:spPr>
      </p:pic>
      <p:pic>
        <p:nvPicPr>
          <p:cNvPr id="5" name="Picture 4" descr="43778016.jpg"/>
          <p:cNvPicPr>
            <a:picLocks noChangeAspect="1"/>
          </p:cNvPicPr>
          <p:nvPr/>
        </p:nvPicPr>
        <p:blipFill>
          <a:blip r:embed="rId4" cstate="print">
            <a:lum bright="-10000" contrast="10000"/>
          </a:blip>
          <a:stretch>
            <a:fillRect/>
          </a:stretch>
        </p:blipFill>
        <p:spPr>
          <a:xfrm>
            <a:off x="2514600" y="5100638"/>
            <a:ext cx="3124200" cy="1757362"/>
          </a:xfrm>
          <a:prstGeom prst="rect">
            <a:avLst/>
          </a:prstGeom>
        </p:spPr>
      </p:pic>
      <p:pic>
        <p:nvPicPr>
          <p:cNvPr id="6" name="Picture 5" descr="black-lives-matter-riots-in-charlotte.jpg"/>
          <p:cNvPicPr>
            <a:picLocks noChangeAspect="1"/>
          </p:cNvPicPr>
          <p:nvPr/>
        </p:nvPicPr>
        <p:blipFill>
          <a:blip r:embed="rId5" cstate="print"/>
          <a:stretch>
            <a:fillRect/>
          </a:stretch>
        </p:blipFill>
        <p:spPr>
          <a:xfrm>
            <a:off x="5638800" y="5105400"/>
            <a:ext cx="3505200" cy="1752600"/>
          </a:xfrm>
          <a:prstGeom prst="rect">
            <a:avLst/>
          </a:prstGeom>
        </p:spPr>
      </p:pic>
      <p:sp>
        <p:nvSpPr>
          <p:cNvPr id="9" name="Rectangle 8"/>
          <p:cNvSpPr/>
          <p:nvPr/>
        </p:nvSpPr>
        <p:spPr>
          <a:xfrm>
            <a:off x="0" y="0"/>
            <a:ext cx="9144000" cy="6858000"/>
          </a:xfrm>
          <a:prstGeom prst="rect">
            <a:avLst/>
          </a:prstGeom>
          <a:solidFill>
            <a:schemeClr val="tx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itle 6"/>
          <p:cNvSpPr>
            <a:spLocks noGrp="1"/>
          </p:cNvSpPr>
          <p:nvPr>
            <p:ph type="title"/>
          </p:nvPr>
        </p:nvSpPr>
        <p:spPr>
          <a:xfrm>
            <a:off x="1981200" y="2514600"/>
            <a:ext cx="5181600" cy="1371600"/>
          </a:xfrm>
        </p:spPr>
        <p:txBody>
          <a:bodyPr>
            <a:noAutofit/>
          </a:bodyPr>
          <a:lstStyle/>
          <a:p>
            <a:r>
              <a:rPr lang="en-US" sz="9600" dirty="0" smtClean="0">
                <a:effectLst>
                  <a:outerShdw blurRad="50800" dist="38100" dir="2700000" algn="tl" rotWithShape="0">
                    <a:prstClr val="black">
                      <a:alpha val="40000"/>
                    </a:prstClr>
                  </a:outerShdw>
                </a:effectLst>
                <a:latin typeface="FlashDLig" pitchFamily="34" charset="0"/>
              </a:rPr>
              <a:t>WHY, LORD?</a:t>
            </a:r>
            <a:endParaRPr lang="en-US" sz="9600" dirty="0">
              <a:effectLst>
                <a:outerShdw blurRad="50800" dist="38100" dir="2700000" algn="tl" rotWithShape="0">
                  <a:prstClr val="black">
                    <a:alpha val="40000"/>
                  </a:prstClr>
                </a:outerShdw>
              </a:effectLst>
              <a:latin typeface="FlashDLig"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dissolve">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Habakkuk.jpg"/>
          <p:cNvPicPr>
            <a:picLocks noChangeAspect="1"/>
          </p:cNvPicPr>
          <p:nvPr/>
        </p:nvPicPr>
        <p:blipFill>
          <a:blip r:embed="rId2" cstate="print"/>
          <a:stretch>
            <a:fillRect/>
          </a:stretch>
        </p:blipFill>
        <p:spPr>
          <a:xfrm>
            <a:off x="0" y="0"/>
            <a:ext cx="9144000" cy="6858000"/>
          </a:xfrm>
          <a:prstGeom prst="rect">
            <a:avLst/>
          </a:prstGeom>
        </p:spPr>
      </p:pic>
      <p:sp>
        <p:nvSpPr>
          <p:cNvPr id="4" name="Subtitle 3"/>
          <p:cNvSpPr>
            <a:spLocks noGrp="1"/>
          </p:cNvSpPr>
          <p:nvPr>
            <p:ph type="subTitle" idx="1"/>
          </p:nvPr>
        </p:nvSpPr>
        <p:spPr>
          <a:xfrm>
            <a:off x="533400" y="5486400"/>
            <a:ext cx="7848600" cy="1066800"/>
          </a:xfrm>
        </p:spPr>
        <p:txBody>
          <a:bodyPr>
            <a:normAutofit fontScale="92500" lnSpcReduction="10000"/>
          </a:bodyPr>
          <a:lstStyle/>
          <a:p>
            <a:r>
              <a:rPr lang="en-US" dirty="0" smtClean="0">
                <a:effectLst>
                  <a:outerShdw blurRad="50800" dist="38100" dir="2700000" algn="tl" rotWithShape="0">
                    <a:prstClr val="black">
                      <a:alpha val="40000"/>
                    </a:prstClr>
                  </a:outerShdw>
                </a:effectLst>
              </a:rPr>
              <a:t>We don’t understand faith until something goes wrong</a:t>
            </a:r>
            <a:endParaRPr lang="en-US" dirty="0">
              <a:effectLst>
                <a:outerShdw blurRad="50800" dist="38100" dir="2700000" algn="tl" rotWithShape="0">
                  <a:prstClr val="black">
                    <a:alpha val="40000"/>
                  </a:prst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dissolve">
                                      <p:cBhvr>
                                        <p:cTn id="7"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Habakkuk.jpg"/>
          <p:cNvPicPr>
            <a:picLocks noChangeAspect="1"/>
          </p:cNvPicPr>
          <p:nvPr/>
        </p:nvPicPr>
        <p:blipFill>
          <a:blip r:embed="rId2" cstate="print"/>
          <a:stretch>
            <a:fillRect/>
          </a:stretch>
        </p:blipFill>
        <p:spPr>
          <a:xfrm>
            <a:off x="0" y="0"/>
            <a:ext cx="9144000" cy="6858000"/>
          </a:xfrm>
          <a:prstGeom prst="rect">
            <a:avLst/>
          </a:prstGeom>
        </p:spPr>
      </p:pic>
      <p:sp>
        <p:nvSpPr>
          <p:cNvPr id="6" name="Rectangle 5"/>
          <p:cNvSpPr/>
          <p:nvPr/>
        </p:nvSpPr>
        <p:spPr>
          <a:xfrm>
            <a:off x="0" y="0"/>
            <a:ext cx="9144000" cy="6858000"/>
          </a:xfrm>
          <a:prstGeom prst="rect">
            <a:avLst/>
          </a:prstGeom>
          <a:solidFill>
            <a:schemeClr val="tx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itle 6"/>
          <p:cNvSpPr>
            <a:spLocks noGrp="1"/>
          </p:cNvSpPr>
          <p:nvPr>
            <p:ph type="title"/>
          </p:nvPr>
        </p:nvSpPr>
        <p:spPr/>
        <p:txBody>
          <a:bodyPr/>
          <a:lstStyle/>
          <a:p>
            <a:r>
              <a:rPr lang="en-US" dirty="0" smtClean="0"/>
              <a:t>Habakkuk</a:t>
            </a:r>
            <a:endParaRPr lang="en-US" dirty="0"/>
          </a:p>
        </p:txBody>
      </p:sp>
      <p:sp>
        <p:nvSpPr>
          <p:cNvPr id="8" name="Content Placeholder 7"/>
          <p:cNvSpPr>
            <a:spLocks noGrp="1"/>
          </p:cNvSpPr>
          <p:nvPr>
            <p:ph idx="1"/>
          </p:nvPr>
        </p:nvSpPr>
        <p:spPr/>
        <p:txBody>
          <a:bodyPr/>
          <a:lstStyle/>
          <a:p>
            <a:r>
              <a:rPr lang="en-US" dirty="0" smtClean="0">
                <a:solidFill>
                  <a:srgbClr val="FFC000"/>
                </a:solidFill>
              </a:rPr>
              <a:t>Ch 1-2  </a:t>
            </a:r>
            <a:r>
              <a:rPr lang="en-US" dirty="0" smtClean="0"/>
              <a:t>Habakkuk’s conversation w/God</a:t>
            </a:r>
          </a:p>
          <a:p>
            <a:pPr lvl="1"/>
            <a:r>
              <a:rPr lang="en-US" dirty="0" smtClean="0"/>
              <a:t>Habakkuk expressed his complaint </a:t>
            </a:r>
            <a:r>
              <a:rPr lang="en-US" dirty="0" smtClean="0">
                <a:solidFill>
                  <a:srgbClr val="FFC000"/>
                </a:solidFill>
              </a:rPr>
              <a:t>1:2-4</a:t>
            </a:r>
          </a:p>
          <a:p>
            <a:pPr lvl="1"/>
            <a:r>
              <a:rPr lang="en-US" dirty="0" smtClean="0"/>
              <a:t>The Lord gave His reply </a:t>
            </a:r>
            <a:r>
              <a:rPr lang="en-US" dirty="0" smtClean="0">
                <a:solidFill>
                  <a:srgbClr val="FFC000"/>
                </a:solidFill>
              </a:rPr>
              <a:t>1:5-11</a:t>
            </a:r>
          </a:p>
          <a:p>
            <a:pPr lvl="1"/>
            <a:r>
              <a:rPr lang="en-US" dirty="0" smtClean="0"/>
              <a:t>Habakkuk’s further confusion </a:t>
            </a:r>
            <a:r>
              <a:rPr lang="en-US" dirty="0" smtClean="0">
                <a:solidFill>
                  <a:srgbClr val="FFC000"/>
                </a:solidFill>
              </a:rPr>
              <a:t>1:12-17</a:t>
            </a:r>
          </a:p>
          <a:p>
            <a:pPr lvl="1"/>
            <a:r>
              <a:rPr lang="en-US" dirty="0" smtClean="0"/>
              <a:t>God’s fuller answer </a:t>
            </a:r>
            <a:r>
              <a:rPr lang="en-US" dirty="0" smtClean="0">
                <a:solidFill>
                  <a:srgbClr val="FFC000"/>
                </a:solidFill>
              </a:rPr>
              <a:t>2:2-20</a:t>
            </a:r>
          </a:p>
          <a:p>
            <a:r>
              <a:rPr lang="en-US" dirty="0" smtClean="0">
                <a:solidFill>
                  <a:srgbClr val="FFC000"/>
                </a:solidFill>
              </a:rPr>
              <a:t>Ch 3  </a:t>
            </a:r>
            <a:r>
              <a:rPr lang="en-US" dirty="0" smtClean="0"/>
              <a:t>Habakkuk’s hymn of praise</a:t>
            </a:r>
            <a:endParaRPr lang="en-US" dirty="0"/>
          </a:p>
        </p:txBody>
      </p:sp>
      <p:sp>
        <p:nvSpPr>
          <p:cNvPr id="9" name="Subtitle 3"/>
          <p:cNvSpPr txBox="1">
            <a:spLocks/>
          </p:cNvSpPr>
          <p:nvPr/>
        </p:nvSpPr>
        <p:spPr>
          <a:xfrm>
            <a:off x="533400" y="5715000"/>
            <a:ext cx="7848600" cy="838200"/>
          </a:xfrm>
          <a:prstGeom prst="rect">
            <a:avLst/>
          </a:prstGeom>
        </p:spPr>
        <p:txBody>
          <a:bodyPr vert="horz" lIns="91440" tIns="45720" rIns="91440" bIns="45720" rtlCol="0" anchor="ctr">
            <a:normAutofit/>
          </a:bodyPr>
          <a:lstStyle/>
          <a:p>
            <a:pPr marL="342900" marR="0" lvl="0" indent="-342900" algn="ctr" defTabSz="914400" rtl="0" eaLnBrk="1" fontAlgn="auto" latinLnBrk="0" hangingPunct="1">
              <a:lnSpc>
                <a:spcPct val="100000"/>
              </a:lnSpc>
              <a:spcBef>
                <a:spcPct val="20000"/>
              </a:spcBef>
              <a:spcAft>
                <a:spcPts val="0"/>
              </a:spcAft>
              <a:buClrTx/>
              <a:buSzTx/>
              <a:tabLst/>
              <a:defRPr/>
            </a:pPr>
            <a:r>
              <a:rPr kumimoji="0" lang="en-US" sz="3400" b="0" i="0" u="none" strike="noStrike" kern="1200" cap="none" spc="0" normalizeH="0" baseline="0" noProof="0" dirty="0" smtClean="0">
                <a:ln>
                  <a:noFill/>
                </a:ln>
                <a:solidFill>
                  <a:schemeClr val="bg1"/>
                </a:solidFill>
                <a:effectLst>
                  <a:outerShdw blurRad="50800" dist="38100" dir="2700000" algn="tl" rotWithShape="0">
                    <a:prstClr val="black">
                      <a:alpha val="40000"/>
                    </a:prstClr>
                  </a:outerShdw>
                </a:effectLst>
                <a:uLnTx/>
                <a:uFillTx/>
                <a:latin typeface="Georgia" pitchFamily="18" charset="0"/>
                <a:ea typeface="Tahoma" pitchFamily="34" charset="0"/>
                <a:cs typeface="Tahoma" pitchFamily="34" charset="0"/>
              </a:rPr>
              <a:t>This process works </a:t>
            </a:r>
            <a:r>
              <a:rPr lang="en-US" sz="3400" dirty="0" smtClean="0">
                <a:solidFill>
                  <a:schemeClr val="bg1"/>
                </a:solidFill>
                <a:effectLst>
                  <a:outerShdw blurRad="50800" dist="38100" dir="2700000" algn="tl" rotWithShape="0">
                    <a:prstClr val="black">
                      <a:alpha val="40000"/>
                    </a:prstClr>
                  </a:outerShdw>
                </a:effectLst>
                <a:latin typeface="Georgia" pitchFamily="18" charset="0"/>
                <a:ea typeface="Tahoma" pitchFamily="34" charset="0"/>
                <a:cs typeface="Tahoma" pitchFamily="34" charset="0"/>
              </a:rPr>
              <a:t>in our problems..</a:t>
            </a:r>
            <a:endParaRPr kumimoji="0" lang="en-US" sz="3400" b="0" i="0" u="none" strike="noStrike" kern="1200" cap="none" spc="0" normalizeH="0" baseline="0" noProof="0" dirty="0">
              <a:ln>
                <a:noFill/>
              </a:ln>
              <a:solidFill>
                <a:schemeClr val="bg1"/>
              </a:solidFill>
              <a:effectLst>
                <a:outerShdw blurRad="50800" dist="38100" dir="2700000" algn="tl" rotWithShape="0">
                  <a:prstClr val="black">
                    <a:alpha val="40000"/>
                  </a:prstClr>
                </a:outerShdw>
              </a:effectLst>
              <a:uLnTx/>
              <a:uFillTx/>
              <a:latin typeface="Georgia" pitchFamily="18"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dissolve">
                                      <p:cBhvr>
                                        <p:cTn id="7" dur="500"/>
                                        <p:tgtEl>
                                          <p:spTgt spid="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8">
                                            <p:txEl>
                                              <p:pRg st="1" end="1"/>
                                            </p:txEl>
                                          </p:spTgt>
                                        </p:tgtEl>
                                        <p:attrNameLst>
                                          <p:attrName>style.visibility</p:attrName>
                                        </p:attrNameLst>
                                      </p:cBhvr>
                                      <p:to>
                                        <p:strVal val="visible"/>
                                      </p:to>
                                    </p:set>
                                    <p:animEffect transition="in" filter="dissolve">
                                      <p:cBhvr>
                                        <p:cTn id="12" dur="500"/>
                                        <p:tgtEl>
                                          <p:spTgt spid="8">
                                            <p:txEl>
                                              <p:pRg st="1" end="1"/>
                                            </p:txEl>
                                          </p:spTgt>
                                        </p:tgtEl>
                                      </p:cBhvr>
                                    </p:animEffect>
                                  </p:childTnLst>
                                </p:cTn>
                              </p:par>
                              <p:par>
                                <p:cTn id="13" presetID="9" presetClass="entr" presetSubtype="0" fill="hold" nodeType="withEffect">
                                  <p:stCondLst>
                                    <p:cond delay="0"/>
                                  </p:stCondLst>
                                  <p:childTnLst>
                                    <p:set>
                                      <p:cBhvr>
                                        <p:cTn id="14" dur="1" fill="hold">
                                          <p:stCondLst>
                                            <p:cond delay="0"/>
                                          </p:stCondLst>
                                        </p:cTn>
                                        <p:tgtEl>
                                          <p:spTgt spid="8">
                                            <p:txEl>
                                              <p:pRg st="2" end="2"/>
                                            </p:txEl>
                                          </p:spTgt>
                                        </p:tgtEl>
                                        <p:attrNameLst>
                                          <p:attrName>style.visibility</p:attrName>
                                        </p:attrNameLst>
                                      </p:cBhvr>
                                      <p:to>
                                        <p:strVal val="visible"/>
                                      </p:to>
                                    </p:set>
                                    <p:animEffect transition="in" filter="dissolve">
                                      <p:cBhvr>
                                        <p:cTn id="15" dur="500"/>
                                        <p:tgtEl>
                                          <p:spTgt spid="8">
                                            <p:txEl>
                                              <p:pRg st="2" end="2"/>
                                            </p:txEl>
                                          </p:spTgt>
                                        </p:tgtEl>
                                      </p:cBhvr>
                                    </p:animEffect>
                                  </p:childTnLst>
                                </p:cTn>
                              </p:par>
                              <p:par>
                                <p:cTn id="16" presetID="9" presetClass="entr" presetSubtype="0" fill="hold" nodeType="withEffect">
                                  <p:stCondLst>
                                    <p:cond delay="0"/>
                                  </p:stCondLst>
                                  <p:childTnLst>
                                    <p:set>
                                      <p:cBhvr>
                                        <p:cTn id="17" dur="1" fill="hold">
                                          <p:stCondLst>
                                            <p:cond delay="0"/>
                                          </p:stCondLst>
                                        </p:cTn>
                                        <p:tgtEl>
                                          <p:spTgt spid="8">
                                            <p:txEl>
                                              <p:pRg st="3" end="3"/>
                                            </p:txEl>
                                          </p:spTgt>
                                        </p:tgtEl>
                                        <p:attrNameLst>
                                          <p:attrName>style.visibility</p:attrName>
                                        </p:attrNameLst>
                                      </p:cBhvr>
                                      <p:to>
                                        <p:strVal val="visible"/>
                                      </p:to>
                                    </p:set>
                                    <p:animEffect transition="in" filter="dissolve">
                                      <p:cBhvr>
                                        <p:cTn id="18" dur="500"/>
                                        <p:tgtEl>
                                          <p:spTgt spid="8">
                                            <p:txEl>
                                              <p:pRg st="3" end="3"/>
                                            </p:txEl>
                                          </p:spTgt>
                                        </p:tgtEl>
                                      </p:cBhvr>
                                    </p:animEffect>
                                  </p:childTnLst>
                                </p:cTn>
                              </p:par>
                              <p:par>
                                <p:cTn id="19" presetID="9" presetClass="entr" presetSubtype="0" fill="hold" nodeType="withEffect">
                                  <p:stCondLst>
                                    <p:cond delay="0"/>
                                  </p:stCondLst>
                                  <p:childTnLst>
                                    <p:set>
                                      <p:cBhvr>
                                        <p:cTn id="20" dur="1" fill="hold">
                                          <p:stCondLst>
                                            <p:cond delay="0"/>
                                          </p:stCondLst>
                                        </p:cTn>
                                        <p:tgtEl>
                                          <p:spTgt spid="8">
                                            <p:txEl>
                                              <p:pRg st="4" end="4"/>
                                            </p:txEl>
                                          </p:spTgt>
                                        </p:tgtEl>
                                        <p:attrNameLst>
                                          <p:attrName>style.visibility</p:attrName>
                                        </p:attrNameLst>
                                      </p:cBhvr>
                                      <p:to>
                                        <p:strVal val="visible"/>
                                      </p:to>
                                    </p:set>
                                    <p:animEffect transition="in" filter="dissolve">
                                      <p:cBhvr>
                                        <p:cTn id="21" dur="500"/>
                                        <p:tgtEl>
                                          <p:spTgt spid="8">
                                            <p:txEl>
                                              <p:pRg st="4" end="4"/>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9" presetClass="entr" presetSubtype="0" fill="hold" nodeType="clickEffect">
                                  <p:stCondLst>
                                    <p:cond delay="0"/>
                                  </p:stCondLst>
                                  <p:childTnLst>
                                    <p:set>
                                      <p:cBhvr>
                                        <p:cTn id="25" dur="1" fill="hold">
                                          <p:stCondLst>
                                            <p:cond delay="0"/>
                                          </p:stCondLst>
                                        </p:cTn>
                                        <p:tgtEl>
                                          <p:spTgt spid="8">
                                            <p:txEl>
                                              <p:pRg st="5" end="5"/>
                                            </p:txEl>
                                          </p:spTgt>
                                        </p:tgtEl>
                                        <p:attrNameLst>
                                          <p:attrName>style.visibility</p:attrName>
                                        </p:attrNameLst>
                                      </p:cBhvr>
                                      <p:to>
                                        <p:strVal val="visible"/>
                                      </p:to>
                                    </p:set>
                                    <p:animEffect transition="in" filter="dissolve">
                                      <p:cBhvr>
                                        <p:cTn id="26" dur="500"/>
                                        <p:tgtEl>
                                          <p:spTgt spid="8">
                                            <p:txEl>
                                              <p:pRg st="5" end="5"/>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9" presetClass="entr" presetSubtype="0" fill="hold" grpId="0" nodeType="clickEffect">
                                  <p:stCondLst>
                                    <p:cond delay="0"/>
                                  </p:stCondLst>
                                  <p:childTnLst>
                                    <p:set>
                                      <p:cBhvr>
                                        <p:cTn id="30" dur="1" fill="hold">
                                          <p:stCondLst>
                                            <p:cond delay="0"/>
                                          </p:stCondLst>
                                        </p:cTn>
                                        <p:tgtEl>
                                          <p:spTgt spid="9">
                                            <p:txEl>
                                              <p:pRg st="0" end="0"/>
                                            </p:txEl>
                                          </p:spTgt>
                                        </p:tgtEl>
                                        <p:attrNameLst>
                                          <p:attrName>style.visibility</p:attrName>
                                        </p:attrNameLst>
                                      </p:cBhvr>
                                      <p:to>
                                        <p:strVal val="visible"/>
                                      </p:to>
                                    </p:set>
                                    <p:animEffect transition="in" filter="dissolve">
                                      <p:cBhvr>
                                        <p:cTn id="31" dur="500"/>
                                        <p:tgtEl>
                                          <p:spTgt spid="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Habakkuk.jpg"/>
          <p:cNvPicPr>
            <a:picLocks noChangeAspect="1"/>
          </p:cNvPicPr>
          <p:nvPr/>
        </p:nvPicPr>
        <p:blipFill>
          <a:blip r:embed="rId2" cstate="print"/>
          <a:stretch>
            <a:fillRect/>
          </a:stretch>
        </p:blipFill>
        <p:spPr>
          <a:xfrm>
            <a:off x="0" y="0"/>
            <a:ext cx="9144000" cy="6858000"/>
          </a:xfrm>
          <a:prstGeom prst="rect">
            <a:avLst/>
          </a:prstGeom>
        </p:spPr>
      </p:pic>
      <p:sp>
        <p:nvSpPr>
          <p:cNvPr id="6" name="Rectangle 5"/>
          <p:cNvSpPr/>
          <p:nvPr/>
        </p:nvSpPr>
        <p:spPr>
          <a:xfrm>
            <a:off x="0" y="0"/>
            <a:ext cx="9144000" cy="6858000"/>
          </a:xfrm>
          <a:prstGeom prst="rect">
            <a:avLst/>
          </a:prstGeom>
          <a:solidFill>
            <a:schemeClr val="tx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itle 6"/>
          <p:cNvSpPr>
            <a:spLocks noGrp="1"/>
          </p:cNvSpPr>
          <p:nvPr>
            <p:ph type="title"/>
          </p:nvPr>
        </p:nvSpPr>
        <p:spPr/>
        <p:txBody>
          <a:bodyPr/>
          <a:lstStyle/>
          <a:p>
            <a:r>
              <a:rPr lang="en-US" dirty="0" smtClean="0"/>
              <a:t>Processing problems..</a:t>
            </a:r>
            <a:endParaRPr lang="en-US" dirty="0"/>
          </a:p>
        </p:txBody>
      </p:sp>
      <p:sp>
        <p:nvSpPr>
          <p:cNvPr id="10" name="Content Placeholder 9"/>
          <p:cNvSpPr>
            <a:spLocks noGrp="1"/>
          </p:cNvSpPr>
          <p:nvPr>
            <p:ph idx="1"/>
          </p:nvPr>
        </p:nvSpPr>
        <p:spPr>
          <a:xfrm>
            <a:off x="304800" y="1676400"/>
            <a:ext cx="8610600" cy="4343400"/>
          </a:xfrm>
          <a:solidFill>
            <a:schemeClr val="tx1">
              <a:alpha val="40000"/>
            </a:schemeClr>
          </a:solidFill>
        </p:spPr>
        <p:txBody>
          <a:bodyPr>
            <a:normAutofit/>
          </a:bodyPr>
          <a:lstStyle/>
          <a:p>
            <a:pPr>
              <a:lnSpc>
                <a:spcPts val="2900"/>
              </a:lnSpc>
            </a:pPr>
            <a:r>
              <a:rPr lang="en-US" sz="3000" dirty="0" smtClean="0">
                <a:solidFill>
                  <a:srgbClr val="FFC000"/>
                </a:solidFill>
              </a:rPr>
              <a:t>1:2-4 </a:t>
            </a:r>
            <a:r>
              <a:rPr lang="en-US" sz="3000" dirty="0" smtClean="0"/>
              <a:t>O </a:t>
            </a:r>
            <a:r>
              <a:rPr lang="en-US" sz="3000" cap="small" dirty="0" smtClean="0"/>
              <a:t>Lord</a:t>
            </a:r>
            <a:r>
              <a:rPr lang="en-US" sz="3000" dirty="0" smtClean="0"/>
              <a:t>, how long shall I cry, And You will not hear? Even cry out to You, “Violence!”And You will not save. </a:t>
            </a:r>
          </a:p>
          <a:p>
            <a:pPr>
              <a:lnSpc>
                <a:spcPts val="2900"/>
              </a:lnSpc>
            </a:pPr>
            <a:r>
              <a:rPr lang="en-US" sz="3000" baseline="30000" dirty="0" smtClean="0"/>
              <a:t>3 </a:t>
            </a:r>
            <a:r>
              <a:rPr lang="en-US" sz="3000" dirty="0" smtClean="0"/>
              <a:t>Why do You show me iniquity, And cause </a:t>
            </a:r>
            <a:r>
              <a:rPr lang="en-US" sz="3000" i="1" dirty="0" smtClean="0"/>
              <a:t>me</a:t>
            </a:r>
            <a:r>
              <a:rPr lang="en-US" sz="3000" dirty="0" smtClean="0"/>
              <a:t> to see trouble? For plundering and violence </a:t>
            </a:r>
            <a:r>
              <a:rPr lang="en-US" sz="3000" i="1" dirty="0" smtClean="0"/>
              <a:t>are</a:t>
            </a:r>
            <a:r>
              <a:rPr lang="en-US" sz="3000" dirty="0" smtClean="0"/>
              <a:t> before me; There is strife, and contention arises. </a:t>
            </a:r>
          </a:p>
          <a:p>
            <a:pPr>
              <a:lnSpc>
                <a:spcPts val="2900"/>
              </a:lnSpc>
            </a:pPr>
            <a:r>
              <a:rPr lang="en-US" sz="3000" baseline="30000" dirty="0" smtClean="0"/>
              <a:t>4 </a:t>
            </a:r>
            <a:r>
              <a:rPr lang="en-US" sz="3000" dirty="0" smtClean="0"/>
              <a:t>Therefore the law is powerless, And justice never goes forth. For the wicked surround the righteous; Therefore perverse judgment proceeds.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dissolve">
                                      <p:cBhvr>
                                        <p:cTn id="7" dur="500"/>
                                        <p:tgtEl>
                                          <p:spTgt spid="1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10">
                                            <p:txEl>
                                              <p:pRg st="1" end="1"/>
                                            </p:txEl>
                                          </p:spTgt>
                                        </p:tgtEl>
                                        <p:attrNameLst>
                                          <p:attrName>style.visibility</p:attrName>
                                        </p:attrNameLst>
                                      </p:cBhvr>
                                      <p:to>
                                        <p:strVal val="visible"/>
                                      </p:to>
                                    </p:set>
                                    <p:animEffect transition="in" filter="dissolve">
                                      <p:cBhvr>
                                        <p:cTn id="12" dur="500"/>
                                        <p:tgtEl>
                                          <p:spTgt spid="10">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10">
                                            <p:txEl>
                                              <p:pRg st="2" end="2"/>
                                            </p:txEl>
                                          </p:spTgt>
                                        </p:tgtEl>
                                        <p:attrNameLst>
                                          <p:attrName>style.visibility</p:attrName>
                                        </p:attrNameLst>
                                      </p:cBhvr>
                                      <p:to>
                                        <p:strVal val="visible"/>
                                      </p:to>
                                    </p:set>
                                    <p:animEffect transition="in" filter="dissolve">
                                      <p:cBhvr>
                                        <p:cTn id="17" dur="500"/>
                                        <p:tgtEl>
                                          <p:spTgt spid="10">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Habakkuk.jpg"/>
          <p:cNvPicPr>
            <a:picLocks noChangeAspect="1"/>
          </p:cNvPicPr>
          <p:nvPr/>
        </p:nvPicPr>
        <p:blipFill>
          <a:blip r:embed="rId2" cstate="print"/>
          <a:stretch>
            <a:fillRect/>
          </a:stretch>
        </p:blipFill>
        <p:spPr>
          <a:xfrm>
            <a:off x="0" y="0"/>
            <a:ext cx="9144000" cy="6858000"/>
          </a:xfrm>
          <a:prstGeom prst="rect">
            <a:avLst/>
          </a:prstGeom>
        </p:spPr>
      </p:pic>
      <p:sp>
        <p:nvSpPr>
          <p:cNvPr id="6" name="Rectangle 5"/>
          <p:cNvSpPr/>
          <p:nvPr/>
        </p:nvSpPr>
        <p:spPr>
          <a:xfrm>
            <a:off x="0" y="0"/>
            <a:ext cx="9144000" cy="6858000"/>
          </a:xfrm>
          <a:prstGeom prst="rect">
            <a:avLst/>
          </a:prstGeom>
          <a:solidFill>
            <a:schemeClr val="tx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itle 6"/>
          <p:cNvSpPr>
            <a:spLocks noGrp="1"/>
          </p:cNvSpPr>
          <p:nvPr>
            <p:ph type="title"/>
          </p:nvPr>
        </p:nvSpPr>
        <p:spPr/>
        <p:txBody>
          <a:bodyPr/>
          <a:lstStyle/>
          <a:p>
            <a:r>
              <a:rPr lang="en-US" dirty="0" smtClean="0"/>
              <a:t>The Lord responds..</a:t>
            </a:r>
            <a:endParaRPr lang="en-US" dirty="0"/>
          </a:p>
        </p:txBody>
      </p:sp>
      <p:sp>
        <p:nvSpPr>
          <p:cNvPr id="10" name="Content Placeholder 9"/>
          <p:cNvSpPr>
            <a:spLocks noGrp="1"/>
          </p:cNvSpPr>
          <p:nvPr>
            <p:ph idx="1"/>
          </p:nvPr>
        </p:nvSpPr>
        <p:spPr>
          <a:xfrm>
            <a:off x="304800" y="1676400"/>
            <a:ext cx="8610600" cy="4343400"/>
          </a:xfrm>
          <a:solidFill>
            <a:schemeClr val="tx1">
              <a:alpha val="40000"/>
            </a:schemeClr>
          </a:solidFill>
        </p:spPr>
        <p:txBody>
          <a:bodyPr>
            <a:normAutofit fontScale="92500" lnSpcReduction="10000"/>
          </a:bodyPr>
          <a:lstStyle/>
          <a:p>
            <a:r>
              <a:rPr lang="en-US" sz="3200" dirty="0" smtClean="0">
                <a:solidFill>
                  <a:srgbClr val="FFC000"/>
                </a:solidFill>
              </a:rPr>
              <a:t>1:5-7</a:t>
            </a:r>
            <a:r>
              <a:rPr lang="en-US" sz="3200" dirty="0" smtClean="0"/>
              <a:t> “Look among the nations and watch—Be utterly astounded! For </a:t>
            </a:r>
            <a:r>
              <a:rPr lang="en-US" sz="3200" i="1" dirty="0" smtClean="0"/>
              <a:t>I will</a:t>
            </a:r>
            <a:r>
              <a:rPr lang="en-US" sz="3200" dirty="0" smtClean="0"/>
              <a:t> work a work in your days </a:t>
            </a:r>
            <a:r>
              <a:rPr lang="en-US" sz="3200" i="1" dirty="0" smtClean="0"/>
              <a:t>Which</a:t>
            </a:r>
            <a:r>
              <a:rPr lang="en-US" sz="3200" dirty="0" smtClean="0"/>
              <a:t> you would not believe, though it were told </a:t>
            </a:r>
            <a:r>
              <a:rPr lang="en-US" sz="3200" i="1" dirty="0" smtClean="0"/>
              <a:t>you.</a:t>
            </a:r>
            <a:r>
              <a:rPr lang="en-US" sz="3200" dirty="0" smtClean="0"/>
              <a:t> </a:t>
            </a:r>
          </a:p>
          <a:p>
            <a:r>
              <a:rPr lang="en-US" sz="3200" baseline="30000" dirty="0" smtClean="0"/>
              <a:t>6 </a:t>
            </a:r>
            <a:r>
              <a:rPr lang="en-US" sz="3200" dirty="0" smtClean="0"/>
              <a:t>For indeed I am raising up the Chaldeans, A bitter and hasty nation Which marches through the breadth of the earth, To possess dwelling places </a:t>
            </a:r>
            <a:r>
              <a:rPr lang="en-US" sz="3200" i="1" dirty="0" smtClean="0"/>
              <a:t>that are</a:t>
            </a:r>
            <a:r>
              <a:rPr lang="en-US" sz="3200" dirty="0" smtClean="0"/>
              <a:t> not theirs.</a:t>
            </a:r>
            <a:r>
              <a:rPr lang="en-US" sz="3200" baseline="30000" dirty="0" smtClean="0"/>
              <a:t>7 </a:t>
            </a:r>
            <a:r>
              <a:rPr lang="en-US" sz="3200" dirty="0" smtClean="0"/>
              <a:t>They are terrible and dreadful; Their judgment and their dignity proceed from themselves.</a:t>
            </a:r>
            <a:endParaRPr lang="en-US"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dissolve">
                                      <p:cBhvr>
                                        <p:cTn id="7" dur="500"/>
                                        <p:tgtEl>
                                          <p:spTgt spid="1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10">
                                            <p:txEl>
                                              <p:pRg st="1" end="1"/>
                                            </p:txEl>
                                          </p:spTgt>
                                        </p:tgtEl>
                                        <p:attrNameLst>
                                          <p:attrName>style.visibility</p:attrName>
                                        </p:attrNameLst>
                                      </p:cBhvr>
                                      <p:to>
                                        <p:strVal val="visible"/>
                                      </p:to>
                                    </p:set>
                                    <p:animEffect transition="in" filter="dissolve">
                                      <p:cBhvr>
                                        <p:cTn id="12" dur="500"/>
                                        <p:tgtEl>
                                          <p:spTgt spid="10">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Habakkuk.jpg"/>
          <p:cNvPicPr>
            <a:picLocks noChangeAspect="1"/>
          </p:cNvPicPr>
          <p:nvPr/>
        </p:nvPicPr>
        <p:blipFill>
          <a:blip r:embed="rId2" cstate="print"/>
          <a:stretch>
            <a:fillRect/>
          </a:stretch>
        </p:blipFill>
        <p:spPr>
          <a:xfrm>
            <a:off x="0" y="0"/>
            <a:ext cx="9144000" cy="6858000"/>
          </a:xfrm>
          <a:prstGeom prst="rect">
            <a:avLst/>
          </a:prstGeom>
        </p:spPr>
      </p:pic>
      <p:sp>
        <p:nvSpPr>
          <p:cNvPr id="6" name="Rectangle 5"/>
          <p:cNvSpPr/>
          <p:nvPr/>
        </p:nvSpPr>
        <p:spPr>
          <a:xfrm>
            <a:off x="0" y="0"/>
            <a:ext cx="9144000" cy="6858000"/>
          </a:xfrm>
          <a:prstGeom prst="rect">
            <a:avLst/>
          </a:prstGeom>
          <a:solidFill>
            <a:schemeClr val="tx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itle 6"/>
          <p:cNvSpPr>
            <a:spLocks noGrp="1"/>
          </p:cNvSpPr>
          <p:nvPr>
            <p:ph type="title"/>
          </p:nvPr>
        </p:nvSpPr>
        <p:spPr/>
        <p:txBody>
          <a:bodyPr/>
          <a:lstStyle/>
          <a:p>
            <a:r>
              <a:rPr lang="en-US" dirty="0" smtClean="0"/>
              <a:t>Habakkuk’s confusion..</a:t>
            </a:r>
            <a:endParaRPr lang="en-US" dirty="0"/>
          </a:p>
        </p:txBody>
      </p:sp>
      <p:sp>
        <p:nvSpPr>
          <p:cNvPr id="10" name="Content Placeholder 9"/>
          <p:cNvSpPr>
            <a:spLocks noGrp="1"/>
          </p:cNvSpPr>
          <p:nvPr>
            <p:ph idx="1"/>
          </p:nvPr>
        </p:nvSpPr>
        <p:spPr>
          <a:xfrm>
            <a:off x="304800" y="1676400"/>
            <a:ext cx="8610600" cy="4343400"/>
          </a:xfrm>
          <a:solidFill>
            <a:schemeClr val="tx1">
              <a:alpha val="40000"/>
            </a:schemeClr>
          </a:solidFill>
        </p:spPr>
        <p:txBody>
          <a:bodyPr>
            <a:normAutofit/>
          </a:bodyPr>
          <a:lstStyle/>
          <a:p>
            <a:r>
              <a:rPr lang="en-US" sz="2800" dirty="0" smtClean="0">
                <a:solidFill>
                  <a:srgbClr val="FFC000"/>
                </a:solidFill>
              </a:rPr>
              <a:t>1:12-13</a:t>
            </a:r>
            <a:r>
              <a:rPr lang="en-US" sz="2800" dirty="0" smtClean="0"/>
              <a:t> Are You not from everlasting, O </a:t>
            </a:r>
            <a:r>
              <a:rPr lang="en-US" sz="2800" cap="small" dirty="0" smtClean="0"/>
              <a:t>Lord</a:t>
            </a:r>
            <a:r>
              <a:rPr lang="en-US" sz="2800" dirty="0" smtClean="0"/>
              <a:t> my God, my Holy One? We shall not die. O </a:t>
            </a:r>
            <a:r>
              <a:rPr lang="en-US" sz="2800" cap="small" dirty="0" smtClean="0"/>
              <a:t>Lord</a:t>
            </a:r>
            <a:r>
              <a:rPr lang="en-US" sz="2800" dirty="0" smtClean="0"/>
              <a:t>, You have appointed them for judgment; O Rock, You have marked them for correction. </a:t>
            </a:r>
          </a:p>
          <a:p>
            <a:r>
              <a:rPr lang="en-US" sz="2800" baseline="30000" dirty="0" smtClean="0"/>
              <a:t>13 </a:t>
            </a:r>
            <a:r>
              <a:rPr lang="en-US" sz="2800" i="1" dirty="0" smtClean="0"/>
              <a:t>You are</a:t>
            </a:r>
            <a:r>
              <a:rPr lang="en-US" sz="2800" dirty="0" smtClean="0"/>
              <a:t> of purer eyes than to behold evil, And cannot look on wickedness. Why do You look on those who deal treacherously, </a:t>
            </a:r>
            <a:r>
              <a:rPr lang="en-US" sz="2800" i="1" dirty="0" smtClean="0"/>
              <a:t>And</a:t>
            </a:r>
            <a:r>
              <a:rPr lang="en-US" sz="2800" dirty="0" smtClean="0"/>
              <a:t> hold Your tongue when the wicked devours A </a:t>
            </a:r>
            <a:r>
              <a:rPr lang="en-US" sz="2800" i="1" dirty="0" smtClean="0"/>
              <a:t>person</a:t>
            </a:r>
            <a:r>
              <a:rPr lang="en-US" sz="2800" dirty="0" smtClean="0"/>
              <a:t> more righteous than he?</a:t>
            </a:r>
            <a:endParaRPr lang="en-US"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dissolve">
                                      <p:cBhvr>
                                        <p:cTn id="7" dur="500"/>
                                        <p:tgtEl>
                                          <p:spTgt spid="1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10">
                                            <p:txEl>
                                              <p:pRg st="1" end="1"/>
                                            </p:txEl>
                                          </p:spTgt>
                                        </p:tgtEl>
                                        <p:attrNameLst>
                                          <p:attrName>style.visibility</p:attrName>
                                        </p:attrNameLst>
                                      </p:cBhvr>
                                      <p:to>
                                        <p:strVal val="visible"/>
                                      </p:to>
                                    </p:set>
                                    <p:animEffect transition="in" filter="dissolve">
                                      <p:cBhvr>
                                        <p:cTn id="12" dur="500"/>
                                        <p:tgtEl>
                                          <p:spTgt spid="10">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Habakkuk.jpg"/>
          <p:cNvPicPr>
            <a:picLocks noChangeAspect="1"/>
          </p:cNvPicPr>
          <p:nvPr/>
        </p:nvPicPr>
        <p:blipFill>
          <a:blip r:embed="rId3" cstate="print"/>
          <a:stretch>
            <a:fillRect/>
          </a:stretch>
        </p:blipFill>
        <p:spPr>
          <a:xfrm>
            <a:off x="0" y="0"/>
            <a:ext cx="9144000" cy="6858000"/>
          </a:xfrm>
          <a:prstGeom prst="rect">
            <a:avLst/>
          </a:prstGeom>
        </p:spPr>
      </p:pic>
      <p:sp>
        <p:nvSpPr>
          <p:cNvPr id="6" name="Rectangle 5"/>
          <p:cNvSpPr/>
          <p:nvPr/>
        </p:nvSpPr>
        <p:spPr>
          <a:xfrm>
            <a:off x="0" y="0"/>
            <a:ext cx="9144000" cy="6858000"/>
          </a:xfrm>
          <a:prstGeom prst="rect">
            <a:avLst/>
          </a:prstGeom>
          <a:solidFill>
            <a:schemeClr val="tx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itle 6"/>
          <p:cNvSpPr>
            <a:spLocks noGrp="1"/>
          </p:cNvSpPr>
          <p:nvPr>
            <p:ph type="title"/>
          </p:nvPr>
        </p:nvSpPr>
        <p:spPr/>
        <p:txBody>
          <a:bodyPr/>
          <a:lstStyle/>
          <a:p>
            <a:r>
              <a:rPr lang="en-US" dirty="0" smtClean="0"/>
              <a:t>God’s fuller response..</a:t>
            </a:r>
            <a:endParaRPr lang="en-US" dirty="0"/>
          </a:p>
        </p:txBody>
      </p:sp>
      <p:sp>
        <p:nvSpPr>
          <p:cNvPr id="10" name="Content Placeholder 9"/>
          <p:cNvSpPr>
            <a:spLocks noGrp="1"/>
          </p:cNvSpPr>
          <p:nvPr>
            <p:ph idx="1"/>
          </p:nvPr>
        </p:nvSpPr>
        <p:spPr>
          <a:xfrm>
            <a:off x="304800" y="1676400"/>
            <a:ext cx="8610600" cy="4343400"/>
          </a:xfrm>
          <a:solidFill>
            <a:schemeClr val="tx1">
              <a:alpha val="40000"/>
            </a:schemeClr>
          </a:solidFill>
        </p:spPr>
        <p:txBody>
          <a:bodyPr>
            <a:normAutofit/>
          </a:bodyPr>
          <a:lstStyle/>
          <a:p>
            <a:r>
              <a:rPr lang="en-US" sz="2800" dirty="0" smtClean="0">
                <a:solidFill>
                  <a:srgbClr val="FFC000"/>
                </a:solidFill>
              </a:rPr>
              <a:t>2:2-4</a:t>
            </a:r>
            <a:r>
              <a:rPr lang="en-US" sz="2800" dirty="0" smtClean="0"/>
              <a:t> “Write the vision And make </a:t>
            </a:r>
            <a:r>
              <a:rPr lang="en-US" sz="2800" i="1" dirty="0" smtClean="0"/>
              <a:t>it</a:t>
            </a:r>
            <a:r>
              <a:rPr lang="en-US" sz="2800" dirty="0" smtClean="0"/>
              <a:t> plain on tablets, That he may run who reads it. </a:t>
            </a:r>
            <a:r>
              <a:rPr lang="en-US" sz="2800" baseline="30000" dirty="0" smtClean="0"/>
              <a:t>3 </a:t>
            </a:r>
            <a:r>
              <a:rPr lang="en-US" sz="2800" dirty="0" smtClean="0"/>
              <a:t>For the vision </a:t>
            </a:r>
            <a:r>
              <a:rPr lang="en-US" sz="2800" i="1" dirty="0" smtClean="0"/>
              <a:t>is</a:t>
            </a:r>
            <a:r>
              <a:rPr lang="en-US" sz="2800" dirty="0" smtClean="0"/>
              <a:t> yet for an appointed time; But at the end it will speak, and it will not lie. Though it tarries, wait for it; Because it will surely come, It will not tarry.</a:t>
            </a:r>
          </a:p>
          <a:p>
            <a:r>
              <a:rPr lang="en-US" sz="2800" baseline="30000" dirty="0" smtClean="0"/>
              <a:t>4 </a:t>
            </a:r>
            <a:r>
              <a:rPr lang="en-US" sz="2800" dirty="0" smtClean="0"/>
              <a:t>“Behold the proud, His soul is not upright in him; But the just shall live by his faith.</a:t>
            </a:r>
            <a:endParaRPr lang="en-US"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dissolve">
                                      <p:cBhvr>
                                        <p:cTn id="7" dur="500"/>
                                        <p:tgtEl>
                                          <p:spTgt spid="1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10">
                                            <p:txEl>
                                              <p:pRg st="1" end="1"/>
                                            </p:txEl>
                                          </p:spTgt>
                                        </p:tgtEl>
                                        <p:attrNameLst>
                                          <p:attrName>style.visibility</p:attrName>
                                        </p:attrNameLst>
                                      </p:cBhvr>
                                      <p:to>
                                        <p:strVal val="visible"/>
                                      </p:to>
                                    </p:set>
                                    <p:animEffect transition="in" filter="dissolve">
                                      <p:cBhvr>
                                        <p:cTn id="12" dur="500"/>
                                        <p:tgtEl>
                                          <p:spTgt spid="10">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Habakkuk.jpg"/>
          <p:cNvPicPr>
            <a:picLocks noChangeAspect="1"/>
          </p:cNvPicPr>
          <p:nvPr/>
        </p:nvPicPr>
        <p:blipFill>
          <a:blip r:embed="rId3" cstate="print"/>
          <a:stretch>
            <a:fillRect/>
          </a:stretch>
        </p:blipFill>
        <p:spPr>
          <a:xfrm>
            <a:off x="0" y="0"/>
            <a:ext cx="9144000" cy="6858000"/>
          </a:xfrm>
          <a:prstGeom prst="rect">
            <a:avLst/>
          </a:prstGeom>
        </p:spPr>
      </p:pic>
      <p:sp>
        <p:nvSpPr>
          <p:cNvPr id="6" name="Rectangle 5"/>
          <p:cNvSpPr/>
          <p:nvPr/>
        </p:nvSpPr>
        <p:spPr>
          <a:xfrm>
            <a:off x="0" y="0"/>
            <a:ext cx="9144000" cy="6858000"/>
          </a:xfrm>
          <a:prstGeom prst="rect">
            <a:avLst/>
          </a:prstGeom>
          <a:solidFill>
            <a:schemeClr val="tx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itle 6"/>
          <p:cNvSpPr>
            <a:spLocks noGrp="1"/>
          </p:cNvSpPr>
          <p:nvPr>
            <p:ph type="title"/>
          </p:nvPr>
        </p:nvSpPr>
        <p:spPr/>
        <p:txBody>
          <a:bodyPr/>
          <a:lstStyle/>
          <a:p>
            <a:r>
              <a:rPr lang="en-US" dirty="0" smtClean="0"/>
              <a:t>God’s fuller response..</a:t>
            </a:r>
            <a:endParaRPr lang="en-US" dirty="0"/>
          </a:p>
        </p:txBody>
      </p:sp>
      <p:sp>
        <p:nvSpPr>
          <p:cNvPr id="10" name="Content Placeholder 9"/>
          <p:cNvSpPr>
            <a:spLocks noGrp="1"/>
          </p:cNvSpPr>
          <p:nvPr>
            <p:ph idx="1"/>
          </p:nvPr>
        </p:nvSpPr>
        <p:spPr>
          <a:xfrm>
            <a:off x="304800" y="1676400"/>
            <a:ext cx="8610600" cy="4343400"/>
          </a:xfrm>
          <a:solidFill>
            <a:schemeClr val="tx1">
              <a:alpha val="40000"/>
            </a:schemeClr>
          </a:solidFill>
        </p:spPr>
        <p:txBody>
          <a:bodyPr>
            <a:normAutofit/>
          </a:bodyPr>
          <a:lstStyle/>
          <a:p>
            <a:r>
              <a:rPr lang="en-US" sz="2800" dirty="0" smtClean="0">
                <a:solidFill>
                  <a:srgbClr val="FFC000"/>
                </a:solidFill>
              </a:rPr>
              <a:t>2:12-13</a:t>
            </a:r>
            <a:r>
              <a:rPr lang="en-US" sz="2800" dirty="0" smtClean="0"/>
              <a:t> Behold, </a:t>
            </a:r>
            <a:r>
              <a:rPr lang="en-US" sz="2800" i="1" dirty="0" smtClean="0"/>
              <a:t>is it</a:t>
            </a:r>
            <a:r>
              <a:rPr lang="en-US" sz="2800" dirty="0" smtClean="0"/>
              <a:t> not of the </a:t>
            </a:r>
            <a:r>
              <a:rPr lang="en-US" sz="2800" cap="small" dirty="0" smtClean="0"/>
              <a:t>Lord</a:t>
            </a:r>
            <a:r>
              <a:rPr lang="en-US" sz="2800" dirty="0" smtClean="0"/>
              <a:t> of hosts That the peoples labor to feed the fire, And nations weary themselves in vain? </a:t>
            </a:r>
            <a:r>
              <a:rPr lang="en-US" sz="2800" baseline="30000" dirty="0" smtClean="0"/>
              <a:t>14 </a:t>
            </a:r>
            <a:r>
              <a:rPr lang="en-US" sz="2800" dirty="0" smtClean="0"/>
              <a:t>For the earth will be filled With the knowledge of the glory of the </a:t>
            </a:r>
            <a:r>
              <a:rPr lang="en-US" sz="2800" cap="small" dirty="0" smtClean="0"/>
              <a:t>Lord</a:t>
            </a:r>
            <a:r>
              <a:rPr lang="en-US" sz="2800" dirty="0" smtClean="0"/>
              <a:t>,</a:t>
            </a:r>
            <a:br>
              <a:rPr lang="en-US" sz="2800" dirty="0" smtClean="0"/>
            </a:br>
            <a:r>
              <a:rPr lang="en-US" sz="2800" dirty="0" smtClean="0"/>
              <a:t>As the waters cover the sea.</a:t>
            </a:r>
          </a:p>
          <a:p>
            <a:r>
              <a:rPr lang="en-US" sz="2800" dirty="0" smtClean="0">
                <a:solidFill>
                  <a:srgbClr val="FFC000"/>
                </a:solidFill>
              </a:rPr>
              <a:t>2:20</a:t>
            </a:r>
            <a:r>
              <a:rPr lang="en-US" sz="2800" dirty="0" smtClean="0"/>
              <a:t> “But the </a:t>
            </a:r>
            <a:r>
              <a:rPr lang="en-US" sz="2800" cap="small" dirty="0" smtClean="0"/>
              <a:t>Lord</a:t>
            </a:r>
            <a:r>
              <a:rPr lang="en-US" sz="2800" dirty="0" smtClean="0"/>
              <a:t> is in His holy temple. Let all the earth keep silence before Him.”</a:t>
            </a:r>
          </a:p>
          <a:p>
            <a:endParaRPr lang="en-US"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dissolve">
                                      <p:cBhvr>
                                        <p:cTn id="7" dur="500"/>
                                        <p:tgtEl>
                                          <p:spTgt spid="1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10">
                                            <p:txEl>
                                              <p:pRg st="1" end="1"/>
                                            </p:txEl>
                                          </p:spTgt>
                                        </p:tgtEl>
                                        <p:attrNameLst>
                                          <p:attrName>style.visibility</p:attrName>
                                        </p:attrNameLst>
                                      </p:cBhvr>
                                      <p:to>
                                        <p:strVal val="visible"/>
                                      </p:to>
                                    </p:set>
                                    <p:animEffect transition="in" filter="dissolve">
                                      <p:cBhvr>
                                        <p:cTn id="12" dur="500"/>
                                        <p:tgtEl>
                                          <p:spTgt spid="10">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1477</TotalTime>
  <Words>357</Words>
  <Application>Microsoft Office PowerPoint</Application>
  <PresentationFormat>On-screen Show (4:3)</PresentationFormat>
  <Paragraphs>41</Paragraphs>
  <Slides>13</Slides>
  <Notes>4</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Strength to Stand Above</vt:lpstr>
      <vt:lpstr>WHY, LORD?</vt:lpstr>
      <vt:lpstr>Slide 3</vt:lpstr>
      <vt:lpstr>Habakkuk</vt:lpstr>
      <vt:lpstr>Processing problems..</vt:lpstr>
      <vt:lpstr>The Lord responds..</vt:lpstr>
      <vt:lpstr>Habakkuk’s confusion..</vt:lpstr>
      <vt:lpstr>God’s fuller response..</vt:lpstr>
      <vt:lpstr>God’s fuller response..</vt:lpstr>
      <vt:lpstr>Habakkuk’s hymn of praise..</vt:lpstr>
      <vt:lpstr>Habakkuk’s hymn of praise..</vt:lpstr>
      <vt:lpstr>Slide 12</vt:lpstr>
      <vt:lpstr>Strength to Stand Above</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User</cp:lastModifiedBy>
  <cp:revision>57</cp:revision>
  <dcterms:created xsi:type="dcterms:W3CDTF">2015-10-04T04:19:18Z</dcterms:created>
  <dcterms:modified xsi:type="dcterms:W3CDTF">2016-09-26T15:34:44Z</dcterms:modified>
</cp:coreProperties>
</file>