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  <p:sldId id="275" r:id="rId3"/>
    <p:sldId id="276" r:id="rId4"/>
    <p:sldId id="277" r:id="rId5"/>
    <p:sldId id="278" r:id="rId6"/>
    <p:sldId id="279" r:id="rId7"/>
    <p:sldId id="280" r:id="rId8"/>
    <p:sldId id="281" r:id="rId9"/>
    <p:sldId id="282" r:id="rId10"/>
    <p:sldId id="283" r:id="rId11"/>
    <p:sldId id="284" r:id="rId12"/>
    <p:sldId id="285" r:id="rId13"/>
    <p:sldId id="286" r:id="rId14"/>
    <p:sldId id="274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CB48A"/>
    <a:srgbClr val="B1A777"/>
    <a:srgbClr val="B9B085"/>
    <a:srgbClr val="A79C65"/>
    <a:srgbClr val="B4AD82"/>
    <a:srgbClr val="A19863"/>
    <a:srgbClr val="B6AD80"/>
    <a:srgbClr val="BFB18B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9577" autoAdjust="0"/>
    <p:restoredTop sz="94660"/>
  </p:normalViewPr>
  <p:slideViewPr>
    <p:cSldViewPr>
      <p:cViewPr varScale="1">
        <p:scale>
          <a:sx n="96" d="100"/>
          <a:sy n="96" d="100"/>
        </p:scale>
        <p:origin x="-16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09600" y="685800"/>
            <a:ext cx="7772400" cy="1066800"/>
          </a:xfrm>
        </p:spPr>
        <p:txBody>
          <a:bodyPr>
            <a:normAutofit/>
          </a:bodyPr>
          <a:lstStyle>
            <a:lvl1pPr algn="ctr">
              <a:defRPr sz="480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47800" y="5715000"/>
            <a:ext cx="6400800" cy="7620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360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Master subtitle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5181600" cy="1143000"/>
          </a:xfrm>
        </p:spPr>
        <p:txBody>
          <a:bodyPr/>
          <a:lstStyle/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jpe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ark-blue-background 02.jpg"/>
          <p:cNvPicPr>
            <a:picLocks noChangeAspect="1"/>
          </p:cNvPicPr>
          <p:nvPr userDrawn="1"/>
        </p:nvPicPr>
        <p:blipFill>
          <a:blip r:embed="rId9" cstate="print">
            <a:lum bright="-35000" contrast="10000"/>
          </a:blip>
          <a:srcRect r="14845" b="18000"/>
          <a:stretch>
            <a:fillRect/>
          </a:stretch>
        </p:blipFill>
        <p:spPr>
          <a:xfrm>
            <a:off x="-2" y="0"/>
            <a:ext cx="9144002" cy="6857963"/>
          </a:xfrm>
          <a:prstGeom prst="rect">
            <a:avLst/>
          </a:prstGeom>
        </p:spPr>
      </p:pic>
      <p:pic>
        <p:nvPicPr>
          <p:cNvPr id="5" name="Picture 4" descr="life of faith.jpg"/>
          <p:cNvPicPr>
            <a:picLocks noChangeAspect="1"/>
          </p:cNvPicPr>
          <p:nvPr userDrawn="1"/>
        </p:nvPicPr>
        <p:blipFill>
          <a:blip r:embed="rId10" cstate="print">
            <a:lum bright="-15000" contrast="10000"/>
          </a:blip>
          <a:stretch>
            <a:fillRect/>
          </a:stretch>
        </p:blipFill>
        <p:spPr>
          <a:xfrm>
            <a:off x="0" y="1676400"/>
            <a:ext cx="9171584" cy="35052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029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6" name="Rectangle 5"/>
          <p:cNvSpPr/>
          <p:nvPr userDrawn="1"/>
        </p:nvSpPr>
        <p:spPr>
          <a:xfrm>
            <a:off x="0" y="1676400"/>
            <a:ext cx="9144000" cy="3505200"/>
          </a:xfrm>
          <a:prstGeom prst="rect">
            <a:avLst/>
          </a:prstGeom>
          <a:solidFill>
            <a:schemeClr val="tx1"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43400"/>
          </a:xfrm>
          <a:prstGeom prst="rect">
            <a:avLst/>
          </a:prstGeom>
          <a:solidFill>
            <a:schemeClr val="tx1">
              <a:alpha val="60000"/>
            </a:schemeClr>
          </a:solidFill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p:txStyles>
    <p:titleStyle>
      <a:lvl1pPr algn="l" defTabSz="914400" rtl="0" eaLnBrk="1" latinLnBrk="0" hangingPunct="1">
        <a:spcBef>
          <a:spcPct val="0"/>
        </a:spcBef>
        <a:buNone/>
        <a:defRPr sz="3800" kern="1200">
          <a:solidFill>
            <a:srgbClr val="FFC00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Georgia" pitchFamily="18" charset="0"/>
          <a:ea typeface="Tahoma" pitchFamily="34" charset="0"/>
          <a:cs typeface="Tahoma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Georgia" pitchFamily="18" charset="0"/>
          <a:ea typeface="Tahoma" pitchFamily="34" charset="0"/>
          <a:cs typeface="Tahoma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Georgia" pitchFamily="18" charset="0"/>
          <a:ea typeface="Tahoma" pitchFamily="34" charset="0"/>
          <a:cs typeface="Tahoma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Georgia" pitchFamily="18" charset="0"/>
          <a:ea typeface="Tahoma" pitchFamily="34" charset="0"/>
          <a:cs typeface="Tahoma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Georgia" pitchFamily="18" charset="0"/>
          <a:ea typeface="Tahoma" pitchFamily="34" charset="0"/>
          <a:cs typeface="Tahoma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Georgia" pitchFamily="18" charset="0"/>
          <a:ea typeface="Tahoma" pitchFamily="34" charset="0"/>
          <a:cs typeface="Tahoma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066800"/>
          </a:xfrm>
        </p:spPr>
        <p:txBody>
          <a:bodyPr>
            <a:noAutofit/>
          </a:bodyPr>
          <a:lstStyle/>
          <a:p>
            <a:r>
              <a:rPr lang="en-US" sz="7200" dirty="0" smtClean="0">
                <a:latin typeface="Boldstylescript" pitchFamily="2" charset="0"/>
                <a:ea typeface="123Sketch" pitchFamily="2" charset="0"/>
              </a:rPr>
              <a:t>Be</a:t>
            </a:r>
            <a:r>
              <a:rPr lang="en-US" sz="8800" dirty="0" smtClean="0">
                <a:latin typeface="Boldstylescript" pitchFamily="2" charset="0"/>
                <a:ea typeface="123Sketch" pitchFamily="2" charset="0"/>
              </a:rPr>
              <a:t> Strengthened </a:t>
            </a:r>
            <a:r>
              <a:rPr lang="en-US" sz="7600" dirty="0" smtClean="0">
                <a:latin typeface="Boldstylescript" pitchFamily="2" charset="0"/>
                <a:ea typeface="123Sketch" pitchFamily="2" charset="0"/>
              </a:rPr>
              <a:t>in</a:t>
            </a:r>
            <a:endParaRPr lang="en-US" sz="7600" dirty="0">
              <a:latin typeface="Boldstylescript" pitchFamily="2" charset="0"/>
              <a:ea typeface="123Sketch" pitchFamily="2" charset="0"/>
            </a:endParaRPr>
          </a:p>
        </p:txBody>
      </p:sp>
      <p:pic>
        <p:nvPicPr>
          <p:cNvPr id="4" name="Picture 3" descr="dark-blue-background 02.jpg"/>
          <p:cNvPicPr>
            <a:picLocks noChangeAspect="1"/>
          </p:cNvPicPr>
          <p:nvPr/>
        </p:nvPicPr>
        <p:blipFill>
          <a:blip r:embed="rId2" cstate="print">
            <a:lum bright="-35000" contrast="10000"/>
          </a:blip>
          <a:srcRect r="14845" b="18000"/>
          <a:stretch>
            <a:fillRect/>
          </a:stretch>
        </p:blipFill>
        <p:spPr>
          <a:xfrm>
            <a:off x="-2" y="0"/>
            <a:ext cx="9144002" cy="6858000"/>
          </a:xfrm>
          <a:prstGeom prst="rect">
            <a:avLst/>
          </a:prstGeom>
        </p:spPr>
      </p:pic>
      <p:sp>
        <p:nvSpPr>
          <p:cNvPr id="9" name="Title 5"/>
          <p:cNvSpPr txBox="1">
            <a:spLocks/>
          </p:cNvSpPr>
          <p:nvPr/>
        </p:nvSpPr>
        <p:spPr>
          <a:xfrm>
            <a:off x="914400" y="4419600"/>
            <a:ext cx="7772400" cy="10668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200" dirty="0" smtClean="0">
                <a:solidFill>
                  <a:srgbClr val="FFC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Boldstylescript" pitchFamily="2" charset="0"/>
                <a:ea typeface="123Sketch" pitchFamily="2" charset="0"/>
                <a:cs typeface="Tahoma" pitchFamily="34" charset="0"/>
              </a:rPr>
              <a:t>Like Abraham</a:t>
            </a:r>
            <a:endParaRPr kumimoji="0" lang="en-US" sz="7600" b="0" i="0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Boldstylescript" pitchFamily="2" charset="0"/>
              <a:ea typeface="123Sketch" pitchFamily="2" charset="0"/>
              <a:cs typeface="Tahoma" pitchFamily="34" charset="0"/>
            </a:endParaRPr>
          </a:p>
        </p:txBody>
      </p:sp>
      <p:pic>
        <p:nvPicPr>
          <p:cNvPr id="8" name="Picture 7" descr="life of faith.jpg"/>
          <p:cNvPicPr>
            <a:picLocks noChangeAspect="1"/>
          </p:cNvPicPr>
          <p:nvPr/>
        </p:nvPicPr>
        <p:blipFill>
          <a:blip r:embed="rId3" cstate="print">
            <a:lum bright="-15000" contrast="10000"/>
          </a:blip>
          <a:stretch>
            <a:fillRect/>
          </a:stretch>
        </p:blipFill>
        <p:spPr>
          <a:xfrm>
            <a:off x="0" y="1676400"/>
            <a:ext cx="9144000" cy="396240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1676400"/>
            <a:ext cx="9144000" cy="3962400"/>
          </a:xfrm>
          <a:prstGeom prst="rect">
            <a:avLst/>
          </a:pr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 descr="Be Strengthened in Faith 0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</p:pic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838200" y="4343400"/>
            <a:ext cx="7467600" cy="1219200"/>
          </a:xfrm>
          <a:solidFill>
            <a:schemeClr val="tx1">
              <a:alpha val="50000"/>
            </a:schemeClr>
          </a:solidFill>
        </p:spPr>
        <p:txBody>
          <a:bodyPr>
            <a:normAutofit/>
          </a:bodyPr>
          <a:lstStyle/>
          <a:p>
            <a:pPr>
              <a:lnSpc>
                <a:spcPts val="2300"/>
              </a:lnSpc>
            </a:pPr>
            <a:r>
              <a:rPr lang="en-US" baseline="30000" dirty="0" smtClean="0"/>
              <a:t> </a:t>
            </a:r>
            <a:r>
              <a:rPr lang="en-US" sz="2600" dirty="0" smtClean="0"/>
              <a:t> “He did not waver at the promise of God through unbelief, but was </a:t>
            </a:r>
            <a:r>
              <a:rPr lang="en-US" sz="2600" dirty="0" smtClean="0">
                <a:solidFill>
                  <a:srgbClr val="FFC000"/>
                </a:solidFill>
              </a:rPr>
              <a:t>strengthened in faith</a:t>
            </a:r>
            <a:r>
              <a:rPr lang="en-US" sz="2600" dirty="0" smtClean="0"/>
              <a:t>, giving glory to God.” – Romans 4:20</a:t>
            </a:r>
            <a:endParaRPr lang="en-US" sz="2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943600" cy="1325562"/>
          </a:xfrm>
        </p:spPr>
        <p:txBody>
          <a:bodyPr>
            <a:normAutofit/>
          </a:bodyPr>
          <a:lstStyle/>
          <a:p>
            <a:r>
              <a:rPr lang="en-US" dirty="0" smtClean="0"/>
              <a:t>Abraham’s hope in God..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0"/>
            <a:ext cx="8458200" cy="4419600"/>
          </a:xfrm>
        </p:spPr>
        <p:txBody>
          <a:bodyPr anchor="t">
            <a:normAutofit/>
          </a:bodyPr>
          <a:lstStyle/>
          <a:p>
            <a:pPr>
              <a:lnSpc>
                <a:spcPts val="2800"/>
              </a:lnSpc>
              <a:spcBef>
                <a:spcPts val="1200"/>
              </a:spcBef>
            </a:pPr>
            <a:r>
              <a:rPr lang="en-US" dirty="0" smtClean="0"/>
              <a:t>Abraham’s faith in God’s promise..</a:t>
            </a:r>
          </a:p>
          <a:p>
            <a:pPr lvl="1">
              <a:lnSpc>
                <a:spcPts val="2600"/>
              </a:lnSpc>
              <a:spcBef>
                <a:spcPts val="1200"/>
              </a:spcBef>
            </a:pPr>
            <a:r>
              <a:rPr lang="en-US" baseline="30000" dirty="0" smtClean="0"/>
              <a:t>13 </a:t>
            </a:r>
            <a:r>
              <a:rPr lang="en-US" dirty="0" smtClean="0"/>
              <a:t>For </a:t>
            </a:r>
            <a:r>
              <a:rPr lang="en-US" dirty="0" smtClean="0">
                <a:solidFill>
                  <a:srgbClr val="FFC000"/>
                </a:solidFill>
              </a:rPr>
              <a:t>the promise</a:t>
            </a:r>
            <a:r>
              <a:rPr lang="en-US" dirty="0" smtClean="0"/>
              <a:t> that he would be the heir of the world </a:t>
            </a:r>
            <a:r>
              <a:rPr lang="en-US" i="1" dirty="0" smtClean="0"/>
              <a:t>was</a:t>
            </a:r>
            <a:r>
              <a:rPr lang="en-US" dirty="0" smtClean="0"/>
              <a:t> not to Abraham or to his seed through the law, but </a:t>
            </a:r>
            <a:r>
              <a:rPr lang="en-US" dirty="0" smtClean="0">
                <a:solidFill>
                  <a:srgbClr val="FFC000"/>
                </a:solidFill>
              </a:rPr>
              <a:t>through the righteousness of faith.</a:t>
            </a:r>
            <a:r>
              <a:rPr lang="en-US" dirty="0" smtClean="0"/>
              <a:t> </a:t>
            </a:r>
            <a:r>
              <a:rPr lang="en-US" baseline="30000" dirty="0" smtClean="0"/>
              <a:t>14 </a:t>
            </a:r>
            <a:r>
              <a:rPr lang="en-US" dirty="0" smtClean="0"/>
              <a:t>For if those who are of the law </a:t>
            </a:r>
            <a:r>
              <a:rPr lang="en-US" i="1" dirty="0" smtClean="0"/>
              <a:t>are</a:t>
            </a:r>
            <a:r>
              <a:rPr lang="en-US" dirty="0" smtClean="0"/>
              <a:t> heirs, faith is made void and the promise made of no effect, </a:t>
            </a:r>
            <a:r>
              <a:rPr lang="en-US" baseline="30000" dirty="0" smtClean="0"/>
              <a:t>15 </a:t>
            </a:r>
            <a:r>
              <a:rPr lang="en-US" dirty="0" smtClean="0"/>
              <a:t>because the law brings about wrath; for where there is no law </a:t>
            </a:r>
            <a:r>
              <a:rPr lang="en-US" i="1" dirty="0" smtClean="0"/>
              <a:t>there is</a:t>
            </a:r>
            <a:r>
              <a:rPr lang="en-US" dirty="0" smtClean="0"/>
              <a:t> no transgression.</a:t>
            </a:r>
          </a:p>
          <a:p>
            <a:pPr lvl="1">
              <a:lnSpc>
                <a:spcPts val="2600"/>
              </a:lnSpc>
              <a:spcBef>
                <a:spcPts val="1200"/>
              </a:spcBef>
            </a:pPr>
            <a:r>
              <a:rPr lang="en-US" dirty="0" smtClean="0"/>
              <a:t>The promise of a nation, a son, and a Savior..</a:t>
            </a:r>
          </a:p>
          <a:p>
            <a:pPr lvl="1">
              <a:lnSpc>
                <a:spcPts val="2600"/>
              </a:lnSpc>
              <a:spcBef>
                <a:spcPts val="1200"/>
              </a:spcBef>
            </a:pPr>
            <a:r>
              <a:rPr lang="en-US" dirty="0" smtClean="0"/>
              <a:t>The promise of heaven (Heb 11:9-16)</a:t>
            </a:r>
          </a:p>
          <a:p>
            <a:pPr lvl="1">
              <a:lnSpc>
                <a:spcPts val="2800"/>
              </a:lnSpc>
              <a:spcBef>
                <a:spcPts val="1200"/>
              </a:spcBef>
            </a:pPr>
            <a:endParaRPr lang="en-US" dirty="0" smtClean="0"/>
          </a:p>
          <a:p>
            <a:pPr>
              <a:lnSpc>
                <a:spcPts val="3000"/>
              </a:lnSpc>
            </a:pPr>
            <a:endParaRPr lang="en-US" dirty="0" smtClean="0"/>
          </a:p>
          <a:p>
            <a:pPr>
              <a:lnSpc>
                <a:spcPts val="2800"/>
              </a:lnSpc>
            </a:pPr>
            <a:endParaRPr lang="en-US" sz="3000" dirty="0" smtClean="0"/>
          </a:p>
          <a:p>
            <a:pPr lvl="1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943600" cy="1325562"/>
          </a:xfrm>
        </p:spPr>
        <p:txBody>
          <a:bodyPr>
            <a:normAutofit/>
          </a:bodyPr>
          <a:lstStyle/>
          <a:p>
            <a:r>
              <a:rPr lang="en-US" dirty="0" smtClean="0"/>
              <a:t>It all depended on a son..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0"/>
            <a:ext cx="8839200" cy="5029200"/>
          </a:xfrm>
        </p:spPr>
        <p:txBody>
          <a:bodyPr anchor="t">
            <a:normAutofit/>
          </a:bodyPr>
          <a:lstStyle/>
          <a:p>
            <a:pPr>
              <a:lnSpc>
                <a:spcPts val="2800"/>
              </a:lnSpc>
              <a:spcBef>
                <a:spcPts val="1200"/>
              </a:spcBef>
            </a:pPr>
            <a:r>
              <a:rPr lang="en-US" dirty="0" smtClean="0"/>
              <a:t>Sarah his wife was barren..</a:t>
            </a:r>
          </a:p>
          <a:p>
            <a:pPr lvl="1">
              <a:lnSpc>
                <a:spcPts val="2800"/>
              </a:lnSpc>
              <a:spcBef>
                <a:spcPts val="1200"/>
              </a:spcBef>
            </a:pPr>
            <a:r>
              <a:rPr lang="en-US" dirty="0" smtClean="0"/>
              <a:t>Human wisdom to have a son by Hagar (Gen 16)</a:t>
            </a:r>
          </a:p>
          <a:p>
            <a:pPr lvl="1">
              <a:lnSpc>
                <a:spcPts val="2800"/>
              </a:lnSpc>
              <a:spcBef>
                <a:spcPts val="1200"/>
              </a:spcBef>
            </a:pPr>
            <a:r>
              <a:rPr lang="en-US" dirty="0" smtClean="0"/>
              <a:t>13 years passed (Gen 16:16; 17:1)</a:t>
            </a:r>
          </a:p>
          <a:p>
            <a:pPr lvl="2">
              <a:lnSpc>
                <a:spcPts val="2800"/>
              </a:lnSpc>
              <a:spcBef>
                <a:spcPts val="1200"/>
              </a:spcBef>
            </a:pPr>
            <a:r>
              <a:rPr lang="en-US" dirty="0" smtClean="0"/>
              <a:t>17:1 When Abram was ninety-nine years old, the </a:t>
            </a:r>
            <a:r>
              <a:rPr lang="en-US" cap="small" dirty="0" smtClean="0"/>
              <a:t>Lord</a:t>
            </a:r>
            <a:r>
              <a:rPr lang="en-US" dirty="0" smtClean="0"/>
              <a:t> appeared to Abram and said to him, “I </a:t>
            </a:r>
            <a:r>
              <a:rPr lang="en-US" i="1" dirty="0" smtClean="0"/>
              <a:t>am</a:t>
            </a:r>
            <a:r>
              <a:rPr lang="en-US" dirty="0" smtClean="0"/>
              <a:t> Almighty God; walk before Me and be blameless. </a:t>
            </a:r>
            <a:r>
              <a:rPr lang="en-US" baseline="30000" dirty="0" smtClean="0"/>
              <a:t>2 </a:t>
            </a:r>
            <a:r>
              <a:rPr lang="en-US" dirty="0" smtClean="0"/>
              <a:t>And I will make My covenant between Me and you, and will multiply you exceedingly.”</a:t>
            </a:r>
          </a:p>
          <a:p>
            <a:pPr lvl="1">
              <a:lnSpc>
                <a:spcPts val="2800"/>
              </a:lnSpc>
              <a:spcBef>
                <a:spcPts val="1200"/>
              </a:spcBef>
            </a:pPr>
            <a:endParaRPr lang="en-US" dirty="0" smtClean="0"/>
          </a:p>
          <a:p>
            <a:pPr>
              <a:lnSpc>
                <a:spcPts val="3000"/>
              </a:lnSpc>
            </a:pPr>
            <a:endParaRPr lang="en-US" dirty="0" smtClean="0"/>
          </a:p>
          <a:p>
            <a:pPr>
              <a:lnSpc>
                <a:spcPts val="2800"/>
              </a:lnSpc>
            </a:pPr>
            <a:endParaRPr lang="en-US" sz="3000" dirty="0" smtClean="0"/>
          </a:p>
          <a:p>
            <a:pPr lvl="1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943600" cy="1325562"/>
          </a:xfrm>
        </p:spPr>
        <p:txBody>
          <a:bodyPr>
            <a:normAutofit/>
          </a:bodyPr>
          <a:lstStyle/>
          <a:p>
            <a:r>
              <a:rPr lang="en-US" dirty="0" smtClean="0"/>
              <a:t>Believing in hope.. Fully persuaded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905000"/>
            <a:ext cx="8839200" cy="4191000"/>
          </a:xfrm>
        </p:spPr>
        <p:txBody>
          <a:bodyPr anchor="t">
            <a:normAutofit/>
          </a:bodyPr>
          <a:lstStyle/>
          <a:p>
            <a:pPr>
              <a:lnSpc>
                <a:spcPts val="3000"/>
              </a:lnSpc>
            </a:pPr>
            <a:r>
              <a:rPr lang="en-US" sz="3200" baseline="30000" dirty="0" smtClean="0"/>
              <a:t>19 </a:t>
            </a:r>
            <a:r>
              <a:rPr lang="en-US" sz="3200" dirty="0" smtClean="0"/>
              <a:t>And not being weak in faith, he did not consider his own body, already dead (since he was about a hundred years old), and the deadness of Sarah’s womb. </a:t>
            </a:r>
            <a:r>
              <a:rPr lang="en-US" sz="3200" baseline="30000" dirty="0" smtClean="0"/>
              <a:t>20 </a:t>
            </a:r>
            <a:r>
              <a:rPr lang="en-US" sz="3200" dirty="0" smtClean="0"/>
              <a:t>He did not waver at the promise of God through unbelief, but was strengthened in faith, giving glory to God, </a:t>
            </a:r>
            <a:r>
              <a:rPr lang="en-US" sz="3200" baseline="30000" dirty="0" smtClean="0"/>
              <a:t>21 </a:t>
            </a:r>
            <a:r>
              <a:rPr lang="en-US" sz="3200" dirty="0" smtClean="0"/>
              <a:t>and being fully convinced that what He had promised He was also able to perform. </a:t>
            </a:r>
            <a:r>
              <a:rPr lang="en-US" sz="3200" baseline="30000" dirty="0" smtClean="0"/>
              <a:t>22 </a:t>
            </a:r>
            <a:r>
              <a:rPr lang="en-US" sz="3200" dirty="0" smtClean="0"/>
              <a:t>And therefore “it was accounted to him for righteousness.” </a:t>
            </a:r>
          </a:p>
          <a:p>
            <a:pPr>
              <a:lnSpc>
                <a:spcPts val="3000"/>
              </a:lnSpc>
              <a:buNone/>
            </a:pPr>
            <a:endParaRPr lang="en-US" dirty="0" smtClean="0"/>
          </a:p>
          <a:p>
            <a:pPr>
              <a:lnSpc>
                <a:spcPts val="2800"/>
              </a:lnSpc>
            </a:pPr>
            <a:endParaRPr lang="en-US" sz="3000" dirty="0" smtClean="0"/>
          </a:p>
          <a:p>
            <a:pPr lvl="1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braham.jpg"/>
          <p:cNvPicPr>
            <a:picLocks noChangeAspect="1"/>
          </p:cNvPicPr>
          <p:nvPr/>
        </p:nvPicPr>
        <p:blipFill>
          <a:blip r:embed="rId2" cstate="print">
            <a:lum bright="-10000" contrast="10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4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Gave glory to God..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28801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where_to_look_large.jpg"/>
          <p:cNvPicPr>
            <a:picLocks noChangeAspect="1"/>
          </p:cNvPicPr>
          <p:nvPr/>
        </p:nvPicPr>
        <p:blipFill>
          <a:blip r:embed="rId2" cstate="print">
            <a:lum bright="-5000" contrast="10000"/>
          </a:blip>
          <a:stretch>
            <a:fillRect/>
          </a:stretch>
        </p:blipFill>
        <p:spPr>
          <a:xfrm>
            <a:off x="-1" y="1676400"/>
            <a:ext cx="9144001" cy="35052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1676400"/>
            <a:ext cx="9144000" cy="3505200"/>
          </a:xfrm>
          <a:prstGeom prst="rect">
            <a:avLst/>
          </a:pr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60960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When life is discouraging..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5334000"/>
            <a:ext cx="8229600" cy="1295400"/>
          </a:xfrm>
          <a:noFill/>
        </p:spPr>
        <p:txBody>
          <a:bodyPr/>
          <a:lstStyle/>
          <a:p>
            <a:r>
              <a:rPr lang="en-US" dirty="0" smtClean="0"/>
              <a:t>Faith is keeping up our spirits when things aren’t going well..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women of faith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676400"/>
            <a:ext cx="9144000" cy="39624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1676400"/>
            <a:ext cx="9144000" cy="3962400"/>
          </a:xfrm>
          <a:prstGeom prst="rect">
            <a:avLst/>
          </a:pr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5791200" cy="1249362"/>
          </a:xfrm>
        </p:spPr>
        <p:txBody>
          <a:bodyPr>
            <a:normAutofit/>
          </a:bodyPr>
          <a:lstStyle/>
          <a:p>
            <a:r>
              <a:rPr lang="en-US" dirty="0" smtClean="0"/>
              <a:t>Holding on to truth..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9600" y="5715000"/>
            <a:ext cx="8229600" cy="9906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Faith is taking God at His word, seeing every page of the Bible as  </a:t>
            </a:r>
            <a:r>
              <a:rPr lang="en-US" i="1" dirty="0" smtClean="0">
                <a:solidFill>
                  <a:srgbClr val="FFC000"/>
                </a:solidFill>
              </a:rPr>
              <a:t>TRUE</a:t>
            </a:r>
            <a:r>
              <a:rPr lang="en-US" i="1" dirty="0" smtClean="0"/>
              <a:t> ..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5791200" cy="1249362"/>
          </a:xfrm>
        </p:spPr>
        <p:txBody>
          <a:bodyPr>
            <a:normAutofit/>
          </a:bodyPr>
          <a:lstStyle/>
          <a:p>
            <a:r>
              <a:rPr lang="en-US" dirty="0" smtClean="0"/>
              <a:t>Substance of our hope..</a:t>
            </a:r>
            <a:endParaRPr lang="en-US" dirty="0"/>
          </a:p>
        </p:txBody>
      </p:sp>
      <p:sp>
        <p:nvSpPr>
          <p:cNvPr id="6" name="Content Placeholder 4"/>
          <p:cNvSpPr txBox="1">
            <a:spLocks/>
          </p:cNvSpPr>
          <p:nvPr/>
        </p:nvSpPr>
        <p:spPr>
          <a:xfrm>
            <a:off x="533400" y="5486400"/>
            <a:ext cx="8229600" cy="990600"/>
          </a:xfrm>
          <a:prstGeom prst="rect">
            <a:avLst/>
          </a:prstGeom>
          <a:solidFill>
            <a:schemeClr val="tx1">
              <a:alpha val="60000"/>
            </a:schemeClr>
          </a:solidFill>
        </p:spPr>
        <p:txBody>
          <a:bodyPr vert="horz" lIns="91440" tIns="45720" rIns="91440" bIns="45720" rtlCol="0">
            <a:normAutofit fontScale="85000" lnSpcReduction="10000"/>
          </a:bodyPr>
          <a:lstStyle/>
          <a:p>
            <a:pPr algn="ctr"/>
            <a:r>
              <a:rPr lang="en-US" sz="3600" dirty="0" smtClean="0">
                <a:solidFill>
                  <a:srgbClr val="FFC000"/>
                </a:solidFill>
                <a:latin typeface="Georgia" pitchFamily="18" charset="0"/>
              </a:rPr>
              <a:t>Heb 11:1 </a:t>
            </a:r>
            <a:r>
              <a:rPr lang="en-US" sz="3600" dirty="0" smtClean="0">
                <a:solidFill>
                  <a:schemeClr val="bg1"/>
                </a:solidFill>
                <a:latin typeface="Georgia" pitchFamily="18" charset="0"/>
              </a:rPr>
              <a:t>Now faith is the substance of things hoped for, the evidence of things not seen.</a:t>
            </a:r>
            <a:endParaRPr lang="en-US" sz="3600" dirty="0">
              <a:solidFill>
                <a:schemeClr val="bg1"/>
              </a:solidFill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943600" cy="1325562"/>
          </a:xfrm>
        </p:spPr>
        <p:txBody>
          <a:bodyPr>
            <a:normAutofit/>
          </a:bodyPr>
          <a:lstStyle/>
          <a:p>
            <a:r>
              <a:rPr lang="en-US" dirty="0" smtClean="0"/>
              <a:t>Romans 4  Strong Faith illustrated..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733800"/>
            <a:ext cx="8229600" cy="2667000"/>
          </a:xfrm>
        </p:spPr>
        <p:txBody>
          <a:bodyPr/>
          <a:lstStyle/>
          <a:p>
            <a:r>
              <a:rPr lang="en-US" dirty="0" smtClean="0"/>
              <a:t>Israel’s pride in Abraham..</a:t>
            </a:r>
          </a:p>
          <a:p>
            <a:pPr lvl="1">
              <a:lnSpc>
                <a:spcPts val="2800"/>
              </a:lnSpc>
            </a:pPr>
            <a:r>
              <a:rPr lang="en-US" dirty="0" smtClean="0"/>
              <a:t>Matt 3:8-9 Therefore bear fruits worthy of repentance, </a:t>
            </a:r>
            <a:r>
              <a:rPr lang="en-US" baseline="30000" dirty="0" smtClean="0"/>
              <a:t>9 </a:t>
            </a:r>
            <a:r>
              <a:rPr lang="en-US" dirty="0" smtClean="0">
                <a:solidFill>
                  <a:srgbClr val="FFC000"/>
                </a:solidFill>
              </a:rPr>
              <a:t>and do not think to say to yourselves, ‘We have Abraham as </a:t>
            </a:r>
            <a:r>
              <a:rPr lang="en-US" i="1" dirty="0" smtClean="0">
                <a:solidFill>
                  <a:srgbClr val="FFC000"/>
                </a:solidFill>
              </a:rPr>
              <a:t>our</a:t>
            </a:r>
            <a:r>
              <a:rPr lang="en-US" dirty="0" smtClean="0">
                <a:solidFill>
                  <a:srgbClr val="FFC000"/>
                </a:solidFill>
              </a:rPr>
              <a:t> father.’ </a:t>
            </a:r>
            <a:r>
              <a:rPr lang="en-US" dirty="0" smtClean="0"/>
              <a:t>For I say to you that God is able to raise up children to Abraham from these stones.</a:t>
            </a:r>
          </a:p>
          <a:p>
            <a:pPr lvl="1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943600" cy="1325562"/>
          </a:xfrm>
        </p:spPr>
        <p:txBody>
          <a:bodyPr>
            <a:normAutofit/>
          </a:bodyPr>
          <a:lstStyle/>
          <a:p>
            <a:r>
              <a:rPr lang="en-US" dirty="0" smtClean="0"/>
              <a:t>Abraham not righteous within himself..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352800"/>
            <a:ext cx="8458200" cy="3048000"/>
          </a:xfrm>
        </p:spPr>
        <p:txBody>
          <a:bodyPr>
            <a:normAutofit fontScale="92500"/>
          </a:bodyPr>
          <a:lstStyle/>
          <a:p>
            <a:pPr>
              <a:lnSpc>
                <a:spcPts val="2800"/>
              </a:lnSpc>
            </a:pPr>
            <a:r>
              <a:rPr lang="en-US" sz="3000" dirty="0" smtClean="0">
                <a:solidFill>
                  <a:srgbClr val="FFC000"/>
                </a:solidFill>
              </a:rPr>
              <a:t>Rom 4:1-3 </a:t>
            </a:r>
            <a:r>
              <a:rPr lang="en-US" sz="3000" dirty="0" smtClean="0"/>
              <a:t>What then shall we say that Abraham our father has found according to the flesh?</a:t>
            </a:r>
            <a:r>
              <a:rPr lang="en-US" sz="3000" baseline="30000" dirty="0" smtClean="0"/>
              <a:t> </a:t>
            </a:r>
            <a:r>
              <a:rPr lang="en-US" sz="3000" dirty="0" smtClean="0"/>
              <a:t> </a:t>
            </a:r>
            <a:r>
              <a:rPr lang="en-US" sz="3000" baseline="30000" dirty="0" smtClean="0"/>
              <a:t>2 </a:t>
            </a:r>
            <a:r>
              <a:rPr lang="en-US" sz="3000" dirty="0" smtClean="0"/>
              <a:t>For if Abraham was justified by works, he has </a:t>
            </a:r>
            <a:r>
              <a:rPr lang="en-US" sz="3000" i="1" dirty="0" smtClean="0"/>
              <a:t>something</a:t>
            </a:r>
            <a:r>
              <a:rPr lang="en-US" sz="3000" dirty="0" smtClean="0"/>
              <a:t> to boast about, but not before God. </a:t>
            </a:r>
            <a:r>
              <a:rPr lang="en-US" sz="3000" baseline="30000" dirty="0" smtClean="0"/>
              <a:t>3 </a:t>
            </a:r>
            <a:r>
              <a:rPr lang="en-US" sz="3000" dirty="0" smtClean="0"/>
              <a:t>For what does the Scripture say? “Abraham believed God, and it was accounted to him for righteousness.”</a:t>
            </a:r>
            <a:r>
              <a:rPr lang="en-US" sz="3000" baseline="30000" dirty="0" smtClean="0"/>
              <a:t> </a:t>
            </a:r>
            <a:r>
              <a:rPr lang="en-US" sz="3000" dirty="0" smtClean="0"/>
              <a:t> </a:t>
            </a:r>
            <a:r>
              <a:rPr lang="en-US" sz="3000" baseline="30000" dirty="0" smtClean="0"/>
              <a:t>4 </a:t>
            </a:r>
            <a:r>
              <a:rPr lang="en-US" sz="3000" dirty="0" smtClean="0"/>
              <a:t>Now to him who works, the wages are not counted as grace but as debt.</a:t>
            </a:r>
          </a:p>
          <a:p>
            <a:pPr lvl="1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943600" cy="1325562"/>
          </a:xfrm>
        </p:spPr>
        <p:txBody>
          <a:bodyPr>
            <a:normAutofit/>
          </a:bodyPr>
          <a:lstStyle/>
          <a:p>
            <a:r>
              <a:rPr lang="en-US" dirty="0" smtClean="0"/>
              <a:t>A forgiving God..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352800"/>
            <a:ext cx="8458200" cy="3200400"/>
          </a:xfrm>
        </p:spPr>
        <p:txBody>
          <a:bodyPr>
            <a:normAutofit fontScale="92500"/>
          </a:bodyPr>
          <a:lstStyle/>
          <a:p>
            <a:pPr>
              <a:lnSpc>
                <a:spcPts val="2800"/>
              </a:lnSpc>
            </a:pPr>
            <a:r>
              <a:rPr lang="en-US" sz="3000" dirty="0" smtClean="0">
                <a:solidFill>
                  <a:srgbClr val="FFC000"/>
                </a:solidFill>
              </a:rPr>
              <a:t>Rom 4:5-7  </a:t>
            </a:r>
            <a:r>
              <a:rPr lang="en-US" sz="2800" dirty="0" smtClean="0"/>
              <a:t>But to him who does not work but believes on </a:t>
            </a:r>
            <a:r>
              <a:rPr lang="en-US" sz="2800" dirty="0" smtClean="0">
                <a:solidFill>
                  <a:srgbClr val="FFC000"/>
                </a:solidFill>
              </a:rPr>
              <a:t>Him who justifies the ungodly</a:t>
            </a:r>
            <a:r>
              <a:rPr lang="en-US" sz="2800" dirty="0" smtClean="0"/>
              <a:t>, his faith is accounted for righteousness, </a:t>
            </a:r>
            <a:r>
              <a:rPr lang="en-US" sz="2800" baseline="30000" dirty="0" smtClean="0"/>
              <a:t>6 </a:t>
            </a:r>
            <a:r>
              <a:rPr lang="en-US" sz="2800" dirty="0" smtClean="0"/>
              <a:t>just as David also describes the blessedness of the man to whom God imputes righteousness apart from works:</a:t>
            </a:r>
          </a:p>
          <a:p>
            <a:pPr>
              <a:lnSpc>
                <a:spcPts val="2800"/>
              </a:lnSpc>
            </a:pPr>
            <a:r>
              <a:rPr lang="en-US" sz="2800" baseline="30000" dirty="0" smtClean="0"/>
              <a:t>7 </a:t>
            </a:r>
            <a:r>
              <a:rPr lang="en-US" sz="2800" dirty="0" smtClean="0"/>
              <a:t>“Blessed </a:t>
            </a:r>
            <a:r>
              <a:rPr lang="en-US" sz="2800" i="1" dirty="0" smtClean="0"/>
              <a:t>are those</a:t>
            </a:r>
            <a:r>
              <a:rPr lang="en-US" sz="2800" dirty="0" smtClean="0"/>
              <a:t> whose </a:t>
            </a:r>
            <a:r>
              <a:rPr lang="en-US" sz="2800" dirty="0" smtClean="0">
                <a:solidFill>
                  <a:srgbClr val="FFC000"/>
                </a:solidFill>
              </a:rPr>
              <a:t>lawless deeds are forgiven</a:t>
            </a:r>
            <a:r>
              <a:rPr lang="en-US" sz="2800" dirty="0" smtClean="0"/>
              <a:t>, And whose </a:t>
            </a:r>
            <a:r>
              <a:rPr lang="en-US" sz="2800" dirty="0" smtClean="0">
                <a:solidFill>
                  <a:srgbClr val="FFC000"/>
                </a:solidFill>
              </a:rPr>
              <a:t>sins are covered</a:t>
            </a:r>
            <a:r>
              <a:rPr lang="en-US" sz="2800" dirty="0" smtClean="0"/>
              <a:t>; </a:t>
            </a:r>
            <a:r>
              <a:rPr lang="en-US" sz="2800" baseline="30000" dirty="0" smtClean="0"/>
              <a:t>8 </a:t>
            </a:r>
            <a:r>
              <a:rPr lang="en-US" sz="2800" dirty="0" smtClean="0"/>
              <a:t>Blessed </a:t>
            </a:r>
            <a:r>
              <a:rPr lang="en-US" sz="2800" i="1" dirty="0" smtClean="0"/>
              <a:t>is the</a:t>
            </a:r>
            <a:r>
              <a:rPr lang="en-US" sz="2800" dirty="0" smtClean="0"/>
              <a:t> man to whom the L</a:t>
            </a:r>
            <a:r>
              <a:rPr lang="en-US" sz="2800" cap="small" dirty="0" smtClean="0"/>
              <a:t>ord</a:t>
            </a:r>
            <a:r>
              <a:rPr lang="en-US" sz="2800" dirty="0" smtClean="0"/>
              <a:t> shall not impute sin.” </a:t>
            </a:r>
          </a:p>
          <a:p>
            <a:pPr>
              <a:lnSpc>
                <a:spcPts val="2800"/>
              </a:lnSpc>
            </a:pPr>
            <a:endParaRPr lang="en-US" sz="3000" dirty="0" smtClean="0"/>
          </a:p>
          <a:p>
            <a:pPr lvl="1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943600" cy="1325562"/>
          </a:xfrm>
        </p:spPr>
        <p:txBody>
          <a:bodyPr>
            <a:normAutofit/>
          </a:bodyPr>
          <a:lstStyle/>
          <a:p>
            <a:r>
              <a:rPr lang="en-US" dirty="0" smtClean="0"/>
              <a:t>Justified by faith..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362200"/>
            <a:ext cx="8458200" cy="3352800"/>
          </a:xfrm>
        </p:spPr>
        <p:txBody>
          <a:bodyPr anchor="t">
            <a:normAutofit/>
          </a:bodyPr>
          <a:lstStyle/>
          <a:p>
            <a:pPr>
              <a:lnSpc>
                <a:spcPts val="2800"/>
              </a:lnSpc>
              <a:spcBef>
                <a:spcPts val="1200"/>
              </a:spcBef>
            </a:pPr>
            <a:r>
              <a:rPr lang="en-US" dirty="0" smtClean="0"/>
              <a:t>How Abraham was justified..</a:t>
            </a:r>
          </a:p>
          <a:p>
            <a:pPr lvl="1">
              <a:lnSpc>
                <a:spcPts val="3000"/>
              </a:lnSpc>
            </a:pPr>
            <a:r>
              <a:rPr lang="en-US" dirty="0" smtClean="0">
                <a:solidFill>
                  <a:srgbClr val="FFC000"/>
                </a:solidFill>
              </a:rPr>
              <a:t>Galatians 3:6-9  </a:t>
            </a:r>
            <a:r>
              <a:rPr lang="en-US" dirty="0" smtClean="0"/>
              <a:t>(connected with </a:t>
            </a:r>
            <a:r>
              <a:rPr lang="en-US" dirty="0" smtClean="0">
                <a:solidFill>
                  <a:srgbClr val="FFC000"/>
                </a:solidFill>
              </a:rPr>
              <a:t>Gen 12:1-3</a:t>
            </a:r>
            <a:r>
              <a:rPr lang="en-US" dirty="0" smtClean="0"/>
              <a:t>)</a:t>
            </a:r>
          </a:p>
          <a:p>
            <a:pPr lvl="1">
              <a:lnSpc>
                <a:spcPts val="3000"/>
              </a:lnSpc>
            </a:pPr>
            <a:r>
              <a:rPr lang="en-US" dirty="0" smtClean="0"/>
              <a:t>Romans </a:t>
            </a:r>
            <a:r>
              <a:rPr lang="en-US" dirty="0" smtClean="0">
                <a:solidFill>
                  <a:srgbClr val="FFC000"/>
                </a:solidFill>
              </a:rPr>
              <a:t>4:1-5 </a:t>
            </a:r>
            <a:r>
              <a:rPr lang="en-US" dirty="0" smtClean="0"/>
              <a:t>(connected with </a:t>
            </a:r>
            <a:r>
              <a:rPr lang="en-US" dirty="0" smtClean="0">
                <a:solidFill>
                  <a:srgbClr val="FFC000"/>
                </a:solidFill>
              </a:rPr>
              <a:t>Gen 15:1-6</a:t>
            </a:r>
            <a:r>
              <a:rPr lang="en-US" dirty="0" smtClean="0"/>
              <a:t>)</a:t>
            </a:r>
          </a:p>
          <a:p>
            <a:pPr lvl="1">
              <a:lnSpc>
                <a:spcPts val="3000"/>
              </a:lnSpc>
            </a:pPr>
            <a:r>
              <a:rPr lang="en-US" dirty="0" smtClean="0"/>
              <a:t>Romans </a:t>
            </a:r>
            <a:r>
              <a:rPr lang="en-US" dirty="0" smtClean="0">
                <a:solidFill>
                  <a:srgbClr val="FFC000"/>
                </a:solidFill>
              </a:rPr>
              <a:t>4:17-22</a:t>
            </a:r>
            <a:r>
              <a:rPr lang="en-US" dirty="0" smtClean="0"/>
              <a:t> (connected with </a:t>
            </a:r>
            <a:r>
              <a:rPr lang="en-US" dirty="0" smtClean="0">
                <a:solidFill>
                  <a:srgbClr val="FFC000"/>
                </a:solidFill>
              </a:rPr>
              <a:t>Gen 17:1-12</a:t>
            </a:r>
            <a:r>
              <a:rPr lang="en-US" dirty="0" smtClean="0"/>
              <a:t>)</a:t>
            </a:r>
          </a:p>
          <a:p>
            <a:pPr lvl="1">
              <a:lnSpc>
                <a:spcPts val="3000"/>
              </a:lnSpc>
            </a:pPr>
            <a:r>
              <a:rPr lang="en-US" dirty="0" smtClean="0"/>
              <a:t>James </a:t>
            </a:r>
            <a:r>
              <a:rPr lang="en-US" dirty="0" smtClean="0">
                <a:solidFill>
                  <a:srgbClr val="FFC000"/>
                </a:solidFill>
              </a:rPr>
              <a:t>2:21-24</a:t>
            </a:r>
            <a:r>
              <a:rPr lang="en-US" dirty="0" smtClean="0"/>
              <a:t> (applied to </a:t>
            </a:r>
            <a:r>
              <a:rPr lang="en-US" dirty="0" smtClean="0">
                <a:solidFill>
                  <a:srgbClr val="FFC000"/>
                </a:solidFill>
              </a:rPr>
              <a:t>Gen 22:1-14</a:t>
            </a:r>
            <a:r>
              <a:rPr lang="en-US" dirty="0" smtClean="0"/>
              <a:t>)</a:t>
            </a:r>
          </a:p>
          <a:p>
            <a:pPr>
              <a:lnSpc>
                <a:spcPts val="2800"/>
              </a:lnSpc>
            </a:pPr>
            <a:endParaRPr lang="en-US" sz="3000" dirty="0" smtClean="0"/>
          </a:p>
          <a:p>
            <a:pPr lvl="1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943600" cy="1325562"/>
          </a:xfrm>
        </p:spPr>
        <p:txBody>
          <a:bodyPr>
            <a:normAutofit/>
          </a:bodyPr>
          <a:lstStyle/>
          <a:p>
            <a:r>
              <a:rPr lang="en-US" dirty="0" smtClean="0"/>
              <a:t>Justified by faith..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0"/>
            <a:ext cx="8458200" cy="4876800"/>
          </a:xfrm>
        </p:spPr>
        <p:txBody>
          <a:bodyPr anchor="t">
            <a:normAutofit/>
          </a:bodyPr>
          <a:lstStyle/>
          <a:p>
            <a:pPr>
              <a:lnSpc>
                <a:spcPts val="2800"/>
              </a:lnSpc>
              <a:spcBef>
                <a:spcPts val="1200"/>
              </a:spcBef>
            </a:pPr>
            <a:r>
              <a:rPr lang="en-US" dirty="0" smtClean="0"/>
              <a:t>Four conclusions ..</a:t>
            </a:r>
          </a:p>
          <a:p>
            <a:pPr lvl="1">
              <a:lnSpc>
                <a:spcPts val="3000"/>
              </a:lnSpc>
            </a:pPr>
            <a:r>
              <a:rPr lang="en-US" dirty="0" smtClean="0">
                <a:solidFill>
                  <a:srgbClr val="FFC000"/>
                </a:solidFill>
              </a:rPr>
              <a:t>Justification is not a single act or instance</a:t>
            </a:r>
          </a:p>
          <a:p>
            <a:pPr lvl="1">
              <a:lnSpc>
                <a:spcPts val="3000"/>
              </a:lnSpc>
            </a:pPr>
            <a:r>
              <a:rPr lang="en-US" dirty="0" smtClean="0">
                <a:solidFill>
                  <a:srgbClr val="FFC000"/>
                </a:solidFill>
              </a:rPr>
              <a:t>Requires confessing and turning from sin</a:t>
            </a:r>
          </a:p>
          <a:p>
            <a:pPr lvl="1">
              <a:lnSpc>
                <a:spcPts val="3000"/>
              </a:lnSpc>
            </a:pPr>
            <a:r>
              <a:rPr lang="en-US" dirty="0" smtClean="0">
                <a:solidFill>
                  <a:srgbClr val="FFC000"/>
                </a:solidFill>
              </a:rPr>
              <a:t>Requires continual trust in all circumstances</a:t>
            </a:r>
          </a:p>
          <a:p>
            <a:pPr lvl="1">
              <a:lnSpc>
                <a:spcPts val="3000"/>
              </a:lnSpc>
            </a:pPr>
            <a:r>
              <a:rPr lang="en-US" dirty="0" smtClean="0">
                <a:solidFill>
                  <a:srgbClr val="FFC000"/>
                </a:solidFill>
              </a:rPr>
              <a:t>Involves obedience to God’s directions</a:t>
            </a:r>
          </a:p>
          <a:p>
            <a:pPr>
              <a:lnSpc>
                <a:spcPts val="3000"/>
              </a:lnSpc>
            </a:pPr>
            <a:r>
              <a:rPr lang="en-US" dirty="0" smtClean="0"/>
              <a:t>Not faith only ..</a:t>
            </a:r>
          </a:p>
          <a:p>
            <a:pPr>
              <a:lnSpc>
                <a:spcPts val="3300"/>
              </a:lnSpc>
            </a:pPr>
            <a:r>
              <a:rPr lang="en-US" dirty="0" smtClean="0"/>
              <a:t>Apart from works refers to works of merit which would give reason to boast ..</a:t>
            </a:r>
          </a:p>
          <a:p>
            <a:pPr>
              <a:lnSpc>
                <a:spcPts val="3300"/>
              </a:lnSpc>
            </a:pPr>
            <a:r>
              <a:rPr lang="en-US" dirty="0" smtClean="0"/>
              <a:t>Results in blessedness in forgiveness..</a:t>
            </a:r>
          </a:p>
          <a:p>
            <a:pPr lvl="1">
              <a:lnSpc>
                <a:spcPts val="3300"/>
              </a:lnSpc>
            </a:pPr>
            <a:r>
              <a:rPr lang="en-US" dirty="0" smtClean="0"/>
              <a:t>Experienced before circumcised (</a:t>
            </a:r>
            <a:r>
              <a:rPr lang="en-US" dirty="0" err="1" smtClean="0"/>
              <a:t>vs</a:t>
            </a:r>
            <a:r>
              <a:rPr lang="en-US" dirty="0" smtClean="0"/>
              <a:t> 9-12)</a:t>
            </a:r>
          </a:p>
          <a:p>
            <a:pPr>
              <a:lnSpc>
                <a:spcPts val="3000"/>
              </a:lnSpc>
            </a:pPr>
            <a:endParaRPr lang="en-US" dirty="0" smtClean="0"/>
          </a:p>
          <a:p>
            <a:pPr>
              <a:lnSpc>
                <a:spcPts val="2800"/>
              </a:lnSpc>
            </a:pPr>
            <a:endParaRPr lang="en-US" sz="3000" dirty="0" smtClean="0"/>
          </a:p>
          <a:p>
            <a:pPr lvl="1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2016</TotalTime>
  <Words>339</Words>
  <Application>Microsoft Office PowerPoint</Application>
  <PresentationFormat>On-screen Show (4:3)</PresentationFormat>
  <Paragraphs>52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Be Strengthened in</vt:lpstr>
      <vt:lpstr>When life is discouraging..</vt:lpstr>
      <vt:lpstr>Holding on to truth..</vt:lpstr>
      <vt:lpstr>Substance of our hope..</vt:lpstr>
      <vt:lpstr>Romans 4  Strong Faith illustrated..</vt:lpstr>
      <vt:lpstr>Abraham not righteous within himself..</vt:lpstr>
      <vt:lpstr>A forgiving God..</vt:lpstr>
      <vt:lpstr>Justified by faith..</vt:lpstr>
      <vt:lpstr>Justified by faith..</vt:lpstr>
      <vt:lpstr>Abraham’s hope in God..</vt:lpstr>
      <vt:lpstr>It all depended on a son..</vt:lpstr>
      <vt:lpstr>Believing in hope.. Fully persuaded</vt:lpstr>
      <vt:lpstr>Gave glory to God..</vt:lpstr>
      <vt:lpstr>Slide 14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55</cp:revision>
  <dcterms:created xsi:type="dcterms:W3CDTF">2015-10-04T04:19:18Z</dcterms:created>
  <dcterms:modified xsi:type="dcterms:W3CDTF">2016-10-11T16:16:40Z</dcterms:modified>
</cp:coreProperties>
</file>