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7" r:id="rId4"/>
    <p:sldId id="279" r:id="rId5"/>
    <p:sldId id="281" r:id="rId6"/>
    <p:sldId id="280" r:id="rId7"/>
    <p:sldId id="278" r:id="rId8"/>
    <p:sldId id="282" r:id="rId9"/>
    <p:sldId id="275" r:id="rId10"/>
    <p:sldId id="274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B24"/>
    <a:srgbClr val="BCB48A"/>
    <a:srgbClr val="B1A777"/>
    <a:srgbClr val="B9B085"/>
    <a:srgbClr val="A79C65"/>
    <a:srgbClr val="B4AD82"/>
    <a:srgbClr val="A19863"/>
    <a:srgbClr val="B6AD80"/>
    <a:srgbClr val="BFB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2" autoAdjust="0"/>
    <p:restoredTop sz="94660"/>
  </p:normalViewPr>
  <p:slideViewPr>
    <p:cSldViewPr>
      <p:cViewPr varScale="1">
        <p:scale>
          <a:sx n="100" d="100"/>
          <a:sy n="100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0668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150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7963"/>
          </a:xfrm>
          <a:prstGeom prst="rect">
            <a:avLst/>
          </a:prstGeom>
        </p:spPr>
      </p:pic>
      <p:pic>
        <p:nvPicPr>
          <p:cNvPr id="6" name="Picture 5" descr="America in Decline.jpg"/>
          <p:cNvPicPr>
            <a:picLocks noChangeAspect="1"/>
          </p:cNvPicPr>
          <p:nvPr userDrawn="1"/>
        </p:nvPicPr>
        <p:blipFill>
          <a:blip r:embed="rId10" cstate="print">
            <a:lum bright="5000" contrast="10000"/>
          </a:blip>
          <a:srcRect b="61856"/>
          <a:stretch>
            <a:fillRect/>
          </a:stretch>
        </p:blipFill>
        <p:spPr>
          <a:xfrm>
            <a:off x="-1" y="0"/>
            <a:ext cx="9144001" cy="200554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 descr="America in Decline.jpg"/>
          <p:cNvPicPr>
            <a:picLocks noChangeAspect="1"/>
          </p:cNvPicPr>
          <p:nvPr userDrawn="1"/>
        </p:nvPicPr>
        <p:blipFill>
          <a:blip r:embed="rId10" cstate="print">
            <a:lum bright="5000" contrast="10000"/>
          </a:blip>
          <a:srcRect l="3571"/>
          <a:stretch>
            <a:fillRect/>
          </a:stretch>
        </p:blipFill>
        <p:spPr>
          <a:xfrm>
            <a:off x="0" y="1600200"/>
            <a:ext cx="9144001" cy="5257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9" name="Picture 8" descr="America in Decline cover.jpg"/>
          <p:cNvPicPr>
            <a:picLocks noChangeAspect="1"/>
          </p:cNvPicPr>
          <p:nvPr/>
        </p:nvPicPr>
        <p:blipFill>
          <a:blip r:embed="rId3" cstate="print">
            <a:lum bright="-4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merica in Decline.jpg"/>
          <p:cNvPicPr>
            <a:picLocks noChangeAspect="1"/>
          </p:cNvPicPr>
          <p:nvPr/>
        </p:nvPicPr>
        <p:blipFill>
          <a:blip r:embed="rId4" cstate="print">
            <a:lum bright="-15000" contrast="10000"/>
          </a:blip>
          <a:srcRect l="3571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America at the Crossroads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762000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Proverbs 14:26-34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xual 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1960s-70s Moral revolution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762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/>
              <a:t>Free love.. Roe v Wade (1973)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_House_rainbow_colors_to_celebrate_June_2015_SCOTUS_same-sex_marriage_ruling.jpeg"/>
          <p:cNvPicPr>
            <a:picLocks noChangeAspect="1"/>
          </p:cNvPicPr>
          <p:nvPr/>
        </p:nvPicPr>
        <p:blipFill>
          <a:blip r:embed="rId2" cstate="print"/>
          <a:srcRect t="18574"/>
          <a:stretch>
            <a:fillRect/>
          </a:stretch>
        </p:blipFill>
        <p:spPr>
          <a:xfrm>
            <a:off x="0" y="1577841"/>
            <a:ext cx="9144000" cy="4796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2000-16 </a:t>
            </a:r>
            <a:r>
              <a:rPr lang="en-US" dirty="0" err="1" smtClean="0"/>
              <a:t>Millenial</a:t>
            </a:r>
            <a:r>
              <a:rPr lang="en-US" dirty="0" smtClean="0"/>
              <a:t> 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Same sex marriage .. Etc 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wide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  <a:solidFill>
            <a:schemeClr val="tx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Forming of public opinion..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/>
              <a:t>Erosion of moral consensus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_destroy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Satan’s plan to destroy America..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Undermine the family..</a:t>
            </a:r>
          </a:p>
          <a:p>
            <a:r>
              <a:rPr lang="en-US" dirty="0" smtClean="0"/>
              <a:t>Relax, tear down sexual ethics..</a:t>
            </a:r>
          </a:p>
          <a:p>
            <a:r>
              <a:rPr lang="en-US" dirty="0" smtClean="0"/>
              <a:t>Remove Christianity’s influence…</a:t>
            </a:r>
          </a:p>
          <a:p>
            <a:r>
              <a:rPr lang="en-US" dirty="0" smtClean="0"/>
              <a:t>Fill the void with entertainment..</a:t>
            </a:r>
          </a:p>
          <a:p>
            <a:r>
              <a:rPr lang="en-US" dirty="0" smtClean="0"/>
              <a:t>Use music, media to change minds..</a:t>
            </a:r>
          </a:p>
          <a:p>
            <a:r>
              <a:rPr lang="en-US" dirty="0" smtClean="0"/>
              <a:t>Dumb down younger generations..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ghteousness exa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113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Live righteously.. Matt 5:13</a:t>
            </a:r>
          </a:p>
          <a:p>
            <a:r>
              <a:rPr lang="en-US" dirty="0" smtClean="0"/>
              <a:t>Pray .. 1 Tim 2:1-2</a:t>
            </a:r>
          </a:p>
          <a:p>
            <a:r>
              <a:rPr lang="en-US" dirty="0" smtClean="0"/>
              <a:t>Let the church be strong .. 1 Tim 3:15</a:t>
            </a:r>
          </a:p>
          <a:p>
            <a:r>
              <a:rPr lang="en-US" dirty="0" smtClean="0"/>
              <a:t>Stand for righteousness.. Micah 6:8</a:t>
            </a:r>
          </a:p>
          <a:p>
            <a:r>
              <a:rPr lang="en-US" dirty="0" smtClean="0"/>
              <a:t>Be good citizens.. Rom 13:1-7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9" name="Picture 8" descr="America in Decline cover.jpg"/>
          <p:cNvPicPr>
            <a:picLocks noChangeAspect="1"/>
          </p:cNvPicPr>
          <p:nvPr/>
        </p:nvPicPr>
        <p:blipFill>
          <a:blip r:embed="rId3" cstate="print">
            <a:lum bright="-4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merica-at-the-crossroa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America at the Crossroads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762000"/>
          </a:xfrm>
        </p:spPr>
        <p:txBody>
          <a:bodyPr/>
          <a:lstStyle/>
          <a:p>
            <a:r>
              <a:rPr lang="en-US" dirty="0" smtClean="0"/>
              <a:t>Proverbs 14:26-34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/>
          <p:cNvSpPr txBox="1">
            <a:spLocks/>
          </p:cNvSpPr>
          <p:nvPr/>
        </p:nvSpPr>
        <p:spPr>
          <a:xfrm>
            <a:off x="1295400" y="1371600"/>
            <a:ext cx="64008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Proverbs 14:34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981200"/>
            <a:ext cx="731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Righteousness exalts a nation,</a:t>
            </a:r>
            <a:b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But sin</a:t>
            </a:r>
            <a:r>
              <a:rPr lang="en-US" sz="3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is 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a reproach to </a:t>
            </a:r>
            <a:r>
              <a:rPr lang="en-US" sz="3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any</a:t>
            </a: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people.</a:t>
            </a:r>
            <a:endParaRPr lang="en-US" sz="3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 town America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533400" y="5486400"/>
            <a:ext cx="8229600" cy="10668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“America is great because America is good”..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Alexis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DeToqueville</a:t>
            </a:r>
            <a:r>
              <a:rPr lang="en-US" sz="2600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  (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1828)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 town America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533400" y="5181600"/>
            <a:ext cx="8229600" cy="13716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3000" dirty="0" smtClean="0">
                <a:solidFill>
                  <a:srgbClr val="FFC000"/>
                </a:solidFill>
                <a:latin typeface="Georgia" pitchFamily="18" charset="0"/>
              </a:rPr>
              <a:t>Psalm 20:7 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Some </a:t>
            </a:r>
            <a:r>
              <a:rPr lang="en-US" sz="3000" i="1" dirty="0" smtClean="0">
                <a:solidFill>
                  <a:schemeClr val="bg1"/>
                </a:solidFill>
                <a:latin typeface="Georgia" pitchFamily="18" charset="0"/>
              </a:rPr>
              <a:t>trust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 in chariots, and some in horses; but we will remember the name </a:t>
            </a:r>
          </a:p>
          <a:p>
            <a:pPr algn="ctr">
              <a:lnSpc>
                <a:spcPts val="3000"/>
              </a:lnSpc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of the </a:t>
            </a:r>
            <a:r>
              <a:rPr lang="en-US" sz="3000" cap="small" dirty="0" smtClean="0">
                <a:solidFill>
                  <a:schemeClr val="bg1"/>
                </a:solidFill>
                <a:latin typeface="Georgia" pitchFamily="18" charset="0"/>
              </a:rPr>
              <a:t>Lord</a:t>
            </a: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 our God.</a:t>
            </a:r>
            <a:endParaRPr lang="en-US" sz="3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 town America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533400" y="5410200"/>
            <a:ext cx="8229600" cy="1143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Georgia" pitchFamily="18" charset="0"/>
              </a:rPr>
              <a:t>Psalm 9:17 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The wicked shall be turned into hell, </a:t>
            </a:r>
            <a:r>
              <a:rPr lang="en-US" sz="3200" i="1" dirty="0" smtClean="0">
                <a:solidFill>
                  <a:schemeClr val="bg1"/>
                </a:solidFill>
                <a:latin typeface="Georgia" pitchFamily="18" charset="0"/>
              </a:rPr>
              <a:t>And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all the nations that forget God.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 in Decline.jpg"/>
          <p:cNvPicPr>
            <a:picLocks noChangeAspect="1"/>
          </p:cNvPicPr>
          <p:nvPr/>
        </p:nvPicPr>
        <p:blipFill>
          <a:blip r:embed="rId2" cstate="print">
            <a:lum bright="-15000" contrast="10000"/>
          </a:blip>
          <a:srcRect l="3571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 Nation in Moral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19800"/>
            <a:ext cx="8229600" cy="685800"/>
          </a:xfr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Turning points in America’s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s christian fou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371600"/>
            <a:ext cx="5943600" cy="4648200"/>
          </a:xfrm>
          <a:prstGeom prst="rect">
            <a:avLst/>
          </a:prstGeom>
        </p:spPr>
      </p:pic>
      <p:pic>
        <p:nvPicPr>
          <p:cNvPr id="3" name="Picture 2" descr="Americas foun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36576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1776 In the beginning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3200" y="1447800"/>
            <a:ext cx="6172200" cy="48768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000" dirty="0" smtClean="0"/>
              <a:t>G. Washington: “It is impossible to govern without God and the Bible”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John Adams: “Our Constitution was made only for a moral and religious people. It is wholly inadequate to the government of any other.”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B. Franklin: “God rules in the kingdoms of men”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coln-memorial-DC-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748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1860 War between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066800"/>
          </a:xfrm>
          <a:solidFill>
            <a:schemeClr val="tx1">
              <a:alpha val="50000"/>
            </a:schemeClr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dirty="0" smtClean="0"/>
              <a:t>“Testing whether that nation or any nation so conceived and so dedicated can long endure..”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depression.jpg"/>
          <p:cNvPicPr>
            <a:picLocks noChangeAspect="1"/>
          </p:cNvPicPr>
          <p:nvPr/>
        </p:nvPicPr>
        <p:blipFill>
          <a:blip r:embed="rId2" cstate="print"/>
          <a:srcRect l="1000" t="1220" r="2000" b="2440"/>
          <a:stretch>
            <a:fillRect/>
          </a:stretch>
        </p:blipFill>
        <p:spPr>
          <a:xfrm>
            <a:off x="-19477" y="0"/>
            <a:ext cx="916347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15000" cy="1143000"/>
          </a:xfrm>
          <a:solidFill>
            <a:schemeClr val="tx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1929 Great Depression/ 1940-45 World War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0"/>
          </a:xfr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Test of survival as a nation..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287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America at the Crossroads</vt:lpstr>
      <vt:lpstr>Slide 2</vt:lpstr>
      <vt:lpstr>Slide 3</vt:lpstr>
      <vt:lpstr>Slide 4</vt:lpstr>
      <vt:lpstr>Slide 5</vt:lpstr>
      <vt:lpstr>A Nation in Moral Decline</vt:lpstr>
      <vt:lpstr>1776 In the beginning</vt:lpstr>
      <vt:lpstr>1860 War between states</vt:lpstr>
      <vt:lpstr>1929 Great Depression/ 1940-45 World War II</vt:lpstr>
      <vt:lpstr>1960s-70s Moral revolution</vt:lpstr>
      <vt:lpstr>2000-16 Millenial era</vt:lpstr>
      <vt:lpstr>Forming of public opinion..</vt:lpstr>
      <vt:lpstr>Satan’s plan to destroy America..</vt:lpstr>
      <vt:lpstr>What can we do?</vt:lpstr>
      <vt:lpstr>America at the Crossroads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2015-10-04T04:19:18Z</dcterms:created>
  <dcterms:modified xsi:type="dcterms:W3CDTF">2016-11-01T17:43:12Z</dcterms:modified>
</cp:coreProperties>
</file>