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76" r:id="rId3"/>
    <p:sldId id="274" r:id="rId4"/>
    <p:sldId id="275" r:id="rId5"/>
    <p:sldId id="277" r:id="rId6"/>
    <p:sldId id="278" r:id="rId7"/>
    <p:sldId id="280" r:id="rId8"/>
    <p:sldId id="281" r:id="rId9"/>
    <p:sldId id="282" r:id="rId10"/>
    <p:sldId id="283" r:id="rId11"/>
    <p:sldId id="284" r:id="rId12"/>
    <p:sldId id="285" r:id="rId13"/>
    <p:sldId id="286" r:id="rId14"/>
    <p:sldId id="288" r:id="rId15"/>
    <p:sldId id="28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82" autoAdjust="0"/>
    <p:restoredTop sz="94660"/>
  </p:normalViewPr>
  <p:slideViewPr>
    <p:cSldViewPr>
      <p:cViewPr varScale="1">
        <p:scale>
          <a:sx n="90" d="100"/>
          <a:sy n="90" d="100"/>
        </p:scale>
        <p:origin x="-96"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D19BB2-59DC-40F2-B1CE-A2A1DEA47806}" type="datetimeFigureOut">
              <a:rPr lang="en-US" smtClean="0"/>
              <a:pPr/>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1B2DC-9DF1-4966-9E01-AC038554A9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91B2DC-9DF1-4966-9E01-AC038554A90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810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6" name="Picture 5" descr="cross05.jpg"/>
          <p:cNvPicPr>
            <a:picLocks noChangeAspect="1"/>
          </p:cNvPicPr>
          <p:nvPr userDrawn="1"/>
        </p:nvPicPr>
        <p:blipFill>
          <a:blip r:embed="rId10" cstate="print"/>
          <a:srcRect t="10733"/>
          <a:stretch>
            <a:fillRect/>
          </a:stretch>
        </p:blipFill>
        <p:spPr>
          <a:xfrm>
            <a:off x="0" y="1600200"/>
            <a:ext cx="9144000" cy="45720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8" name="Rectangle 7"/>
          <p:cNvSpPr/>
          <p:nvPr userDrawn="1"/>
        </p:nvSpPr>
        <p:spPr>
          <a:xfrm>
            <a:off x="0" y="1600200"/>
            <a:ext cx="9144000" cy="4572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19600"/>
          </a:xfrm>
          <a:prstGeom prst="rect">
            <a:avLst/>
          </a:prstGeom>
          <a:solidFill>
            <a:schemeClr val="tx1">
              <a:alpha val="4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304800" y="381000"/>
            <a:ext cx="8382000" cy="1066800"/>
          </a:xfrm>
        </p:spPr>
        <p:txBody>
          <a:bodyPr>
            <a:normAutofit/>
          </a:bodyPr>
          <a:lstStyle/>
          <a:p>
            <a:r>
              <a:rPr lang="en-US" sz="4400" dirty="0" smtClean="0"/>
              <a:t>We Preach Christ Crucified</a:t>
            </a:r>
            <a:endParaRPr lang="en-US" sz="4400" dirty="0"/>
          </a:p>
        </p:txBody>
      </p:sp>
      <p:sp>
        <p:nvSpPr>
          <p:cNvPr id="7" name="Subtitle 6"/>
          <p:cNvSpPr>
            <a:spLocks noGrp="1"/>
          </p:cNvSpPr>
          <p:nvPr>
            <p:ph type="subTitle" idx="1"/>
          </p:nvPr>
        </p:nvSpPr>
        <p:spPr>
          <a:xfrm>
            <a:off x="1447800" y="5791200"/>
            <a:ext cx="6400800" cy="762000"/>
          </a:xfrm>
        </p:spPr>
        <p:txBody>
          <a:bodyPr/>
          <a:lstStyle/>
          <a:p>
            <a:r>
              <a:rPr lang="en-US" dirty="0" smtClean="0"/>
              <a:t>1 Corinthians 2:1-5</a:t>
            </a:r>
            <a:endParaRPr lang="en-US" dirty="0"/>
          </a:p>
        </p:txBody>
      </p:sp>
      <p:pic>
        <p:nvPicPr>
          <p:cNvPr id="10" name="Picture 9" descr="cross05.jpg"/>
          <p:cNvPicPr>
            <a:picLocks noChangeAspect="1"/>
          </p:cNvPicPr>
          <p:nvPr/>
        </p:nvPicPr>
        <p:blipFill>
          <a:blip r:embed="rId3" cstate="print">
            <a:lum bright="-20000" contrast="10000"/>
          </a:blip>
          <a:srcRect t="35776"/>
          <a:stretch>
            <a:fillRect/>
          </a:stretch>
        </p:blipFill>
        <p:spPr>
          <a:xfrm>
            <a:off x="0" y="1651426"/>
            <a:ext cx="9144000" cy="4063574"/>
          </a:xfrm>
          <a:prstGeom prst="rect">
            <a:avLst/>
          </a:prstGeom>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t many mighty.jpg"/>
          <p:cNvPicPr>
            <a:picLocks noChangeAspect="1"/>
          </p:cNvPicPr>
          <p:nvPr/>
        </p:nvPicPr>
        <p:blipFill>
          <a:blip r:embed="rId2" cstate="print"/>
          <a:srcRect t="18600" b="3000"/>
          <a:stretch>
            <a:fillRect/>
          </a:stretch>
        </p:blipFill>
        <p:spPr>
          <a:xfrm>
            <a:off x="0" y="1600200"/>
            <a:ext cx="9144000" cy="4572000"/>
          </a:xfrm>
          <a:prstGeom prst="rect">
            <a:avLst/>
          </a:prstGeom>
        </p:spPr>
      </p:pic>
      <p:sp>
        <p:nvSpPr>
          <p:cNvPr id="3" name="Rectangle 2"/>
          <p:cNvSpPr/>
          <p:nvPr/>
        </p:nvSpPr>
        <p:spPr>
          <a:xfrm>
            <a:off x="0" y="1600200"/>
            <a:ext cx="9144000" cy="4572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God did not choose us by the world’s standards..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solidFill>
                  <a:srgbClr val="FFC000"/>
                </a:solidFill>
              </a:rPr>
              <a:t>1:26-29 </a:t>
            </a:r>
            <a:r>
              <a:rPr lang="en-US" dirty="0" smtClean="0"/>
              <a:t>For you see your calling, brethren, that not many wise according to the flesh, not many mighty, not many noble, </a:t>
            </a:r>
            <a:r>
              <a:rPr lang="en-US" i="1" dirty="0" smtClean="0"/>
              <a:t>are called</a:t>
            </a:r>
            <a:r>
              <a:rPr lang="en-US" dirty="0" smtClean="0"/>
              <a:t>. </a:t>
            </a:r>
          </a:p>
          <a:p>
            <a:r>
              <a:rPr lang="en-US" dirty="0" smtClean="0">
                <a:solidFill>
                  <a:srgbClr val="FFC000"/>
                </a:solidFill>
              </a:rPr>
              <a:t>27</a:t>
            </a:r>
            <a:r>
              <a:rPr lang="en-US" dirty="0" smtClean="0"/>
              <a:t> But God has chosen the foolish things of the world to put to shame the wise, and God has chosen the weak things of the world to put to shame the things which are mighty; and the base things of the world and the things which are despised God has chosen, and the things which are not, to bring to nothing the things that are, that no flesh should glory in His presence.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t many mighty.jpg"/>
          <p:cNvPicPr>
            <a:picLocks noChangeAspect="1"/>
          </p:cNvPicPr>
          <p:nvPr/>
        </p:nvPicPr>
        <p:blipFill>
          <a:blip r:embed="rId2" cstate="print"/>
          <a:srcRect t="18600" b="3000"/>
          <a:stretch>
            <a:fillRect/>
          </a:stretch>
        </p:blipFill>
        <p:spPr>
          <a:xfrm>
            <a:off x="0" y="1600200"/>
            <a:ext cx="9144000" cy="4572000"/>
          </a:xfrm>
          <a:prstGeom prst="rect">
            <a:avLst/>
          </a:prstGeom>
        </p:spPr>
      </p:pic>
      <p:sp>
        <p:nvSpPr>
          <p:cNvPr id="3" name="Rectangle 2"/>
          <p:cNvSpPr/>
          <p:nvPr/>
        </p:nvSpPr>
        <p:spPr>
          <a:xfrm>
            <a:off x="0" y="1600200"/>
            <a:ext cx="9144000" cy="4572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God did not choose us by the world’s standards..</a:t>
            </a:r>
            <a:endParaRPr lang="en-US" dirty="0"/>
          </a:p>
        </p:txBody>
      </p:sp>
      <p:sp>
        <p:nvSpPr>
          <p:cNvPr id="5" name="Content Placeholder 4"/>
          <p:cNvSpPr>
            <a:spLocks noGrp="1"/>
          </p:cNvSpPr>
          <p:nvPr>
            <p:ph idx="1"/>
          </p:nvPr>
        </p:nvSpPr>
        <p:spPr>
          <a:xfrm>
            <a:off x="457200" y="1676400"/>
            <a:ext cx="8229600" cy="2133600"/>
          </a:xfrm>
        </p:spPr>
        <p:txBody>
          <a:bodyPr>
            <a:normAutofit/>
          </a:bodyPr>
          <a:lstStyle/>
          <a:p>
            <a:pPr>
              <a:lnSpc>
                <a:spcPts val="3000"/>
              </a:lnSpc>
            </a:pPr>
            <a:r>
              <a:rPr lang="en-US" sz="3000" dirty="0" smtClean="0">
                <a:solidFill>
                  <a:srgbClr val="FFC000"/>
                </a:solidFill>
              </a:rPr>
              <a:t>1:30-31 </a:t>
            </a:r>
            <a:r>
              <a:rPr lang="en-US" sz="3000" dirty="0" smtClean="0"/>
              <a:t>But of Him you are in Christ Jesus, who became for us wisdom from God; and righteousness and sanctification and redemption; that, as it is written, "He who glories, let him glory in the </a:t>
            </a:r>
            <a:r>
              <a:rPr lang="en-US" sz="3000" cap="all" dirty="0" smtClean="0"/>
              <a:t>Lord</a:t>
            </a:r>
            <a:r>
              <a:rPr lang="en-US" sz="3000" dirty="0" smtClean="0"/>
              <a: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eachTheWord1.jpg"/>
          <p:cNvPicPr>
            <a:picLocks noChangeAspect="1"/>
          </p:cNvPicPr>
          <p:nvPr/>
        </p:nvPicPr>
        <p:blipFill>
          <a:blip r:embed="rId2" cstate="print">
            <a:lum bright="-10000" contrast="10000"/>
          </a:blip>
          <a:srcRect t="7024" b="12293"/>
          <a:stretch>
            <a:fillRect/>
          </a:stretch>
        </p:blipFill>
        <p:spPr>
          <a:xfrm>
            <a:off x="0" y="1600200"/>
            <a:ext cx="9144000" cy="4572000"/>
          </a:xfrm>
          <a:prstGeom prst="rect">
            <a:avLst/>
          </a:prstGeom>
        </p:spPr>
      </p:pic>
      <p:sp>
        <p:nvSpPr>
          <p:cNvPr id="3" name="Rectangle 2"/>
          <p:cNvSpPr/>
          <p:nvPr/>
        </p:nvSpPr>
        <p:spPr>
          <a:xfrm>
            <a:off x="0" y="1600200"/>
            <a:ext cx="9144000" cy="4572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God uses the weakness of preaching to us..</a:t>
            </a:r>
            <a:endParaRPr lang="en-US" dirty="0"/>
          </a:p>
        </p:txBody>
      </p:sp>
      <p:sp>
        <p:nvSpPr>
          <p:cNvPr id="5" name="Content Placeholder 4"/>
          <p:cNvSpPr>
            <a:spLocks noGrp="1"/>
          </p:cNvSpPr>
          <p:nvPr>
            <p:ph idx="1"/>
          </p:nvPr>
        </p:nvSpPr>
        <p:spPr>
          <a:xfrm>
            <a:off x="457200" y="1676400"/>
            <a:ext cx="8686800" cy="4419600"/>
          </a:xfrm>
        </p:spPr>
        <p:txBody>
          <a:bodyPr>
            <a:normAutofit/>
          </a:bodyPr>
          <a:lstStyle/>
          <a:p>
            <a:pPr>
              <a:lnSpc>
                <a:spcPts val="3000"/>
              </a:lnSpc>
            </a:pPr>
            <a:r>
              <a:rPr lang="en-US" sz="3000" dirty="0" smtClean="0">
                <a:solidFill>
                  <a:srgbClr val="FFC000"/>
                </a:solidFill>
                <a:effectLst/>
              </a:rPr>
              <a:t>2:1-4</a:t>
            </a:r>
            <a:r>
              <a:rPr lang="en-US" sz="3000" dirty="0" smtClean="0">
                <a:effectLst/>
              </a:rPr>
              <a:t> And I, brethren, when I came to you, did not come with excellence of speech or of wisdom declaring to you the testimony of God. For I determined not to know anything among you except Jesus Christ and Him crucified. </a:t>
            </a:r>
          </a:p>
          <a:p>
            <a:pPr>
              <a:lnSpc>
                <a:spcPts val="3000"/>
              </a:lnSpc>
            </a:pPr>
            <a:r>
              <a:rPr lang="en-US" sz="3000" dirty="0" smtClean="0">
                <a:solidFill>
                  <a:srgbClr val="FFC000"/>
                </a:solidFill>
                <a:effectLst/>
              </a:rPr>
              <a:t>3</a:t>
            </a:r>
            <a:r>
              <a:rPr lang="en-US" sz="3000" dirty="0" smtClean="0">
                <a:effectLst/>
              </a:rPr>
              <a:t> I was with you in weakness, in fear, and in much trembling. And my speech and my preaching </a:t>
            </a:r>
            <a:r>
              <a:rPr lang="en-US" sz="3000" i="1" dirty="0" smtClean="0">
                <a:effectLst/>
              </a:rPr>
              <a:t>were</a:t>
            </a:r>
            <a:r>
              <a:rPr lang="en-US" sz="3000" dirty="0" smtClean="0">
                <a:effectLst/>
              </a:rPr>
              <a:t> not with persuasive words of human wisdom, but in demonstration of the Spirit and of power.</a:t>
            </a:r>
          </a:p>
          <a:p>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eachTheWord1.jpg"/>
          <p:cNvPicPr>
            <a:picLocks noChangeAspect="1"/>
          </p:cNvPicPr>
          <p:nvPr/>
        </p:nvPicPr>
        <p:blipFill>
          <a:blip r:embed="rId2" cstate="print">
            <a:lum bright="-10000" contrast="10000"/>
          </a:blip>
          <a:srcRect t="7024" b="12293"/>
          <a:stretch>
            <a:fillRect/>
          </a:stretch>
        </p:blipFill>
        <p:spPr>
          <a:xfrm>
            <a:off x="0" y="1600200"/>
            <a:ext cx="9144000" cy="4572000"/>
          </a:xfrm>
          <a:prstGeom prst="rect">
            <a:avLst/>
          </a:prstGeom>
        </p:spPr>
      </p:pic>
      <p:sp>
        <p:nvSpPr>
          <p:cNvPr id="3" name="Rectangle 2"/>
          <p:cNvSpPr/>
          <p:nvPr/>
        </p:nvSpPr>
        <p:spPr>
          <a:xfrm>
            <a:off x="0" y="1600200"/>
            <a:ext cx="9144000" cy="4572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God uses the weakness of preaching to us..</a:t>
            </a:r>
            <a:endParaRPr lang="en-US" dirty="0"/>
          </a:p>
        </p:txBody>
      </p:sp>
      <p:sp>
        <p:nvSpPr>
          <p:cNvPr id="5" name="Content Placeholder 4"/>
          <p:cNvSpPr>
            <a:spLocks noGrp="1"/>
          </p:cNvSpPr>
          <p:nvPr>
            <p:ph idx="1"/>
          </p:nvPr>
        </p:nvSpPr>
        <p:spPr>
          <a:xfrm>
            <a:off x="457200" y="1676400"/>
            <a:ext cx="7924800" cy="4419600"/>
          </a:xfrm>
        </p:spPr>
        <p:txBody>
          <a:bodyPr>
            <a:normAutofit/>
          </a:bodyPr>
          <a:lstStyle/>
          <a:p>
            <a:pPr>
              <a:lnSpc>
                <a:spcPts val="3000"/>
              </a:lnSpc>
            </a:pPr>
            <a:r>
              <a:rPr lang="en-US" sz="3000" dirty="0" smtClean="0">
                <a:solidFill>
                  <a:srgbClr val="FFC000"/>
                </a:solidFill>
                <a:effectLst/>
              </a:rPr>
              <a:t>2:5 </a:t>
            </a:r>
            <a:r>
              <a:rPr lang="en-US" sz="3000" dirty="0" smtClean="0"/>
              <a:t>That your faith should not be in the wisdom of men but in the power of God.</a:t>
            </a:r>
          </a:p>
          <a:p>
            <a:pPr>
              <a:lnSpc>
                <a:spcPts val="3000"/>
              </a:lnSpc>
            </a:pP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wisdom-of-men-or-the-power-of-god.jpg"/>
          <p:cNvPicPr>
            <a:picLocks noChangeAspect="1"/>
          </p:cNvPicPr>
          <p:nvPr/>
        </p:nvPicPr>
        <p:blipFill>
          <a:blip r:embed="rId2" cstate="print">
            <a:lum bright="-12000" contrast="10000"/>
          </a:blip>
          <a:srcRect l="15000" r="17500"/>
          <a:stretch>
            <a:fillRect/>
          </a:stretch>
        </p:blipFill>
        <p:spPr>
          <a:xfrm>
            <a:off x="0" y="1600200"/>
            <a:ext cx="9144000" cy="4572000"/>
          </a:xfrm>
          <a:prstGeom prst="rect">
            <a:avLst/>
          </a:prstGeom>
        </p:spPr>
      </p:pic>
      <p:sp>
        <p:nvSpPr>
          <p:cNvPr id="3" name="Title 2"/>
          <p:cNvSpPr>
            <a:spLocks noGrp="1"/>
          </p:cNvSpPr>
          <p:nvPr>
            <p:ph type="title"/>
          </p:nvPr>
        </p:nvSpPr>
        <p:spPr>
          <a:xfrm>
            <a:off x="304800" y="228600"/>
            <a:ext cx="5867400" cy="1143000"/>
          </a:xfrm>
        </p:spPr>
        <p:txBody>
          <a:bodyPr>
            <a:normAutofit fontScale="90000"/>
          </a:bodyPr>
          <a:lstStyle/>
          <a:p>
            <a:r>
              <a:rPr lang="en-US" dirty="0" smtClean="0"/>
              <a:t>What works in today’s world?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304800" y="381000"/>
            <a:ext cx="8382000" cy="1066800"/>
          </a:xfrm>
        </p:spPr>
        <p:txBody>
          <a:bodyPr>
            <a:normAutofit/>
          </a:bodyPr>
          <a:lstStyle/>
          <a:p>
            <a:r>
              <a:rPr lang="en-US" sz="4400" dirty="0" smtClean="0"/>
              <a:t>We Preach Christ Crucified</a:t>
            </a:r>
            <a:endParaRPr lang="en-US" sz="4400" dirty="0"/>
          </a:p>
        </p:txBody>
      </p:sp>
      <p:sp>
        <p:nvSpPr>
          <p:cNvPr id="7" name="Subtitle 6"/>
          <p:cNvSpPr>
            <a:spLocks noGrp="1"/>
          </p:cNvSpPr>
          <p:nvPr>
            <p:ph type="subTitle" idx="1"/>
          </p:nvPr>
        </p:nvSpPr>
        <p:spPr>
          <a:xfrm>
            <a:off x="1447800" y="5791200"/>
            <a:ext cx="6400800" cy="762000"/>
          </a:xfrm>
        </p:spPr>
        <p:txBody>
          <a:bodyPr/>
          <a:lstStyle/>
          <a:p>
            <a:r>
              <a:rPr lang="en-US" dirty="0" smtClean="0"/>
              <a:t>1 Corinthians 2:1-5</a:t>
            </a:r>
            <a:endParaRPr lang="en-US" dirty="0"/>
          </a:p>
        </p:txBody>
      </p:sp>
      <p:pic>
        <p:nvPicPr>
          <p:cNvPr id="10" name="Picture 9" descr="cross05.jpg"/>
          <p:cNvPicPr>
            <a:picLocks noChangeAspect="1"/>
          </p:cNvPicPr>
          <p:nvPr/>
        </p:nvPicPr>
        <p:blipFill>
          <a:blip r:embed="rId3" cstate="print">
            <a:lum bright="-20000" contrast="10000"/>
          </a:blip>
          <a:srcRect t="35776"/>
          <a:stretch>
            <a:fillRect/>
          </a:stretch>
        </p:blipFill>
        <p:spPr>
          <a:xfrm>
            <a:off x="0" y="1651426"/>
            <a:ext cx="9144000" cy="4063574"/>
          </a:xfrm>
          <a:prstGeom prst="rect">
            <a:avLst/>
          </a:prstGeom>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wisdom-of-men-or-the-power-of-god.jpg"/>
          <p:cNvPicPr>
            <a:picLocks noChangeAspect="1"/>
          </p:cNvPicPr>
          <p:nvPr/>
        </p:nvPicPr>
        <p:blipFill>
          <a:blip r:embed="rId2" cstate="print">
            <a:lum bright="-12000" contrast="10000"/>
          </a:blip>
          <a:srcRect l="15000" r="17500"/>
          <a:stretch>
            <a:fillRect/>
          </a:stretch>
        </p:blipFill>
        <p:spPr>
          <a:xfrm>
            <a:off x="0" y="1600200"/>
            <a:ext cx="9144000" cy="4572000"/>
          </a:xfrm>
          <a:prstGeom prst="rect">
            <a:avLst/>
          </a:prstGeom>
        </p:spPr>
      </p:pic>
      <p:sp>
        <p:nvSpPr>
          <p:cNvPr id="3" name="Title 2"/>
          <p:cNvSpPr>
            <a:spLocks noGrp="1"/>
          </p:cNvSpPr>
          <p:nvPr>
            <p:ph type="title"/>
          </p:nvPr>
        </p:nvSpPr>
        <p:spPr>
          <a:xfrm>
            <a:off x="304800" y="228600"/>
            <a:ext cx="5867400" cy="1143000"/>
          </a:xfrm>
        </p:spPr>
        <p:txBody>
          <a:bodyPr>
            <a:normAutofit fontScale="90000"/>
          </a:bodyPr>
          <a:lstStyle/>
          <a:p>
            <a:r>
              <a:rPr lang="en-US" dirty="0" smtClean="0"/>
              <a:t>What works in today’s world?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The saving message</a:t>
            </a:r>
            <a:endParaRPr lang="en-US" dirty="0"/>
          </a:p>
        </p:txBody>
      </p:sp>
      <p:sp>
        <p:nvSpPr>
          <p:cNvPr id="7" name="Content Placeholder 6"/>
          <p:cNvSpPr>
            <a:spLocks noGrp="1"/>
          </p:cNvSpPr>
          <p:nvPr>
            <p:ph idx="1"/>
          </p:nvPr>
        </p:nvSpPr>
        <p:spPr>
          <a:xfrm>
            <a:off x="381000" y="1676400"/>
            <a:ext cx="8382000" cy="2133600"/>
          </a:xfrm>
          <a:solidFill>
            <a:schemeClr val="tx1">
              <a:alpha val="40000"/>
            </a:schemeClr>
          </a:solidFill>
        </p:spPr>
        <p:txBody>
          <a:bodyPr>
            <a:normAutofit/>
          </a:bodyPr>
          <a:lstStyle/>
          <a:p>
            <a:pPr>
              <a:lnSpc>
                <a:spcPts val="3000"/>
              </a:lnSpc>
            </a:pPr>
            <a:r>
              <a:rPr lang="en-US" sz="2900" dirty="0" smtClean="0">
                <a:solidFill>
                  <a:srgbClr val="FFC000"/>
                </a:solidFill>
              </a:rPr>
              <a:t>1 </a:t>
            </a:r>
            <a:r>
              <a:rPr lang="en-US" sz="2900" dirty="0" err="1" smtClean="0">
                <a:solidFill>
                  <a:srgbClr val="FFC000"/>
                </a:solidFill>
              </a:rPr>
              <a:t>Cor</a:t>
            </a:r>
            <a:r>
              <a:rPr lang="en-US" sz="2900" dirty="0" smtClean="0">
                <a:solidFill>
                  <a:srgbClr val="FFC000"/>
                </a:solidFill>
              </a:rPr>
              <a:t> 2:1-2 </a:t>
            </a:r>
            <a:r>
              <a:rPr lang="en-US" sz="2900" dirty="0" smtClean="0"/>
              <a:t>And I, brethren, when I came to you, did not come with excellence of speech or of wisdom declaring to you the testimony</a:t>
            </a:r>
            <a:r>
              <a:rPr lang="en-US" sz="2900" baseline="30000" dirty="0" smtClean="0"/>
              <a:t> </a:t>
            </a:r>
            <a:r>
              <a:rPr lang="en-US" sz="2900" dirty="0" smtClean="0"/>
              <a:t>of God. </a:t>
            </a:r>
            <a:r>
              <a:rPr lang="en-US" sz="2900" baseline="30000" dirty="0" smtClean="0"/>
              <a:t>2 </a:t>
            </a:r>
            <a:r>
              <a:rPr lang="en-US" sz="2900" dirty="0" smtClean="0"/>
              <a:t>For I determined not to know anything among you except </a:t>
            </a:r>
            <a:r>
              <a:rPr lang="en-US" sz="2900" dirty="0" smtClean="0">
                <a:solidFill>
                  <a:srgbClr val="FFC000"/>
                </a:solidFill>
              </a:rPr>
              <a:t>Jesus Christ </a:t>
            </a:r>
            <a:r>
              <a:rPr lang="en-US" sz="2900" dirty="0" smtClean="0"/>
              <a:t>and </a:t>
            </a:r>
            <a:r>
              <a:rPr lang="en-US" sz="2900" dirty="0" smtClean="0">
                <a:solidFill>
                  <a:srgbClr val="FFC000"/>
                </a:solidFill>
              </a:rPr>
              <a:t>Him crucified</a:t>
            </a:r>
            <a:r>
              <a:rPr lang="en-US" sz="29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ibleforged.jpg"/>
          <p:cNvPicPr>
            <a:picLocks noChangeAspect="1"/>
          </p:cNvPicPr>
          <p:nvPr/>
        </p:nvPicPr>
        <p:blipFill>
          <a:blip r:embed="rId2" cstate="print">
            <a:lum bright="-10000" contrast="10000"/>
          </a:blip>
          <a:stretch>
            <a:fillRect/>
          </a:stretch>
        </p:blipFill>
        <p:spPr>
          <a:xfrm>
            <a:off x="0" y="1600200"/>
            <a:ext cx="9144000" cy="4572000"/>
          </a:xfrm>
          <a:prstGeom prst="rect">
            <a:avLst/>
          </a:prstGeom>
        </p:spPr>
      </p:pic>
      <p:sp>
        <p:nvSpPr>
          <p:cNvPr id="7" name="Rectangle 6"/>
          <p:cNvSpPr/>
          <p:nvPr/>
        </p:nvSpPr>
        <p:spPr>
          <a:xfrm>
            <a:off x="0" y="1600200"/>
            <a:ext cx="9144000" cy="4572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1600200"/>
            <a:ext cx="9144000" cy="44958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457200" y="274638"/>
            <a:ext cx="6248400" cy="1143000"/>
          </a:xfrm>
        </p:spPr>
        <p:txBody>
          <a:bodyPr>
            <a:normAutofit fontScale="90000"/>
          </a:bodyPr>
          <a:lstStyle/>
          <a:p>
            <a:r>
              <a:rPr lang="en-US" dirty="0" smtClean="0"/>
              <a:t>Paul writes the Corinthians..</a:t>
            </a:r>
            <a:endParaRPr lang="en-US" dirty="0"/>
          </a:p>
        </p:txBody>
      </p:sp>
      <p:sp>
        <p:nvSpPr>
          <p:cNvPr id="9" name="Content Placeholder 8"/>
          <p:cNvSpPr>
            <a:spLocks noGrp="1"/>
          </p:cNvSpPr>
          <p:nvPr>
            <p:ph idx="1"/>
          </p:nvPr>
        </p:nvSpPr>
        <p:spPr>
          <a:xfrm>
            <a:off x="457200" y="5257800"/>
            <a:ext cx="8229600" cy="1295400"/>
          </a:xfrm>
          <a:solidFill>
            <a:schemeClr val="tx1">
              <a:alpha val="70000"/>
            </a:schemeClr>
          </a:solidFill>
        </p:spPr>
        <p:txBody>
          <a:bodyPr>
            <a:normAutofit/>
          </a:bodyPr>
          <a:lstStyle/>
          <a:p>
            <a:pPr>
              <a:lnSpc>
                <a:spcPts val="3000"/>
              </a:lnSpc>
            </a:pPr>
            <a:r>
              <a:rPr lang="en-US" sz="3000" dirty="0" smtClean="0">
                <a:solidFill>
                  <a:srgbClr val="FFC000"/>
                </a:solidFill>
              </a:rPr>
              <a:t>1 </a:t>
            </a:r>
            <a:r>
              <a:rPr lang="en-US" sz="3000" dirty="0" err="1" smtClean="0">
                <a:solidFill>
                  <a:srgbClr val="FFC000"/>
                </a:solidFill>
              </a:rPr>
              <a:t>Cor</a:t>
            </a:r>
            <a:r>
              <a:rPr lang="en-US" sz="3000" dirty="0" smtClean="0">
                <a:solidFill>
                  <a:srgbClr val="FFC000"/>
                </a:solidFill>
              </a:rPr>
              <a:t> 1:9  </a:t>
            </a:r>
            <a:r>
              <a:rPr lang="en-US" sz="3000" dirty="0" smtClean="0"/>
              <a:t>God </a:t>
            </a:r>
            <a:r>
              <a:rPr lang="en-US" sz="3000" i="1" dirty="0" smtClean="0"/>
              <a:t>is</a:t>
            </a:r>
            <a:r>
              <a:rPr lang="en-US" sz="3000" dirty="0" smtClean="0"/>
              <a:t> faithful, by whom you were called into the fellowship of His Son, Jesus Christ our Lord.</a:t>
            </a:r>
            <a:endParaRPr lang="en-US" sz="3000" dirty="0"/>
          </a:p>
        </p:txBody>
      </p:sp>
      <p:sp>
        <p:nvSpPr>
          <p:cNvPr id="11" name="Content Placeholder 8"/>
          <p:cNvSpPr txBox="1">
            <a:spLocks/>
          </p:cNvSpPr>
          <p:nvPr/>
        </p:nvSpPr>
        <p:spPr>
          <a:xfrm>
            <a:off x="381000" y="1752600"/>
            <a:ext cx="3048000" cy="1600200"/>
          </a:xfrm>
          <a:prstGeom prst="rect">
            <a:avLst/>
          </a:prstGeom>
          <a:solidFill>
            <a:schemeClr val="tx1">
              <a:alpha val="70000"/>
            </a:schemeClr>
          </a:solidFill>
        </p:spPr>
        <p:txBody>
          <a:bodyPr vert="horz" lIns="91440" tIns="45720" rIns="91440" bIns="45720" rtlCol="0" anchor="ctr">
            <a:normAutofit/>
          </a:bodyPr>
          <a:lstStyle/>
          <a:p>
            <a:pPr marL="342900" marR="0" lvl="0" indent="-342900" algn="l" defTabSz="914400" rtl="0" eaLnBrk="1" fontAlgn="auto" latinLnBrk="0" hangingPunct="1">
              <a:lnSpc>
                <a:spcPts val="3400"/>
              </a:lnSpc>
              <a:spcBef>
                <a:spcPct val="20000"/>
              </a:spcBef>
              <a:spcAft>
                <a:spcPts val="0"/>
              </a:spcAft>
              <a:buClrTx/>
              <a:buSzTx/>
              <a:tabLst/>
              <a:defRPr/>
            </a:pPr>
            <a:r>
              <a:rPr kumimoji="0" lang="en-US" sz="30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a:t>
            </a:r>
            <a:r>
              <a:rPr kumimoji="0" lang="en-US" sz="32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Divisions</a:t>
            </a:r>
          </a:p>
          <a:p>
            <a:pPr marL="342900" marR="0" lvl="0" indent="-342900" algn="l" defTabSz="914400" rtl="0" eaLnBrk="1" fontAlgn="auto" latinLnBrk="0" hangingPunct="1">
              <a:lnSpc>
                <a:spcPts val="3400"/>
              </a:lnSpc>
              <a:spcBef>
                <a:spcPct val="20000"/>
              </a:spcBef>
              <a:spcAft>
                <a:spcPts val="0"/>
              </a:spcAft>
              <a:buClrTx/>
              <a:buSzTx/>
              <a:tabLst/>
              <a:defRPr/>
            </a:pPr>
            <a:r>
              <a:rPr lang="en-US" sz="3200" dirty="0" smtClean="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   Arguments</a:t>
            </a:r>
          </a:p>
          <a:p>
            <a:pPr marL="342900" marR="0" lvl="0" indent="-342900" algn="l" defTabSz="914400" rtl="0" eaLnBrk="1" fontAlgn="auto" latinLnBrk="0" hangingPunct="1">
              <a:lnSpc>
                <a:spcPts val="3400"/>
              </a:lnSpc>
              <a:spcBef>
                <a:spcPct val="20000"/>
              </a:spcBef>
              <a:spcAft>
                <a:spcPts val="0"/>
              </a:spcAft>
              <a:buClrTx/>
              <a:buSzTx/>
              <a:tabLst/>
              <a:defRPr/>
            </a:pPr>
            <a:r>
              <a:rPr lang="en-US" sz="3200" dirty="0" smtClean="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   Questions</a:t>
            </a:r>
            <a:endParaRPr kumimoji="0" lang="en-US" sz="32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
        <p:nvSpPr>
          <p:cNvPr id="12" name="Left Brace 11"/>
          <p:cNvSpPr/>
          <p:nvPr/>
        </p:nvSpPr>
        <p:spPr>
          <a:xfrm>
            <a:off x="533400" y="1981200"/>
            <a:ext cx="121919" cy="1219200"/>
          </a:xfrm>
          <a:prstGeom prst="leftBrace">
            <a:avLst/>
          </a:prstGeom>
          <a:ln w="317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dissolve">
                                      <p:cBhvr>
                                        <p:cTn id="15" dur="500"/>
                                        <p:tgtEl>
                                          <p:spTgt spid="1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dissolve">
                                      <p:cBhvr>
                                        <p:cTn id="20" dur="500"/>
                                        <p:tgtEl>
                                          <p:spTgt spid="1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dissolve">
                                      <p:cBhvr>
                                        <p:cTn id="25"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ibleforged.jpg"/>
          <p:cNvPicPr>
            <a:picLocks noChangeAspect="1"/>
          </p:cNvPicPr>
          <p:nvPr/>
        </p:nvPicPr>
        <p:blipFill>
          <a:blip r:embed="rId2" cstate="print">
            <a:lum bright="-10000" contrast="10000"/>
          </a:blip>
          <a:stretch>
            <a:fillRect/>
          </a:stretch>
        </p:blipFill>
        <p:spPr>
          <a:xfrm>
            <a:off x="0" y="1600200"/>
            <a:ext cx="9144000" cy="4572000"/>
          </a:xfrm>
          <a:prstGeom prst="rect">
            <a:avLst/>
          </a:prstGeom>
        </p:spPr>
      </p:pic>
      <p:sp>
        <p:nvSpPr>
          <p:cNvPr id="7" name="Rectangle 6"/>
          <p:cNvSpPr/>
          <p:nvPr/>
        </p:nvSpPr>
        <p:spPr>
          <a:xfrm>
            <a:off x="0" y="1600200"/>
            <a:ext cx="9144000" cy="4572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1600200"/>
            <a:ext cx="9144000" cy="44958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457200" y="274638"/>
            <a:ext cx="6248400" cy="1143000"/>
          </a:xfrm>
        </p:spPr>
        <p:txBody>
          <a:bodyPr>
            <a:normAutofit fontScale="90000"/>
          </a:bodyPr>
          <a:lstStyle/>
          <a:p>
            <a:r>
              <a:rPr lang="en-US" dirty="0" smtClean="0"/>
              <a:t>Paul writes the Corinthians..</a:t>
            </a:r>
            <a:endParaRPr lang="en-US" dirty="0"/>
          </a:p>
        </p:txBody>
      </p:sp>
      <p:sp>
        <p:nvSpPr>
          <p:cNvPr id="9" name="Content Placeholder 8"/>
          <p:cNvSpPr>
            <a:spLocks noGrp="1"/>
          </p:cNvSpPr>
          <p:nvPr>
            <p:ph idx="1"/>
          </p:nvPr>
        </p:nvSpPr>
        <p:spPr>
          <a:xfrm>
            <a:off x="457200" y="4876800"/>
            <a:ext cx="8229600" cy="1676400"/>
          </a:xfrm>
          <a:solidFill>
            <a:schemeClr val="tx1">
              <a:alpha val="70000"/>
            </a:schemeClr>
          </a:solidFill>
        </p:spPr>
        <p:txBody>
          <a:bodyPr anchor="ctr">
            <a:noAutofit/>
          </a:bodyPr>
          <a:lstStyle/>
          <a:p>
            <a:pPr>
              <a:lnSpc>
                <a:spcPts val="3000"/>
              </a:lnSpc>
            </a:pPr>
            <a:r>
              <a:rPr lang="en-US" dirty="0" smtClean="0">
                <a:solidFill>
                  <a:srgbClr val="FFC000"/>
                </a:solidFill>
              </a:rPr>
              <a:t>1:17 </a:t>
            </a:r>
            <a:r>
              <a:rPr lang="en-US" dirty="0" smtClean="0"/>
              <a:t> For Christ did not send me to baptize, but to preach the gospel, not with wisdom of words, lest the cross of Christ should be made of no effect.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set aside the world’s wisdom by the cross..</a:t>
            </a:r>
            <a:endParaRPr lang="en-US" dirty="0"/>
          </a:p>
        </p:txBody>
      </p:sp>
      <p:sp>
        <p:nvSpPr>
          <p:cNvPr id="3" name="Content Placeholder 2"/>
          <p:cNvSpPr>
            <a:spLocks noGrp="1"/>
          </p:cNvSpPr>
          <p:nvPr>
            <p:ph idx="1"/>
          </p:nvPr>
        </p:nvSpPr>
        <p:spPr>
          <a:xfrm>
            <a:off x="457200" y="1676400"/>
            <a:ext cx="8229600" cy="1447800"/>
          </a:xfrm>
        </p:spPr>
        <p:txBody>
          <a:bodyPr>
            <a:normAutofit/>
          </a:bodyPr>
          <a:lstStyle/>
          <a:p>
            <a:pPr>
              <a:lnSpc>
                <a:spcPts val="3000"/>
              </a:lnSpc>
            </a:pPr>
            <a:r>
              <a:rPr lang="en-US" sz="3000" dirty="0" smtClean="0">
                <a:solidFill>
                  <a:srgbClr val="FFC000"/>
                </a:solidFill>
              </a:rPr>
              <a:t>1:18 </a:t>
            </a:r>
            <a:r>
              <a:rPr lang="en-US" sz="3000" dirty="0" smtClean="0"/>
              <a:t>For the message of the cross is </a:t>
            </a:r>
            <a:r>
              <a:rPr lang="en-US" sz="3000" dirty="0" smtClean="0">
                <a:solidFill>
                  <a:srgbClr val="FFC000"/>
                </a:solidFill>
              </a:rPr>
              <a:t>foolish-</a:t>
            </a:r>
            <a:r>
              <a:rPr lang="en-US" sz="3000" dirty="0" err="1" smtClean="0">
                <a:solidFill>
                  <a:srgbClr val="FFC000"/>
                </a:solidFill>
              </a:rPr>
              <a:t>ness</a:t>
            </a:r>
            <a:r>
              <a:rPr lang="en-US" sz="3000" dirty="0" smtClean="0">
                <a:solidFill>
                  <a:srgbClr val="FFC000"/>
                </a:solidFill>
              </a:rPr>
              <a:t> to those who are perishing</a:t>
            </a:r>
            <a:r>
              <a:rPr lang="en-US" sz="3000" dirty="0" smtClean="0"/>
              <a:t>, but </a:t>
            </a:r>
            <a:r>
              <a:rPr lang="en-US" sz="3000" dirty="0" smtClean="0">
                <a:solidFill>
                  <a:srgbClr val="FFC000"/>
                </a:solidFill>
              </a:rPr>
              <a:t>to us who are being saved it is the power of God</a:t>
            </a:r>
            <a:r>
              <a:rPr lang="en-US" sz="3000" dirty="0" smtClean="0"/>
              <a:t>.</a:t>
            </a:r>
          </a:p>
          <a:p>
            <a:pPr>
              <a:lnSpc>
                <a:spcPts val="3000"/>
              </a:lnSpc>
              <a:buNone/>
            </a:pPr>
            <a:endParaRPr lang="en-US" sz="3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set aside the world’s wisdom by the cross..</a:t>
            </a:r>
            <a:endParaRPr lang="en-US" dirty="0"/>
          </a:p>
        </p:txBody>
      </p:sp>
      <p:sp>
        <p:nvSpPr>
          <p:cNvPr id="3" name="Content Placeholder 2"/>
          <p:cNvSpPr>
            <a:spLocks noGrp="1"/>
          </p:cNvSpPr>
          <p:nvPr>
            <p:ph idx="1"/>
          </p:nvPr>
        </p:nvSpPr>
        <p:spPr/>
        <p:txBody>
          <a:bodyPr>
            <a:normAutofit/>
          </a:bodyPr>
          <a:lstStyle/>
          <a:p>
            <a:pPr>
              <a:lnSpc>
                <a:spcPts val="3000"/>
              </a:lnSpc>
            </a:pPr>
            <a:r>
              <a:rPr lang="en-US" sz="3000" dirty="0" smtClean="0">
                <a:solidFill>
                  <a:srgbClr val="FFC000"/>
                </a:solidFill>
              </a:rPr>
              <a:t>1:19-21 </a:t>
            </a:r>
            <a:r>
              <a:rPr lang="en-US" sz="2800" dirty="0" smtClean="0"/>
              <a:t>For it is written: "I will destroy the wisdom of the wise, and bring to nothing the understanding of the prudent." </a:t>
            </a:r>
          </a:p>
          <a:p>
            <a:pPr>
              <a:lnSpc>
                <a:spcPts val="3000"/>
              </a:lnSpc>
            </a:pPr>
            <a:r>
              <a:rPr lang="en-US" sz="2800" dirty="0" smtClean="0"/>
              <a:t>Where </a:t>
            </a:r>
            <a:r>
              <a:rPr lang="en-US" sz="2800" i="1" dirty="0" smtClean="0"/>
              <a:t>is</a:t>
            </a:r>
            <a:r>
              <a:rPr lang="en-US" sz="2800" dirty="0" smtClean="0"/>
              <a:t> the wise? Where </a:t>
            </a:r>
            <a:r>
              <a:rPr lang="en-US" sz="2800" i="1" dirty="0" smtClean="0"/>
              <a:t>is</a:t>
            </a:r>
            <a:r>
              <a:rPr lang="en-US" sz="2800" dirty="0" smtClean="0"/>
              <a:t> the scribe? Where </a:t>
            </a:r>
            <a:r>
              <a:rPr lang="en-US" sz="2800" i="1" dirty="0" smtClean="0"/>
              <a:t>is</a:t>
            </a:r>
            <a:r>
              <a:rPr lang="en-US" sz="2800" dirty="0" smtClean="0"/>
              <a:t> the disputer of this age? Has not God made foolish the wisdom of this world? </a:t>
            </a:r>
          </a:p>
          <a:p>
            <a:pPr>
              <a:lnSpc>
                <a:spcPts val="3000"/>
              </a:lnSpc>
            </a:pPr>
            <a:r>
              <a:rPr lang="en-US" sz="2800" dirty="0" smtClean="0"/>
              <a:t>For since, in the wisdom of God, the world through wisdom did not know God, </a:t>
            </a:r>
            <a:r>
              <a:rPr lang="en-US" sz="2800" dirty="0" smtClean="0">
                <a:solidFill>
                  <a:srgbClr val="FFC000"/>
                </a:solidFill>
              </a:rPr>
              <a:t>it pleased God through the foolishness of the message preached to save those who believe</a:t>
            </a:r>
            <a:r>
              <a:rPr lang="en-US" sz="2800" dirty="0" smtClean="0"/>
              <a:t>.</a:t>
            </a:r>
          </a:p>
          <a:p>
            <a:pPr>
              <a:lnSpc>
                <a:spcPts val="3000"/>
              </a:lnSpc>
            </a:pPr>
            <a:endParaRPr lang="en-US"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set aside the world’s wisdom by the cross..</a:t>
            </a:r>
            <a:endParaRPr lang="en-US" dirty="0"/>
          </a:p>
        </p:txBody>
      </p:sp>
      <p:sp>
        <p:nvSpPr>
          <p:cNvPr id="3" name="Content Placeholder 2"/>
          <p:cNvSpPr>
            <a:spLocks noGrp="1"/>
          </p:cNvSpPr>
          <p:nvPr>
            <p:ph idx="1"/>
          </p:nvPr>
        </p:nvSpPr>
        <p:spPr/>
        <p:txBody>
          <a:bodyPr>
            <a:normAutofit/>
          </a:bodyPr>
          <a:lstStyle/>
          <a:p>
            <a:pPr>
              <a:lnSpc>
                <a:spcPts val="3000"/>
              </a:lnSpc>
            </a:pPr>
            <a:r>
              <a:rPr lang="en-US" sz="3000" dirty="0" smtClean="0">
                <a:solidFill>
                  <a:srgbClr val="FFC000"/>
                </a:solidFill>
              </a:rPr>
              <a:t>1:22-25 </a:t>
            </a:r>
            <a:r>
              <a:rPr lang="en-US" sz="2800" dirty="0" smtClean="0"/>
              <a:t>For Jews request a sign, and Greeks seek after wisdom; but we preach Christ crucified, to the Jews a stumbling block and to the Greeks foolishness, but to those who are called, both Jews and Greeks, Christ the power of God and the wisdom of God. Because </a:t>
            </a:r>
            <a:r>
              <a:rPr lang="en-US" sz="2800" dirty="0" smtClean="0">
                <a:solidFill>
                  <a:srgbClr val="FFC000"/>
                </a:solidFill>
              </a:rPr>
              <a:t>the foolishness of God is wiser than me</a:t>
            </a:r>
            <a:r>
              <a:rPr lang="en-US" sz="2800" dirty="0" smtClean="0"/>
              <a:t>n, and the </a:t>
            </a:r>
            <a:r>
              <a:rPr lang="en-US" sz="2800" dirty="0" smtClean="0">
                <a:solidFill>
                  <a:srgbClr val="FFC000"/>
                </a:solidFill>
              </a:rPr>
              <a:t>weakness of God is stronger than men</a:t>
            </a:r>
            <a:r>
              <a:rPr lang="en-US" sz="2800" dirty="0" smtClean="0"/>
              <a:t>.</a:t>
            </a:r>
          </a:p>
          <a:p>
            <a:pPr>
              <a:lnSpc>
                <a:spcPts val="3000"/>
              </a:lnSpc>
              <a:buNone/>
            </a:pPr>
            <a:endParaRPr lang="en-US"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set aside the world’s wisdom by the cross..</a:t>
            </a:r>
            <a:endParaRPr lang="en-US" dirty="0"/>
          </a:p>
        </p:txBody>
      </p:sp>
      <p:sp>
        <p:nvSpPr>
          <p:cNvPr id="3" name="Content Placeholder 2"/>
          <p:cNvSpPr>
            <a:spLocks noGrp="1"/>
          </p:cNvSpPr>
          <p:nvPr>
            <p:ph idx="1"/>
          </p:nvPr>
        </p:nvSpPr>
        <p:spPr>
          <a:xfrm>
            <a:off x="457200" y="1676400"/>
            <a:ext cx="8229600" cy="2286000"/>
          </a:xfrm>
        </p:spPr>
        <p:txBody>
          <a:bodyPr>
            <a:normAutofit/>
          </a:bodyPr>
          <a:lstStyle/>
          <a:p>
            <a:pPr>
              <a:lnSpc>
                <a:spcPts val="3000"/>
              </a:lnSpc>
            </a:pPr>
            <a:r>
              <a:rPr lang="en-US" sz="3000" dirty="0" smtClean="0">
                <a:solidFill>
                  <a:srgbClr val="FFC000"/>
                </a:solidFill>
              </a:rPr>
              <a:t>Isaiah 55:8-9 </a:t>
            </a:r>
            <a:r>
              <a:rPr lang="en-US" sz="2800" dirty="0" smtClean="0"/>
              <a:t>For My thoughts are not your thoughts, nor are your ways My ways, says the Lord.  For as the heavens are higher than the earth, so are My ways higher than your ways, and My thoughts than your thoughts. </a:t>
            </a:r>
            <a:endParaRPr lang="en-US"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TotalTime>
  <Words>713</Words>
  <Application>Microsoft Office PowerPoint</Application>
  <PresentationFormat>On-screen Show (4:3)</PresentationFormat>
  <Paragraphs>36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We Preach Christ Crucified</vt:lpstr>
      <vt:lpstr>What works in today’s world?</vt:lpstr>
      <vt:lpstr>The saving message</vt:lpstr>
      <vt:lpstr>Paul writes the Corinthians..</vt:lpstr>
      <vt:lpstr>Paul writes the Corinthians..</vt:lpstr>
      <vt:lpstr>God set aside the world’s wisdom by the cross..</vt:lpstr>
      <vt:lpstr>God set aside the world’s wisdom by the cross..</vt:lpstr>
      <vt:lpstr>God set aside the world’s wisdom by the cross..</vt:lpstr>
      <vt:lpstr>God set aside the world’s wisdom by the cross..</vt:lpstr>
      <vt:lpstr>God did not choose us by the world’s standards..</vt:lpstr>
      <vt:lpstr>God did not choose us by the world’s standards..</vt:lpstr>
      <vt:lpstr>God uses the weakness of preaching to us..</vt:lpstr>
      <vt:lpstr>God uses the weakness of preaching to us..</vt:lpstr>
      <vt:lpstr>What works in today’s world?</vt:lpstr>
      <vt:lpstr>We Preach Christ Crucified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65</cp:revision>
  <dcterms:created xsi:type="dcterms:W3CDTF">2015-10-04T04:19:18Z</dcterms:created>
  <dcterms:modified xsi:type="dcterms:W3CDTF">2016-12-02T06:47:12Z</dcterms:modified>
</cp:coreProperties>
</file>