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3" r:id="rId2"/>
    <p:sldId id="274" r:id="rId3"/>
    <p:sldId id="275" r:id="rId4"/>
    <p:sldId id="276" r:id="rId5"/>
    <p:sldId id="278" r:id="rId6"/>
    <p:sldId id="279" r:id="rId7"/>
    <p:sldId id="282" r:id="rId8"/>
    <p:sldId id="280" r:id="rId9"/>
    <p:sldId id="277" r:id="rId10"/>
    <p:sldId id="281" r:id="rId11"/>
    <p:sldId id="284" r:id="rId12"/>
    <p:sldId id="283" r:id="rId13"/>
    <p:sldId id="291" r:id="rId14"/>
    <p:sldId id="292" r:id="rId15"/>
    <p:sldId id="294" r:id="rId16"/>
    <p:sldId id="293" r:id="rId17"/>
    <p:sldId id="285" r:id="rId18"/>
    <p:sldId id="286" r:id="rId19"/>
    <p:sldId id="287" r:id="rId20"/>
    <p:sldId id="288" r:id="rId21"/>
    <p:sldId id="289" r:id="rId22"/>
    <p:sldId id="29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B2666A-355B-40F8-B176-89B40D471BD7}" type="datetimeFigureOut">
              <a:rPr lang="en-US" smtClean="0"/>
              <a:pPr/>
              <a:t>4/19/2017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FBD803-0109-4DCE-BA6C-9A7987DA48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FBD803-0109-4DCE-BA6C-9A7987DA480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FBD803-0109-4DCE-BA6C-9A7987DA480F}"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37"/>
            <a:ext cx="9144002" cy="6857963"/>
          </a:xfrm>
          <a:prstGeom prst="rect">
            <a:avLst/>
          </a:prstGeom>
        </p:spPr>
      </p:pic>
      <p:pic>
        <p:nvPicPr>
          <p:cNvPr id="11" name="Picture 10" descr="Noah by faith 02.jpg"/>
          <p:cNvPicPr>
            <a:picLocks noChangeAspect="1"/>
          </p:cNvPicPr>
          <p:nvPr userDrawn="1"/>
        </p:nvPicPr>
        <p:blipFill>
          <a:blip r:embed="rId10" cstate="print">
            <a:lum bright="-15000" contrast="10000"/>
          </a:blip>
          <a:stretch>
            <a:fillRect/>
          </a:stretch>
        </p:blipFill>
        <p:spPr>
          <a:xfrm>
            <a:off x="0" y="1600200"/>
            <a:ext cx="9144000" cy="45720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04800" y="1676400"/>
            <a:ext cx="8610600" cy="4419600"/>
          </a:xfrm>
          <a:prstGeom prst="rect">
            <a:avLst/>
          </a:prstGeom>
          <a:solidFill>
            <a:schemeClr val="tx1">
              <a:alpha val="5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By Faith Noah</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Hebrews 11:7</a:t>
            </a:r>
            <a:endParaRPr lang="en-US" dirty="0"/>
          </a:p>
        </p:txBody>
      </p:sp>
      <p:pic>
        <p:nvPicPr>
          <p:cNvPr id="8" name="Picture 7" descr="Noah by faith 02.jpg"/>
          <p:cNvPicPr>
            <a:picLocks noChangeAspect="1"/>
          </p:cNvPicPr>
          <p:nvPr/>
        </p:nvPicPr>
        <p:blipFill>
          <a:blip r:embed="rId4" cstate="print">
            <a:lum bright="-15000" contrast="10000"/>
          </a:blip>
          <a:srcRect l="9850" b="5082"/>
          <a:stretch>
            <a:fillRect/>
          </a:stretch>
        </p:blipFill>
        <p:spPr>
          <a:xfrm>
            <a:off x="0" y="1600200"/>
            <a:ext cx="8229600" cy="4267200"/>
          </a:xfrm>
          <a:prstGeom prst="rect">
            <a:avLst/>
          </a:prstGeom>
        </p:spPr>
      </p:pic>
      <p:pic>
        <p:nvPicPr>
          <p:cNvPr id="11" name="Picture 10" descr="Noah by faith 03A.jpg"/>
          <p:cNvPicPr>
            <a:picLocks noChangeAspect="1"/>
          </p:cNvPicPr>
          <p:nvPr/>
        </p:nvPicPr>
        <p:blipFill>
          <a:blip r:embed="rId5" cstate="print">
            <a:lum bright="-15000" contrast="10000"/>
          </a:blip>
          <a:stretch>
            <a:fillRect/>
          </a:stretch>
        </p:blipFill>
        <p:spPr>
          <a:xfrm>
            <a:off x="7086600" y="1600200"/>
            <a:ext cx="2057400" cy="4267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rk encounter raises controversy.jpg"/>
          <p:cNvPicPr>
            <a:picLocks noChangeAspect="1"/>
          </p:cNvPicPr>
          <p:nvPr/>
        </p:nvPicPr>
        <p:blipFill>
          <a:blip r:embed="rId2" cstate="print">
            <a:lum bright="-7000" contrast="10000"/>
          </a:blip>
          <a:srcRect t="9960"/>
          <a:stretch>
            <a:fillRect/>
          </a:stretch>
        </p:blipFill>
        <p:spPr>
          <a:xfrm>
            <a:off x="0" y="1581637"/>
            <a:ext cx="9144000" cy="4626123"/>
          </a:xfrm>
          <a:prstGeom prst="rect">
            <a:avLst/>
          </a:prstGeom>
        </p:spPr>
      </p:pic>
      <p:sp>
        <p:nvSpPr>
          <p:cNvPr id="3" name="Title 2"/>
          <p:cNvSpPr>
            <a:spLocks noGrp="1"/>
          </p:cNvSpPr>
          <p:nvPr>
            <p:ph type="title"/>
          </p:nvPr>
        </p:nvSpPr>
        <p:spPr/>
        <p:txBody>
          <a:bodyPr/>
          <a:lstStyle/>
          <a:p>
            <a:r>
              <a:rPr lang="en-US" dirty="0" smtClean="0"/>
              <a:t>Size of the ark..</a:t>
            </a:r>
            <a:endParaRPr lang="en-US" dirty="0"/>
          </a:p>
        </p:txBody>
      </p:sp>
      <p:sp>
        <p:nvSpPr>
          <p:cNvPr id="5" name="Subtitle 6"/>
          <p:cNvSpPr txBox="1">
            <a:spLocks/>
          </p:cNvSpPr>
          <p:nvPr/>
        </p:nvSpPr>
        <p:spPr>
          <a:xfrm>
            <a:off x="762000" y="5943600"/>
            <a:ext cx="7543800" cy="685800"/>
          </a:xfrm>
          <a:prstGeom prst="rect">
            <a:avLst/>
          </a:prstGeom>
          <a:solidFill>
            <a:schemeClr val="tx1">
              <a:alpha val="50000"/>
            </a:schemeClr>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Creation Museum, Williamstown Kentucky</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rk-2016-07-07.jpg"/>
          <p:cNvPicPr>
            <a:picLocks noChangeAspect="1"/>
          </p:cNvPicPr>
          <p:nvPr/>
        </p:nvPicPr>
        <p:blipFill>
          <a:blip r:embed="rId2" cstate="print"/>
          <a:stretch>
            <a:fillRect/>
          </a:stretch>
        </p:blipFill>
        <p:spPr>
          <a:xfrm>
            <a:off x="0" y="402336"/>
            <a:ext cx="9144000" cy="605332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instructions..</a:t>
            </a:r>
            <a:endParaRPr lang="en-US" dirty="0"/>
          </a:p>
        </p:txBody>
      </p:sp>
      <p:sp>
        <p:nvSpPr>
          <p:cNvPr id="3" name="Content Placeholder 2"/>
          <p:cNvSpPr>
            <a:spLocks noGrp="1"/>
          </p:cNvSpPr>
          <p:nvPr>
            <p:ph idx="1"/>
          </p:nvPr>
        </p:nvSpPr>
        <p:spPr/>
        <p:txBody>
          <a:bodyPr>
            <a:normAutofit/>
          </a:bodyPr>
          <a:lstStyle/>
          <a:p>
            <a:pPr>
              <a:lnSpc>
                <a:spcPts val="2800"/>
              </a:lnSpc>
            </a:pPr>
            <a:r>
              <a:rPr lang="en-US" dirty="0" smtClean="0">
                <a:solidFill>
                  <a:srgbClr val="FFC000"/>
                </a:solidFill>
              </a:rPr>
              <a:t>Genesis 6:16</a:t>
            </a:r>
            <a:r>
              <a:rPr lang="en-US" dirty="0" smtClean="0"/>
              <a:t> You shall make a window for the ark, and you shall finish it to a cubit from above; and set the door of the ark in its side. You shall make it with lower, second, and third decks. 17 And behold, </a:t>
            </a:r>
            <a:r>
              <a:rPr lang="en-US" dirty="0" smtClean="0">
                <a:solidFill>
                  <a:srgbClr val="FFC000"/>
                </a:solidFill>
              </a:rPr>
              <a:t>I Myself </a:t>
            </a:r>
            <a:r>
              <a:rPr lang="en-US" dirty="0" smtClean="0"/>
              <a:t>am bringing </a:t>
            </a:r>
            <a:r>
              <a:rPr lang="en-US" dirty="0" smtClean="0">
                <a:solidFill>
                  <a:srgbClr val="FFC000"/>
                </a:solidFill>
              </a:rPr>
              <a:t>floodwaters</a:t>
            </a:r>
            <a:r>
              <a:rPr lang="en-US" dirty="0" smtClean="0"/>
              <a:t> on the earth, to destroy from under heaven all flesh in which is the breath of life; </a:t>
            </a:r>
            <a:r>
              <a:rPr lang="en-US" dirty="0" smtClean="0">
                <a:solidFill>
                  <a:srgbClr val="FFC000"/>
                </a:solidFill>
              </a:rPr>
              <a:t>everything that is on the earth shall die. </a:t>
            </a:r>
          </a:p>
          <a:p>
            <a:pPr>
              <a:lnSpc>
                <a:spcPts val="2800"/>
              </a:lnSpc>
            </a:pPr>
            <a:r>
              <a:rPr lang="en-US" dirty="0" smtClean="0"/>
              <a:t> </a:t>
            </a:r>
            <a:r>
              <a:rPr lang="en-US" dirty="0" smtClean="0">
                <a:solidFill>
                  <a:srgbClr val="FFC000"/>
                </a:solidFill>
              </a:rPr>
              <a:t>18</a:t>
            </a:r>
            <a:r>
              <a:rPr lang="en-US" dirty="0" smtClean="0"/>
              <a:t> But I will establish My covenant with you; and you shall go into the ark--you, your sons, your wife, and your sons' wives with you. </a:t>
            </a:r>
          </a:p>
          <a:p>
            <a:endParaRPr lang="en-US" dirty="0" smtClean="0"/>
          </a:p>
          <a:p>
            <a:pPr>
              <a:lnSpc>
                <a:spcPts val="2900"/>
              </a:lnSpc>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D2DBCEC00000578-4221808-Fearful_Almost_200_000_people_were_ordered_to_leave_the_towns_be-a-134_1487034990696.jpg"/>
          <p:cNvPicPr>
            <a:picLocks noChangeAspect="1"/>
          </p:cNvPicPr>
          <p:nvPr/>
        </p:nvPicPr>
        <p:blipFill>
          <a:blip r:embed="rId2" cstate="print">
            <a:lum bright="-11000" contrast="10000"/>
          </a:blip>
          <a:srcRect b="4717"/>
          <a:stretch>
            <a:fillRect/>
          </a:stretch>
        </p:blipFill>
        <p:spPr>
          <a:xfrm>
            <a:off x="0" y="762000"/>
            <a:ext cx="9144000" cy="5760046"/>
          </a:xfrm>
          <a:prstGeom prst="rect">
            <a:avLst/>
          </a:prstGeom>
        </p:spPr>
      </p:pic>
      <p:sp>
        <p:nvSpPr>
          <p:cNvPr id="3" name="Title 2"/>
          <p:cNvSpPr>
            <a:spLocks noGrp="1"/>
          </p:cNvSpPr>
          <p:nvPr>
            <p:ph type="title"/>
          </p:nvPr>
        </p:nvSpPr>
        <p:spPr>
          <a:solidFill>
            <a:schemeClr val="tx1">
              <a:alpha val="52000"/>
            </a:schemeClr>
          </a:solidFill>
        </p:spPr>
        <p:txBody>
          <a:bodyPr/>
          <a:lstStyle/>
          <a:p>
            <a:r>
              <a:rPr lang="en-US" dirty="0" smtClean="0"/>
              <a:t>Oroville dam evacuation..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ccuweather.brightspotcdn.com.jpg"/>
          <p:cNvPicPr>
            <a:picLocks noChangeAspect="1"/>
          </p:cNvPicPr>
          <p:nvPr/>
        </p:nvPicPr>
        <p:blipFill>
          <a:blip r:embed="rId2" cstate="print">
            <a:lum bright="-10000" contrast="9000"/>
          </a:blip>
          <a:stretch>
            <a:fillRect/>
          </a:stretch>
        </p:blipFill>
        <p:spPr>
          <a:xfrm>
            <a:off x="0" y="1219200"/>
            <a:ext cx="9144000" cy="5145437"/>
          </a:xfrm>
          <a:prstGeom prst="rect">
            <a:avLst/>
          </a:prstGeom>
        </p:spPr>
      </p:pic>
      <p:sp>
        <p:nvSpPr>
          <p:cNvPr id="3" name="Title 2"/>
          <p:cNvSpPr>
            <a:spLocks noGrp="1"/>
          </p:cNvSpPr>
          <p:nvPr>
            <p:ph type="title"/>
          </p:nvPr>
        </p:nvSpPr>
        <p:spPr/>
        <p:txBody>
          <a:bodyPr/>
          <a:lstStyle/>
          <a:p>
            <a:r>
              <a:rPr lang="en-US" dirty="0" smtClean="0"/>
              <a:t>Johnstown Pennsylvania..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ccuweather.brightspotcdn.com.jpg"/>
          <p:cNvPicPr>
            <a:picLocks noChangeAspect="1"/>
          </p:cNvPicPr>
          <p:nvPr/>
        </p:nvPicPr>
        <p:blipFill>
          <a:blip r:embed="rId2" cstate="print">
            <a:lum bright="-10000" contrast="9000"/>
          </a:blip>
          <a:stretch>
            <a:fillRect/>
          </a:stretch>
        </p:blipFill>
        <p:spPr>
          <a:xfrm>
            <a:off x="0" y="1219200"/>
            <a:ext cx="9144000" cy="5145437"/>
          </a:xfrm>
          <a:prstGeom prst="rect">
            <a:avLst/>
          </a:prstGeom>
        </p:spPr>
      </p:pic>
      <p:pic>
        <p:nvPicPr>
          <p:cNvPr id="4" name="Picture 3" descr="Johnstown 1889.jpg"/>
          <p:cNvPicPr>
            <a:picLocks noChangeAspect="1"/>
          </p:cNvPicPr>
          <p:nvPr/>
        </p:nvPicPr>
        <p:blipFill>
          <a:blip r:embed="rId3" cstate="print"/>
          <a:stretch>
            <a:fillRect/>
          </a:stretch>
        </p:blipFill>
        <p:spPr>
          <a:xfrm>
            <a:off x="0" y="1219200"/>
            <a:ext cx="9144000" cy="5146110"/>
          </a:xfrm>
          <a:prstGeom prst="rect">
            <a:avLst/>
          </a:prstGeom>
        </p:spPr>
      </p:pic>
      <p:pic>
        <p:nvPicPr>
          <p:cNvPr id="5" name="Picture 4" descr="Depiction-of-Dam-Breaking-in-Johnstown-PA.jpg"/>
          <p:cNvPicPr>
            <a:picLocks noChangeAspect="1"/>
          </p:cNvPicPr>
          <p:nvPr/>
        </p:nvPicPr>
        <p:blipFill>
          <a:blip r:embed="rId4" cstate="print"/>
          <a:stretch>
            <a:fillRect/>
          </a:stretch>
        </p:blipFill>
        <p:spPr>
          <a:xfrm>
            <a:off x="0" y="685800"/>
            <a:ext cx="9144000" cy="5669280"/>
          </a:xfrm>
          <a:prstGeom prst="rect">
            <a:avLst/>
          </a:prstGeom>
        </p:spPr>
      </p:pic>
      <p:sp>
        <p:nvSpPr>
          <p:cNvPr id="3" name="Title 2"/>
          <p:cNvSpPr>
            <a:spLocks noGrp="1"/>
          </p:cNvSpPr>
          <p:nvPr>
            <p:ph type="title"/>
          </p:nvPr>
        </p:nvSpPr>
        <p:spPr>
          <a:solidFill>
            <a:schemeClr val="tx1">
              <a:alpha val="54000"/>
            </a:schemeClr>
          </a:solidFill>
        </p:spPr>
        <p:txBody>
          <a:bodyPr/>
          <a:lstStyle/>
          <a:p>
            <a:r>
              <a:rPr lang="en-US" dirty="0" smtClean="0"/>
              <a:t>Johnstown Pennsylvania..</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ccuweather.brightspotcdn.com.jpg"/>
          <p:cNvPicPr>
            <a:picLocks noChangeAspect="1"/>
          </p:cNvPicPr>
          <p:nvPr/>
        </p:nvPicPr>
        <p:blipFill>
          <a:blip r:embed="rId2" cstate="print">
            <a:lum bright="-10000" contrast="9000"/>
          </a:blip>
          <a:stretch>
            <a:fillRect/>
          </a:stretch>
        </p:blipFill>
        <p:spPr>
          <a:xfrm>
            <a:off x="0" y="1219200"/>
            <a:ext cx="9144000" cy="5145437"/>
          </a:xfrm>
          <a:prstGeom prst="rect">
            <a:avLst/>
          </a:prstGeom>
        </p:spPr>
      </p:pic>
      <p:sp>
        <p:nvSpPr>
          <p:cNvPr id="3" name="Title 2"/>
          <p:cNvSpPr>
            <a:spLocks noGrp="1"/>
          </p:cNvSpPr>
          <p:nvPr>
            <p:ph type="title"/>
          </p:nvPr>
        </p:nvSpPr>
        <p:spPr/>
        <p:txBody>
          <a:bodyPr/>
          <a:lstStyle/>
          <a:p>
            <a:r>
              <a:rPr lang="en-US" dirty="0" smtClean="0"/>
              <a:t>Johnstown Pennsylvania..</a:t>
            </a:r>
            <a:endParaRPr lang="en-US" dirty="0"/>
          </a:p>
        </p:txBody>
      </p:sp>
      <p:pic>
        <p:nvPicPr>
          <p:cNvPr id="4" name="Picture 3" descr="Johnstown 1889.jpg"/>
          <p:cNvPicPr>
            <a:picLocks noChangeAspect="1"/>
          </p:cNvPicPr>
          <p:nvPr/>
        </p:nvPicPr>
        <p:blipFill>
          <a:blip r:embed="rId3" cstate="print"/>
          <a:stretch>
            <a:fillRect/>
          </a:stretch>
        </p:blipFill>
        <p:spPr>
          <a:xfrm>
            <a:off x="0" y="1219200"/>
            <a:ext cx="9144000" cy="514611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Noah obeyed..</a:t>
            </a:r>
            <a:endParaRPr lang="en-US" dirty="0"/>
          </a:p>
        </p:txBody>
      </p:sp>
      <p:sp>
        <p:nvSpPr>
          <p:cNvPr id="3" name="Content Placeholder 2"/>
          <p:cNvSpPr>
            <a:spLocks noGrp="1"/>
          </p:cNvSpPr>
          <p:nvPr>
            <p:ph idx="1"/>
          </p:nvPr>
        </p:nvSpPr>
        <p:spPr>
          <a:xfrm>
            <a:off x="152400" y="1676400"/>
            <a:ext cx="8763000" cy="4419600"/>
          </a:xfrm>
        </p:spPr>
        <p:txBody>
          <a:bodyPr/>
          <a:lstStyle/>
          <a:p>
            <a:pPr>
              <a:lnSpc>
                <a:spcPts val="2900"/>
              </a:lnSpc>
            </a:pPr>
            <a:r>
              <a:rPr lang="en-US" dirty="0" smtClean="0">
                <a:solidFill>
                  <a:srgbClr val="FFC000"/>
                </a:solidFill>
              </a:rPr>
              <a:t>Genesis 6:22 </a:t>
            </a:r>
            <a:r>
              <a:rPr lang="en-US" dirty="0" smtClean="0"/>
              <a:t>Thus Noah did; according to all that God commanded him, so he did. </a:t>
            </a:r>
          </a:p>
          <a:p>
            <a:pPr>
              <a:lnSpc>
                <a:spcPts val="2900"/>
              </a:lnSpc>
            </a:pPr>
            <a:r>
              <a:rPr lang="en-US" dirty="0" smtClean="0">
                <a:solidFill>
                  <a:srgbClr val="FFC000"/>
                </a:solidFill>
              </a:rPr>
              <a:t>Heb 11:7 </a:t>
            </a:r>
            <a:r>
              <a:rPr lang="en-US" dirty="0" smtClean="0"/>
              <a:t>By faith Noah, being divinely warned of things not yet seen, moved with godly fear, prepared an ark for the saving of his household, by which he condemned the world and became heir of the righteousness which is according to faith.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Noah’s faith..</a:t>
            </a:r>
            <a:endParaRPr lang="en-US" dirty="0"/>
          </a:p>
        </p:txBody>
      </p:sp>
      <p:sp>
        <p:nvSpPr>
          <p:cNvPr id="3" name="Content Placeholder 2"/>
          <p:cNvSpPr>
            <a:spLocks noGrp="1"/>
          </p:cNvSpPr>
          <p:nvPr>
            <p:ph idx="1"/>
          </p:nvPr>
        </p:nvSpPr>
        <p:spPr/>
        <p:txBody>
          <a:bodyPr/>
          <a:lstStyle/>
          <a:p>
            <a:r>
              <a:rPr lang="en-US" dirty="0" smtClean="0"/>
              <a:t>He obeyed God’s word..</a:t>
            </a:r>
          </a:p>
          <a:p>
            <a:pPr lvl="1">
              <a:lnSpc>
                <a:spcPts val="2800"/>
              </a:lnSpc>
            </a:pPr>
            <a:r>
              <a:rPr lang="en-US" dirty="0" smtClean="0"/>
              <a:t>Built a massive ark because God told him to..</a:t>
            </a:r>
          </a:p>
          <a:p>
            <a:pPr lvl="1">
              <a:lnSpc>
                <a:spcPts val="2800"/>
              </a:lnSpc>
            </a:pPr>
            <a:r>
              <a:rPr lang="en-US" dirty="0" smtClean="0"/>
              <a:t>The world had never seen rain or a flood..</a:t>
            </a:r>
          </a:p>
          <a:p>
            <a:pPr>
              <a:lnSpc>
                <a:spcPts val="2800"/>
              </a:lnSpc>
            </a:pPr>
            <a:r>
              <a:rPr lang="en-US" dirty="0" smtClean="0"/>
              <a:t>He warned of the coming judgment..</a:t>
            </a:r>
          </a:p>
          <a:p>
            <a:pPr lvl="1">
              <a:lnSpc>
                <a:spcPts val="2800"/>
              </a:lnSpc>
            </a:pPr>
            <a:r>
              <a:rPr lang="en-US" dirty="0" smtClean="0">
                <a:solidFill>
                  <a:srgbClr val="FFC000"/>
                </a:solidFill>
              </a:rPr>
              <a:t>2 Pet 2:5  </a:t>
            </a:r>
            <a:r>
              <a:rPr lang="en-US" dirty="0" smtClean="0"/>
              <a:t>and did not spare the ancient world, but saved Noah, one of eight people, a preacher of righteousness, bringing in the flood on the world of the ungodly..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Noah’s faith..</a:t>
            </a:r>
            <a:endParaRPr lang="en-US" dirty="0"/>
          </a:p>
        </p:txBody>
      </p:sp>
      <p:sp>
        <p:nvSpPr>
          <p:cNvPr id="3" name="Content Placeholder 2"/>
          <p:cNvSpPr>
            <a:spLocks noGrp="1"/>
          </p:cNvSpPr>
          <p:nvPr>
            <p:ph idx="1"/>
          </p:nvPr>
        </p:nvSpPr>
        <p:spPr/>
        <p:txBody>
          <a:bodyPr/>
          <a:lstStyle/>
          <a:p>
            <a:pPr>
              <a:lnSpc>
                <a:spcPts val="2800"/>
              </a:lnSpc>
            </a:pPr>
            <a:r>
              <a:rPr lang="en-US" dirty="0" smtClean="0"/>
              <a:t>He stood alone ..</a:t>
            </a:r>
          </a:p>
          <a:p>
            <a:pPr lvl="1">
              <a:lnSpc>
                <a:spcPts val="2800"/>
              </a:lnSpc>
            </a:pPr>
            <a:r>
              <a:rPr lang="en-US" dirty="0" smtClean="0">
                <a:solidFill>
                  <a:srgbClr val="FFC000"/>
                </a:solidFill>
              </a:rPr>
              <a:t>Matt 24: 37 </a:t>
            </a:r>
            <a:r>
              <a:rPr lang="en-US" dirty="0" smtClean="0"/>
              <a:t>But as the days of Noah were, so also will the coming of the Son of Man be. 38 For as in the days before the flood, they were eating and drinking, marrying and giving in marriage, until the day that Noah entered the ark, 39 and did not know until the flood came and took them all away, so also will the coming of the Son of Man be.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11:7..</a:t>
            </a:r>
            <a:endParaRPr lang="en-US" dirty="0"/>
          </a:p>
        </p:txBody>
      </p:sp>
      <p:sp>
        <p:nvSpPr>
          <p:cNvPr id="3" name="Content Placeholder 2"/>
          <p:cNvSpPr>
            <a:spLocks noGrp="1"/>
          </p:cNvSpPr>
          <p:nvPr>
            <p:ph idx="1"/>
          </p:nvPr>
        </p:nvSpPr>
        <p:spPr>
          <a:xfrm>
            <a:off x="304800" y="3886200"/>
            <a:ext cx="8610600" cy="2209800"/>
          </a:xfrm>
          <a:solidFill>
            <a:schemeClr val="tx1">
              <a:alpha val="60000"/>
            </a:schemeClr>
          </a:solidFill>
        </p:spPr>
        <p:txBody>
          <a:bodyPr>
            <a:normAutofit/>
          </a:bodyPr>
          <a:lstStyle/>
          <a:p>
            <a:pPr>
              <a:lnSpc>
                <a:spcPts val="3000"/>
              </a:lnSpc>
            </a:pPr>
            <a:r>
              <a:rPr lang="en-US" dirty="0" smtClean="0"/>
              <a:t>By faith Noah, being divinely warned of things not yet seen, moved with godly fear, prepared an ark for the saving of his household, by which he condemned the world and became heir of the righteousness which is according to faith.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Noah’s legacy..</a:t>
            </a:r>
            <a:endParaRPr lang="en-US" dirty="0"/>
          </a:p>
        </p:txBody>
      </p:sp>
      <p:sp>
        <p:nvSpPr>
          <p:cNvPr id="3" name="Content Placeholder 2"/>
          <p:cNvSpPr>
            <a:spLocks noGrp="1"/>
          </p:cNvSpPr>
          <p:nvPr>
            <p:ph idx="1"/>
          </p:nvPr>
        </p:nvSpPr>
        <p:spPr>
          <a:xfrm>
            <a:off x="152400" y="1676400"/>
            <a:ext cx="8763000" cy="4419600"/>
          </a:xfrm>
        </p:spPr>
        <p:txBody>
          <a:bodyPr/>
          <a:lstStyle/>
          <a:p>
            <a:pPr>
              <a:lnSpc>
                <a:spcPts val="2800"/>
              </a:lnSpc>
            </a:pPr>
            <a:r>
              <a:rPr lang="en-US" dirty="0" smtClean="0">
                <a:solidFill>
                  <a:srgbClr val="FFC000"/>
                </a:solidFill>
              </a:rPr>
              <a:t>Heb 11:7 </a:t>
            </a:r>
            <a:r>
              <a:rPr lang="en-US" dirty="0" smtClean="0"/>
              <a:t>By faith Noah, being divinely warned of things not yet seen, moved with godly fear, prepared an ark for the saving of his household, by which he condemned the world and became heir of the righteousness which is according to faith.</a:t>
            </a:r>
          </a:p>
          <a:p>
            <a:pPr lvl="1">
              <a:lnSpc>
                <a:spcPts val="2800"/>
              </a:lnSpc>
            </a:pPr>
            <a:r>
              <a:rPr lang="en-US" dirty="0" smtClean="0"/>
              <a:t>An heir of righteousness..</a:t>
            </a:r>
          </a:p>
          <a:p>
            <a:pPr lvl="1">
              <a:lnSpc>
                <a:spcPts val="2800"/>
              </a:lnSpc>
            </a:pPr>
            <a:r>
              <a:rPr lang="en-US" dirty="0" smtClean="0"/>
              <a:t>Effective with his family..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heir of righteousness..</a:t>
            </a:r>
            <a:endParaRPr lang="en-US" dirty="0"/>
          </a:p>
        </p:txBody>
      </p:sp>
      <p:sp>
        <p:nvSpPr>
          <p:cNvPr id="3" name="Content Placeholder 2"/>
          <p:cNvSpPr>
            <a:spLocks noGrp="1"/>
          </p:cNvSpPr>
          <p:nvPr>
            <p:ph idx="1"/>
          </p:nvPr>
        </p:nvSpPr>
        <p:spPr/>
        <p:txBody>
          <a:bodyPr/>
          <a:lstStyle/>
          <a:p>
            <a:pPr>
              <a:lnSpc>
                <a:spcPts val="2800"/>
              </a:lnSpc>
            </a:pPr>
            <a:r>
              <a:rPr lang="en-US" dirty="0" smtClean="0">
                <a:solidFill>
                  <a:srgbClr val="FFC000"/>
                </a:solidFill>
              </a:rPr>
              <a:t>Gen 6:8 </a:t>
            </a:r>
            <a:r>
              <a:rPr lang="en-US" dirty="0" smtClean="0"/>
              <a:t>But Noah found grace in the eyes of the Lord. 9 This is the genealogy of Noah. Noah was a just man, perfect in his generations. Noah walked with God. </a:t>
            </a:r>
          </a:p>
          <a:p>
            <a:pPr>
              <a:lnSpc>
                <a:spcPts val="2800"/>
              </a:lnSpc>
            </a:pPr>
            <a:r>
              <a:rPr lang="en-US" dirty="0" smtClean="0">
                <a:solidFill>
                  <a:srgbClr val="FFC000"/>
                </a:solidFill>
              </a:rPr>
              <a:t>Gen 7:1 </a:t>
            </a:r>
            <a:r>
              <a:rPr lang="en-US" dirty="0" smtClean="0"/>
              <a:t>Then the Lord said to Noah, "Come into the ark, you and all your household, because I have seen that you are righteous before Me in this generation.</a:t>
            </a:r>
          </a:p>
          <a:p>
            <a:pPr>
              <a:lnSpc>
                <a:spcPts val="2800"/>
              </a:lnSpc>
            </a:pPr>
            <a:r>
              <a:rPr lang="en-US" dirty="0" smtClean="0">
                <a:solidFill>
                  <a:srgbClr val="FFC000"/>
                </a:solidFill>
              </a:rPr>
              <a:t>Genesis 6:22 </a:t>
            </a:r>
            <a:r>
              <a:rPr lang="en-US" dirty="0" smtClean="0"/>
              <a:t>Thus Noah did; according to all that God commanded him, so he did.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By Faith Noah</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Hebrews 11:7</a:t>
            </a:r>
            <a:endParaRPr lang="en-US" dirty="0"/>
          </a:p>
        </p:txBody>
      </p:sp>
      <p:pic>
        <p:nvPicPr>
          <p:cNvPr id="8" name="Picture 7" descr="Noah by faith 02.jpg"/>
          <p:cNvPicPr>
            <a:picLocks noChangeAspect="1"/>
          </p:cNvPicPr>
          <p:nvPr/>
        </p:nvPicPr>
        <p:blipFill>
          <a:blip r:embed="rId4" cstate="print">
            <a:lum bright="-15000" contrast="10000"/>
          </a:blip>
          <a:srcRect l="9850" b="5082"/>
          <a:stretch>
            <a:fillRect/>
          </a:stretch>
        </p:blipFill>
        <p:spPr>
          <a:xfrm>
            <a:off x="0" y="1600200"/>
            <a:ext cx="8229600" cy="4267200"/>
          </a:xfrm>
          <a:prstGeom prst="rect">
            <a:avLst/>
          </a:prstGeom>
        </p:spPr>
      </p:pic>
      <p:pic>
        <p:nvPicPr>
          <p:cNvPr id="11" name="Picture 10" descr="Noah by faith 03A.jpg"/>
          <p:cNvPicPr>
            <a:picLocks noChangeAspect="1"/>
          </p:cNvPicPr>
          <p:nvPr/>
        </p:nvPicPr>
        <p:blipFill>
          <a:blip r:embed="rId5" cstate="print">
            <a:lum bright="-15000" contrast="10000"/>
          </a:blip>
          <a:stretch>
            <a:fillRect/>
          </a:stretch>
        </p:blipFill>
        <p:spPr>
          <a:xfrm>
            <a:off x="7086600" y="1600200"/>
            <a:ext cx="2057400" cy="4267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the true meaning of faith (</a:t>
            </a:r>
            <a:r>
              <a:rPr lang="en-US" dirty="0" err="1" smtClean="0"/>
              <a:t>vs</a:t>
            </a:r>
            <a:r>
              <a:rPr lang="en-US" dirty="0" smtClean="0"/>
              <a:t> 1)</a:t>
            </a:r>
            <a:endParaRPr lang="en-US" dirty="0"/>
          </a:p>
        </p:txBody>
      </p:sp>
      <p:sp>
        <p:nvSpPr>
          <p:cNvPr id="3" name="Content Placeholder 2"/>
          <p:cNvSpPr>
            <a:spLocks noGrp="1"/>
          </p:cNvSpPr>
          <p:nvPr>
            <p:ph idx="1"/>
          </p:nvPr>
        </p:nvSpPr>
        <p:spPr/>
        <p:txBody>
          <a:bodyPr/>
          <a:lstStyle/>
          <a:p>
            <a:r>
              <a:rPr lang="en-US" dirty="0" smtClean="0">
                <a:solidFill>
                  <a:srgbClr val="FFC000"/>
                </a:solidFill>
              </a:rPr>
              <a:t>Heb 11:1 </a:t>
            </a:r>
            <a:r>
              <a:rPr lang="en-US" dirty="0" smtClean="0"/>
              <a:t>Now faith is the substance of things hoped for, the evidence of things not seen.</a:t>
            </a:r>
          </a:p>
          <a:p>
            <a:endParaRPr lang="en-US" sz="1200" dirty="0" smtClean="0"/>
          </a:p>
          <a:p>
            <a:pPr lvl="1"/>
            <a:r>
              <a:rPr lang="en-US" sz="2700" dirty="0" smtClean="0"/>
              <a:t>Two things Noah believed.. </a:t>
            </a:r>
          </a:p>
          <a:p>
            <a:pPr lvl="2"/>
            <a:r>
              <a:rPr lang="en-US" dirty="0" smtClean="0"/>
              <a:t>The great flood God promised</a:t>
            </a:r>
          </a:p>
          <a:p>
            <a:pPr lvl="2"/>
            <a:r>
              <a:rPr lang="en-US" dirty="0" smtClean="0"/>
              <a:t>The salvation to come by the ark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Warned of God..</a:t>
            </a:r>
            <a:endParaRPr lang="en-US" dirty="0"/>
          </a:p>
        </p:txBody>
      </p:sp>
      <p:sp>
        <p:nvSpPr>
          <p:cNvPr id="3" name="Content Placeholder 2"/>
          <p:cNvSpPr>
            <a:spLocks noGrp="1"/>
          </p:cNvSpPr>
          <p:nvPr>
            <p:ph idx="1"/>
          </p:nvPr>
        </p:nvSpPr>
        <p:spPr/>
        <p:txBody>
          <a:bodyPr/>
          <a:lstStyle/>
          <a:p>
            <a:pPr>
              <a:lnSpc>
                <a:spcPts val="2900"/>
              </a:lnSpc>
            </a:pPr>
            <a:r>
              <a:rPr lang="en-US" dirty="0" smtClean="0">
                <a:solidFill>
                  <a:srgbClr val="FFC000"/>
                </a:solidFill>
              </a:rPr>
              <a:t>Genesis 6:13 </a:t>
            </a:r>
            <a:r>
              <a:rPr lang="en-US" dirty="0" smtClean="0"/>
              <a:t>And God said to Noah, "The end of all flesh has come before Me, for the earth is filled with violence through them; and behold, I will destroy them with the earth.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brought this judgment from God?</a:t>
            </a:r>
            <a:endParaRPr lang="en-US" dirty="0"/>
          </a:p>
        </p:txBody>
      </p:sp>
      <p:sp>
        <p:nvSpPr>
          <p:cNvPr id="3" name="Content Placeholder 2"/>
          <p:cNvSpPr>
            <a:spLocks noGrp="1"/>
          </p:cNvSpPr>
          <p:nvPr>
            <p:ph idx="1"/>
          </p:nvPr>
        </p:nvSpPr>
        <p:spPr/>
        <p:txBody>
          <a:bodyPr>
            <a:normAutofit/>
          </a:bodyPr>
          <a:lstStyle/>
          <a:p>
            <a:pPr>
              <a:lnSpc>
                <a:spcPts val="2800"/>
              </a:lnSpc>
            </a:pPr>
            <a:r>
              <a:rPr lang="en-US" dirty="0" smtClean="0">
                <a:solidFill>
                  <a:srgbClr val="FFC000"/>
                </a:solidFill>
              </a:rPr>
              <a:t>Gen 6:5 </a:t>
            </a:r>
            <a:r>
              <a:rPr lang="en-US" dirty="0" smtClean="0"/>
              <a:t>Then the Lord saw that the wickedness of man was great in the earth, and that every intent of the thoughts of his heart was only evil continually. </a:t>
            </a:r>
          </a:p>
          <a:p>
            <a:pPr>
              <a:lnSpc>
                <a:spcPts val="2800"/>
              </a:lnSpc>
            </a:pPr>
            <a:r>
              <a:rPr lang="en-US" dirty="0" smtClean="0">
                <a:solidFill>
                  <a:srgbClr val="FFC000"/>
                </a:solidFill>
              </a:rPr>
              <a:t>6</a:t>
            </a:r>
            <a:r>
              <a:rPr lang="en-US" dirty="0" smtClean="0"/>
              <a:t> And the Lord was sorry that He had made man on the earth, and He was grieved in His heart. 7 So the Lord said, "I will destroy man whom I have created from the face of the earth, both man and beast, creeping thing and birds of the air, for I am sorry that I have made them."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wickedness of man..</a:t>
            </a:r>
            <a:endParaRPr lang="en-US" dirty="0"/>
          </a:p>
        </p:txBody>
      </p:sp>
      <p:sp>
        <p:nvSpPr>
          <p:cNvPr id="3" name="Content Placeholder 2"/>
          <p:cNvSpPr>
            <a:spLocks noGrp="1"/>
          </p:cNvSpPr>
          <p:nvPr>
            <p:ph idx="1"/>
          </p:nvPr>
        </p:nvSpPr>
        <p:spPr>
          <a:xfrm>
            <a:off x="304800" y="1676400"/>
            <a:ext cx="8610600" cy="4419600"/>
          </a:xfrm>
        </p:spPr>
        <p:txBody>
          <a:bodyPr>
            <a:normAutofit/>
          </a:bodyPr>
          <a:lstStyle/>
          <a:p>
            <a:pPr>
              <a:lnSpc>
                <a:spcPts val="2800"/>
              </a:lnSpc>
            </a:pPr>
            <a:r>
              <a:rPr lang="en-US" dirty="0" smtClean="0">
                <a:solidFill>
                  <a:srgbClr val="FFC000"/>
                </a:solidFill>
              </a:rPr>
              <a:t>Gen 6:11</a:t>
            </a:r>
            <a:r>
              <a:rPr lang="en-US" dirty="0" smtClean="0"/>
              <a:t> The earth also was corrupt before God, and the earth was filled with violence. 12 So God looked upon the earth, and indeed it was corrupt; for all flesh had corrupted their way on the earth. </a:t>
            </a:r>
          </a:p>
          <a:p>
            <a:pPr>
              <a:lnSpc>
                <a:spcPts val="2800"/>
              </a:lnSpc>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Upright Man in a Corrupt Culture</a:t>
            </a:r>
            <a:endParaRPr lang="en-US" dirty="0"/>
          </a:p>
        </p:txBody>
      </p:sp>
      <p:sp>
        <p:nvSpPr>
          <p:cNvPr id="3" name="Content Placeholder 2"/>
          <p:cNvSpPr>
            <a:spLocks noGrp="1"/>
          </p:cNvSpPr>
          <p:nvPr>
            <p:ph idx="1"/>
          </p:nvPr>
        </p:nvSpPr>
        <p:spPr/>
        <p:txBody>
          <a:bodyPr/>
          <a:lstStyle/>
          <a:p>
            <a:pPr>
              <a:lnSpc>
                <a:spcPts val="2800"/>
              </a:lnSpc>
            </a:pPr>
            <a:r>
              <a:rPr lang="en-US" dirty="0" smtClean="0">
                <a:solidFill>
                  <a:srgbClr val="FFC000"/>
                </a:solidFill>
              </a:rPr>
              <a:t>Gen 6:8 </a:t>
            </a:r>
            <a:r>
              <a:rPr lang="en-US" dirty="0" smtClean="0"/>
              <a:t>But Noah found grace in the eyes of the Lord. 9 This is the genealogy of Noah. Noah was a just man, perfect in his generations. Noah walked with God. 10 And Noah begot three sons: Shem, Ham, and Japheth. </a:t>
            </a:r>
          </a:p>
          <a:p>
            <a:pPr lvl="1">
              <a:lnSpc>
                <a:spcPts val="2600"/>
              </a:lnSpc>
            </a:pPr>
            <a:r>
              <a:rPr lang="en-US" dirty="0" smtClean="0"/>
              <a:t>A righteous man</a:t>
            </a:r>
          </a:p>
          <a:p>
            <a:pPr lvl="1">
              <a:lnSpc>
                <a:spcPts val="2600"/>
              </a:lnSpc>
            </a:pPr>
            <a:r>
              <a:rPr lang="en-US" dirty="0" smtClean="0"/>
              <a:t>Blameless in his generation</a:t>
            </a:r>
          </a:p>
          <a:p>
            <a:pPr lvl="1">
              <a:lnSpc>
                <a:spcPts val="2600"/>
              </a:lnSpc>
            </a:pPr>
            <a:r>
              <a:rPr lang="en-US" dirty="0" smtClean="0"/>
              <a:t>Noah walks with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Warned of God..</a:t>
            </a:r>
            <a:endParaRPr lang="en-US" dirty="0"/>
          </a:p>
        </p:txBody>
      </p:sp>
      <p:sp>
        <p:nvSpPr>
          <p:cNvPr id="3" name="Content Placeholder 2"/>
          <p:cNvSpPr>
            <a:spLocks noGrp="1"/>
          </p:cNvSpPr>
          <p:nvPr>
            <p:ph idx="1"/>
          </p:nvPr>
        </p:nvSpPr>
        <p:spPr/>
        <p:txBody>
          <a:bodyPr/>
          <a:lstStyle/>
          <a:p>
            <a:pPr>
              <a:lnSpc>
                <a:spcPts val="2900"/>
              </a:lnSpc>
            </a:pPr>
            <a:r>
              <a:rPr lang="en-US" dirty="0" smtClean="0">
                <a:solidFill>
                  <a:srgbClr val="FFC000"/>
                </a:solidFill>
              </a:rPr>
              <a:t>Genesis 6:13 </a:t>
            </a:r>
            <a:r>
              <a:rPr lang="en-US" dirty="0" smtClean="0"/>
              <a:t>And God said to Noah, "The end of all flesh has come before Me, for the earth is filled with violence through them; and behold, I will destroy them with the earth. </a:t>
            </a:r>
          </a:p>
          <a:p>
            <a:pPr>
              <a:lnSpc>
                <a:spcPts val="2900"/>
              </a:lnSpc>
            </a:pPr>
            <a:r>
              <a:rPr lang="en-US" dirty="0" smtClean="0">
                <a:solidFill>
                  <a:srgbClr val="FFC000"/>
                </a:solidFill>
              </a:rPr>
              <a:t>14</a:t>
            </a:r>
            <a:r>
              <a:rPr lang="en-US" dirty="0" smtClean="0"/>
              <a:t> "Make yourself an ark of </a:t>
            </a:r>
            <a:r>
              <a:rPr lang="en-US" dirty="0" err="1" smtClean="0"/>
              <a:t>gopherwood</a:t>
            </a:r>
            <a:r>
              <a:rPr lang="en-US" dirty="0" smtClean="0"/>
              <a:t>; make rooms in the ark, and cover it inside and outside with pitch.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the ark..</a:t>
            </a:r>
            <a:endParaRPr lang="en-US" dirty="0"/>
          </a:p>
        </p:txBody>
      </p:sp>
      <p:sp>
        <p:nvSpPr>
          <p:cNvPr id="3" name="Content Placeholder 2"/>
          <p:cNvSpPr>
            <a:spLocks noGrp="1"/>
          </p:cNvSpPr>
          <p:nvPr>
            <p:ph idx="1"/>
          </p:nvPr>
        </p:nvSpPr>
        <p:spPr/>
        <p:txBody>
          <a:bodyPr>
            <a:normAutofit/>
          </a:bodyPr>
          <a:lstStyle/>
          <a:p>
            <a:pPr>
              <a:lnSpc>
                <a:spcPts val="2800"/>
              </a:lnSpc>
            </a:pPr>
            <a:r>
              <a:rPr lang="en-US" dirty="0" smtClean="0">
                <a:solidFill>
                  <a:srgbClr val="FFC000"/>
                </a:solidFill>
              </a:rPr>
              <a:t>Genesis 6:15 </a:t>
            </a:r>
            <a:r>
              <a:rPr lang="en-US" dirty="0" smtClean="0"/>
              <a:t>And this is how you shall make it: The length of the ark shall be three hundred cubits, its width fifty cubits, and its height thirty cubits.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2080</TotalTime>
  <Words>980</Words>
  <Application>Microsoft Office PowerPoint</Application>
  <PresentationFormat>On-screen Show (4:3)</PresentationFormat>
  <Paragraphs>61</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By Faith Noah</vt:lpstr>
      <vt:lpstr>Hebrews 11:7..</vt:lpstr>
      <vt:lpstr>An example of the true meaning of faith (vs 1)</vt:lpstr>
      <vt:lpstr>Being Warned of God..</vt:lpstr>
      <vt:lpstr>What brought this judgment from God?</vt:lpstr>
      <vt:lpstr>The wickedness of man..</vt:lpstr>
      <vt:lpstr>An Upright Man in a Corrupt Culture</vt:lpstr>
      <vt:lpstr>Being Warned of God..</vt:lpstr>
      <vt:lpstr>How to make the ark..</vt:lpstr>
      <vt:lpstr>Size of the ark..</vt:lpstr>
      <vt:lpstr>Slide 11</vt:lpstr>
      <vt:lpstr>Detailed instructions..</vt:lpstr>
      <vt:lpstr>Oroville dam evacuation..</vt:lpstr>
      <vt:lpstr>Johnstown Pennsylvania..</vt:lpstr>
      <vt:lpstr>Johnstown Pennsylvania..</vt:lpstr>
      <vt:lpstr>Johnstown Pennsylvania..</vt:lpstr>
      <vt:lpstr>Noah obeyed..</vt:lpstr>
      <vt:lpstr>Noah’s faith..</vt:lpstr>
      <vt:lpstr>Noah’s faith..</vt:lpstr>
      <vt:lpstr>Noah’s legacy..</vt:lpstr>
      <vt:lpstr>An heir of righteousness..</vt:lpstr>
      <vt:lpstr>By Faith Noah</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79</cp:revision>
  <dcterms:created xsi:type="dcterms:W3CDTF">2015-10-04T04:19:18Z</dcterms:created>
  <dcterms:modified xsi:type="dcterms:W3CDTF">2017-04-19T18:15:24Z</dcterms:modified>
</cp:coreProperties>
</file>