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3" r:id="rId2"/>
    <p:sldId id="285" r:id="rId3"/>
    <p:sldId id="274" r:id="rId4"/>
    <p:sldId id="275" r:id="rId5"/>
    <p:sldId id="276" r:id="rId6"/>
    <p:sldId id="277" r:id="rId7"/>
    <p:sldId id="279" r:id="rId8"/>
    <p:sldId id="281" r:id="rId9"/>
    <p:sldId id="282" r:id="rId10"/>
    <p:sldId id="278" r:id="rId11"/>
    <p:sldId id="280" r:id="rId12"/>
    <p:sldId id="284" r:id="rId13"/>
    <p:sldId id="283" r:id="rId14"/>
    <p:sldId id="28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1900"/>
    <a:srgbClr val="140A00"/>
    <a:srgbClr val="3E1F00"/>
    <a:srgbClr val="663300"/>
    <a:srgbClr val="FFDD71"/>
    <a:srgbClr val="FFCF37"/>
    <a:srgbClr val="FFD961"/>
    <a:srgbClr val="BCB48A"/>
    <a:srgbClr val="B1A777"/>
    <a:srgbClr val="B9B08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3" autoAdjust="0"/>
    <p:restoredTop sz="94660"/>
  </p:normalViewPr>
  <p:slideViewPr>
    <p:cSldViewPr>
      <p:cViewPr varScale="1">
        <p:scale>
          <a:sx n="65" d="100"/>
          <a:sy n="65" d="100"/>
        </p:scale>
        <p:origin x="-124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8E981-28F5-479C-B752-E9E7FAEC94EB}" type="datetimeFigureOut">
              <a:rPr lang="en-US" smtClean="0"/>
              <a:pPr/>
              <a:t>3/3/2018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3A00E0-DD7C-485A-8D6D-375C8D8D9C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3A00E0-DD7C-485A-8D6D-375C8D8D9C17}"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45000" contrast="10000"/>
          </a:blip>
          <a:srcRect r="14845" b="18000"/>
          <a:stretch>
            <a:fillRect/>
          </a:stretch>
        </p:blipFill>
        <p:spPr>
          <a:xfrm>
            <a:off x="-2" y="0"/>
            <a:ext cx="9144002" cy="6858000"/>
          </a:xfrm>
          <a:prstGeom prst="rect">
            <a:avLst/>
          </a:prstGeom>
        </p:spPr>
      </p:pic>
      <p:pic>
        <p:nvPicPr>
          <p:cNvPr id="10" name="Picture 9" descr="We-Care.jpg"/>
          <p:cNvPicPr>
            <a:picLocks noChangeAspect="1"/>
          </p:cNvPicPr>
          <p:nvPr userDrawn="1"/>
        </p:nvPicPr>
        <p:blipFill>
          <a:blip r:embed="rId10" cstate="print">
            <a:lum bright="-10000" contrast="10000"/>
          </a:blip>
          <a:stretch>
            <a:fillRect/>
          </a:stretch>
        </p:blipFill>
        <p:spPr>
          <a:xfrm>
            <a:off x="0" y="1616868"/>
            <a:ext cx="9144000" cy="4479132"/>
          </a:xfrm>
          <a:prstGeom prst="rect">
            <a:avLst/>
          </a:prstGeom>
        </p:spPr>
      </p:pic>
      <p:sp>
        <p:nvSpPr>
          <p:cNvPr id="8" name="Rectangle 7"/>
          <p:cNvSpPr/>
          <p:nvPr userDrawn="1"/>
        </p:nvSpPr>
        <p:spPr>
          <a:xfrm>
            <a:off x="0" y="1600200"/>
            <a:ext cx="9144000" cy="44958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752600"/>
            <a:ext cx="8458200" cy="4267200"/>
          </a:xfrm>
          <a:prstGeom prst="rect">
            <a:avLst/>
          </a:prstGeom>
          <a:no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80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sz="4400" dirty="0" smtClean="0"/>
              <a:t>Because We Care</a:t>
            </a:r>
            <a:endParaRPr lang="en-US" sz="4400" dirty="0"/>
          </a:p>
        </p:txBody>
      </p:sp>
      <p:sp>
        <p:nvSpPr>
          <p:cNvPr id="7" name="Subtitle 6"/>
          <p:cNvSpPr>
            <a:spLocks noGrp="1"/>
          </p:cNvSpPr>
          <p:nvPr>
            <p:ph type="subTitle" idx="1"/>
          </p:nvPr>
        </p:nvSpPr>
        <p:spPr>
          <a:xfrm>
            <a:off x="1371600" y="5715000"/>
            <a:ext cx="6400800" cy="838200"/>
          </a:xfrm>
        </p:spPr>
        <p:txBody>
          <a:bodyPr/>
          <a:lstStyle/>
          <a:p>
            <a:r>
              <a:rPr lang="en-US" dirty="0" smtClean="0"/>
              <a:t>1 Peter 5:1-7</a:t>
            </a:r>
            <a:endParaRPr lang="en-US" dirty="0"/>
          </a:p>
        </p:txBody>
      </p:sp>
      <p:pic>
        <p:nvPicPr>
          <p:cNvPr id="8" name="Picture 7" descr="We-Care.jpg"/>
          <p:cNvPicPr>
            <a:picLocks noChangeAspect="1"/>
          </p:cNvPicPr>
          <p:nvPr/>
        </p:nvPicPr>
        <p:blipFill>
          <a:blip r:embed="rId4" cstate="print">
            <a:lum bright="-15000" contrast="10000"/>
          </a:blip>
          <a:stretch>
            <a:fillRect/>
          </a:stretch>
        </p:blipFill>
        <p:spPr>
          <a:xfrm>
            <a:off x="0" y="1752600"/>
            <a:ext cx="9144000" cy="3733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6"/>
          <p:cNvSpPr txBox="1">
            <a:spLocks/>
          </p:cNvSpPr>
          <p:nvPr/>
        </p:nvSpPr>
        <p:spPr>
          <a:xfrm>
            <a:off x="990600" y="2286000"/>
            <a:ext cx="7086600" cy="2057400"/>
          </a:xfrm>
          <a:prstGeom prst="rect">
            <a:avLst/>
          </a:prstGeom>
          <a:solidFill>
            <a:schemeClr val="tx1">
              <a:alpha val="55000"/>
            </a:schemeClr>
          </a:solidFill>
        </p:spPr>
        <p:txBody>
          <a:bodyPr anchor="ctr"/>
          <a:lstStyle/>
          <a:p>
            <a:pPr marL="342900" marR="0" lvl="0" indent="-342900" algn="ctr" defTabSz="914400" rtl="0" eaLnBrk="1" fontAlgn="auto" latinLnBrk="0" hangingPunct="1">
              <a:lnSpc>
                <a:spcPts val="5000"/>
              </a:lnSpc>
              <a:spcBef>
                <a:spcPct val="20000"/>
              </a:spcBef>
              <a:spcAft>
                <a:spcPts val="0"/>
              </a:spcAft>
              <a:buClrTx/>
              <a:buSzTx/>
              <a:tabLst/>
              <a:defRPr/>
            </a:pPr>
            <a:r>
              <a:rPr kumimoji="0" lang="en-US" sz="48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We care,</a:t>
            </a:r>
            <a:r>
              <a:rPr kumimoji="0" lang="en-US" sz="4800" b="0" i="0" u="none" strike="noStrike" kern="1200" cap="none" spc="0" normalizeH="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 so we approach God in prayer</a:t>
            </a:r>
            <a:r>
              <a:rPr kumimoji="0" lang="en-US" sz="5400" b="0" i="0" u="none" strike="noStrike" kern="1200" cap="none" spc="0" normalizeH="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a:t>
            </a:r>
            <a:endParaRPr kumimoji="0" lang="en-US" sz="54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raying for others.jpg"/>
          <p:cNvPicPr>
            <a:picLocks noChangeAspect="1"/>
          </p:cNvPicPr>
          <p:nvPr/>
        </p:nvPicPr>
        <p:blipFill>
          <a:blip r:embed="rId2" cstate="print">
            <a:lum bright="-9000" contrast="10000"/>
          </a:blip>
          <a:stretch>
            <a:fillRect/>
          </a:stretch>
        </p:blipFill>
        <p:spPr>
          <a:xfrm>
            <a:off x="0" y="1600200"/>
            <a:ext cx="9144000" cy="4488873"/>
          </a:xfrm>
          <a:prstGeom prst="rect">
            <a:avLst/>
          </a:prstGeom>
        </p:spPr>
      </p:pic>
      <p:sp>
        <p:nvSpPr>
          <p:cNvPr id="5" name="Rectangle 4"/>
          <p:cNvSpPr/>
          <p:nvPr/>
        </p:nvSpPr>
        <p:spPr>
          <a:xfrm>
            <a:off x="0" y="1600200"/>
            <a:ext cx="9144000" cy="44958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We pray for the physical needs of our brethren..</a:t>
            </a:r>
            <a:endParaRPr lang="en-US" dirty="0"/>
          </a:p>
        </p:txBody>
      </p:sp>
      <p:sp>
        <p:nvSpPr>
          <p:cNvPr id="3" name="Content Placeholder 2"/>
          <p:cNvSpPr>
            <a:spLocks noGrp="1"/>
          </p:cNvSpPr>
          <p:nvPr>
            <p:ph idx="1"/>
          </p:nvPr>
        </p:nvSpPr>
        <p:spPr/>
        <p:txBody>
          <a:bodyPr>
            <a:normAutofit/>
          </a:bodyPr>
          <a:lstStyle/>
          <a:p>
            <a:pPr>
              <a:lnSpc>
                <a:spcPts val="2500"/>
              </a:lnSpc>
            </a:pPr>
            <a:r>
              <a:rPr lang="en-US" sz="2700" dirty="0" smtClean="0"/>
              <a:t>James 5:13-16 Is anyone among you suffering? Let him pray. Is anyone cheerful? Let him sing psalms. </a:t>
            </a:r>
            <a:r>
              <a:rPr lang="en-US" sz="2700" baseline="30000" dirty="0" smtClean="0"/>
              <a:t>14 </a:t>
            </a:r>
            <a:r>
              <a:rPr lang="en-US" sz="2700" dirty="0" smtClean="0"/>
              <a:t>Is anyone among you sick? Let him call for the elders of the church, and let them pray over him, anointing him with oil in the name of the Lord.</a:t>
            </a:r>
          </a:p>
          <a:p>
            <a:pPr>
              <a:lnSpc>
                <a:spcPts val="2500"/>
              </a:lnSpc>
            </a:pPr>
            <a:r>
              <a:rPr lang="en-US" sz="2700" baseline="30000" dirty="0" smtClean="0"/>
              <a:t>15 </a:t>
            </a:r>
            <a:r>
              <a:rPr lang="en-US" sz="2700" dirty="0" smtClean="0"/>
              <a:t>And the prayer of faith will save the sick, and the Lord will raise him up. And if he has committed sins, he will be forgiven. </a:t>
            </a:r>
            <a:r>
              <a:rPr lang="en-US" sz="2700" baseline="30000" dirty="0" smtClean="0"/>
              <a:t>16 </a:t>
            </a:r>
            <a:r>
              <a:rPr lang="en-US" sz="2700" dirty="0" smtClean="0"/>
              <a:t>Confess </a:t>
            </a:r>
            <a:r>
              <a:rPr lang="en-US" sz="2700" i="1" dirty="0" smtClean="0"/>
              <a:t>your</a:t>
            </a:r>
            <a:r>
              <a:rPr lang="en-US" sz="2700" dirty="0" smtClean="0"/>
              <a:t> trespasses to one another, and pray for one another, that you may be healed. The effective, fervent prayer of a righteous man avails much. </a:t>
            </a: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aying-together.jpg"/>
          <p:cNvPicPr>
            <a:picLocks noChangeAspect="1"/>
          </p:cNvPicPr>
          <p:nvPr/>
        </p:nvPicPr>
        <p:blipFill>
          <a:blip r:embed="rId2" cstate="print">
            <a:lum bright="-10000" contrast="10000"/>
          </a:blip>
          <a:stretch>
            <a:fillRect/>
          </a:stretch>
        </p:blipFill>
        <p:spPr>
          <a:xfrm>
            <a:off x="0" y="1600200"/>
            <a:ext cx="9144000" cy="4495800"/>
          </a:xfrm>
          <a:prstGeom prst="rect">
            <a:avLst/>
          </a:prstGeom>
        </p:spPr>
      </p:pic>
      <p:sp>
        <p:nvSpPr>
          <p:cNvPr id="5" name="Rectangle 4"/>
          <p:cNvSpPr/>
          <p:nvPr/>
        </p:nvSpPr>
        <p:spPr>
          <a:xfrm>
            <a:off x="0" y="1600200"/>
            <a:ext cx="9144000" cy="44958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We pray for the spiritual strength of our brethren....</a:t>
            </a:r>
            <a:endParaRPr lang="en-US" dirty="0"/>
          </a:p>
        </p:txBody>
      </p:sp>
      <p:sp>
        <p:nvSpPr>
          <p:cNvPr id="3" name="Content Placeholder 2"/>
          <p:cNvSpPr>
            <a:spLocks noGrp="1"/>
          </p:cNvSpPr>
          <p:nvPr>
            <p:ph idx="1"/>
          </p:nvPr>
        </p:nvSpPr>
        <p:spPr/>
        <p:txBody>
          <a:bodyPr>
            <a:normAutofit/>
          </a:bodyPr>
          <a:lstStyle/>
          <a:p>
            <a:pPr>
              <a:lnSpc>
                <a:spcPts val="2500"/>
              </a:lnSpc>
            </a:pPr>
            <a:r>
              <a:rPr lang="en-US" sz="2700" dirty="0" smtClean="0"/>
              <a:t>Colossians 1:9-12 For this reason we also, since the day we heard it, do not cease to pray for you, and to ask that you may be filled with the knowledge of His will in all wisdom and </a:t>
            </a:r>
            <a:r>
              <a:rPr lang="en-US" sz="2700" smtClean="0"/>
              <a:t>spiritual understanding;</a:t>
            </a:r>
          </a:p>
          <a:p>
            <a:pPr>
              <a:lnSpc>
                <a:spcPts val="2500"/>
              </a:lnSpc>
            </a:pPr>
            <a:r>
              <a:rPr lang="en-US" sz="2700" baseline="30000" smtClean="0"/>
              <a:t>10</a:t>
            </a:r>
            <a:r>
              <a:rPr lang="en-US" sz="2700" baseline="30000" dirty="0" smtClean="0"/>
              <a:t> </a:t>
            </a:r>
            <a:r>
              <a:rPr lang="en-US" sz="2700" dirty="0" smtClean="0"/>
              <a:t>that you may walk worthy of the Lord, fully pleasing </a:t>
            </a:r>
            <a:r>
              <a:rPr lang="en-US" sz="2700" i="1" dirty="0" smtClean="0"/>
              <a:t>Him,</a:t>
            </a:r>
            <a:r>
              <a:rPr lang="en-US" sz="2700" dirty="0" smtClean="0"/>
              <a:t> being fruitful in every good work and increasing in the knowledge of God; </a:t>
            </a:r>
            <a:r>
              <a:rPr lang="en-US" sz="2700" baseline="30000" dirty="0" smtClean="0"/>
              <a:t>11 </a:t>
            </a:r>
            <a:r>
              <a:rPr lang="en-US" sz="2700" dirty="0" smtClean="0"/>
              <a:t>strengthened with all might, according to His glorious power, for all patience and longsuffering with joy; </a:t>
            </a:r>
            <a:r>
              <a:rPr lang="en-US" sz="2700" baseline="30000" dirty="0" smtClean="0"/>
              <a:t>12 </a:t>
            </a:r>
            <a:r>
              <a:rPr lang="en-US" sz="2700" dirty="0" smtClean="0"/>
              <a:t>giving thanks to the Father who has qualified us to be partakers of the inheritance of the saints in the light. </a:t>
            </a: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God uses us to provide care humanity needs.jpg"/>
          <p:cNvPicPr>
            <a:picLocks noChangeAspect="1"/>
          </p:cNvPicPr>
          <p:nvPr/>
        </p:nvPicPr>
        <p:blipFill>
          <a:blip r:embed="rId2" cstate="print">
            <a:lum bright="-10000" contrast="10000"/>
          </a:blip>
          <a:stretch>
            <a:fillRect/>
          </a:stretch>
        </p:blipFill>
        <p:spPr>
          <a:xfrm>
            <a:off x="-1" y="1600200"/>
            <a:ext cx="9144001" cy="4495800"/>
          </a:xfrm>
          <a:prstGeom prst="rect">
            <a:avLst/>
          </a:prstGeom>
        </p:spPr>
      </p:pic>
      <p:sp>
        <p:nvSpPr>
          <p:cNvPr id="5" name="Rectangle 4"/>
          <p:cNvSpPr/>
          <p:nvPr/>
        </p:nvSpPr>
        <p:spPr>
          <a:xfrm>
            <a:off x="0" y="1600200"/>
            <a:ext cx="9144000" cy="44958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We pray for open doors to share the gospel..</a:t>
            </a:r>
            <a:endParaRPr lang="en-US" dirty="0"/>
          </a:p>
        </p:txBody>
      </p:sp>
      <p:sp>
        <p:nvSpPr>
          <p:cNvPr id="3" name="Content Placeholder 2"/>
          <p:cNvSpPr>
            <a:spLocks noGrp="1"/>
          </p:cNvSpPr>
          <p:nvPr>
            <p:ph idx="1"/>
          </p:nvPr>
        </p:nvSpPr>
        <p:spPr/>
        <p:txBody>
          <a:bodyPr>
            <a:normAutofit/>
          </a:bodyPr>
          <a:lstStyle/>
          <a:p>
            <a:pPr>
              <a:lnSpc>
                <a:spcPts val="2900"/>
              </a:lnSpc>
            </a:pPr>
            <a:r>
              <a:rPr lang="en-US" sz="2800" dirty="0" smtClean="0"/>
              <a:t>Colossians 4:2-4 Continue earnestly in prayer, being vigilant in it with thanksgiving; </a:t>
            </a:r>
            <a:r>
              <a:rPr lang="en-US" sz="2800" baseline="30000" dirty="0" smtClean="0"/>
              <a:t>3 </a:t>
            </a:r>
            <a:r>
              <a:rPr lang="en-US" sz="2800" dirty="0" smtClean="0"/>
              <a:t>meanwhile praying also for us, that God would open to us a door for the word, to speak the mystery of Christ, for which I am also in chains, </a:t>
            </a:r>
            <a:r>
              <a:rPr lang="en-US" sz="2800" baseline="30000" dirty="0" smtClean="0"/>
              <a:t>4 </a:t>
            </a:r>
            <a:r>
              <a:rPr lang="en-US" sz="2800" dirty="0" smtClean="0"/>
              <a:t>that I may make it manifest, as I ought to speak.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3" cstate="print">
            <a:lum bright="-35000" contrast="10000"/>
          </a:blip>
          <a:srcRect r="14845" b="18000"/>
          <a:stretch>
            <a:fillRect/>
          </a:stretch>
        </p:blipFill>
        <p:spPr>
          <a:xfrm>
            <a:off x="-2" y="0"/>
            <a:ext cx="9144002" cy="68580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sz="4400" dirty="0" smtClean="0"/>
              <a:t>Because We Care</a:t>
            </a:r>
            <a:endParaRPr lang="en-US" sz="4400" dirty="0"/>
          </a:p>
        </p:txBody>
      </p:sp>
      <p:sp>
        <p:nvSpPr>
          <p:cNvPr id="7" name="Subtitle 6"/>
          <p:cNvSpPr>
            <a:spLocks noGrp="1"/>
          </p:cNvSpPr>
          <p:nvPr>
            <p:ph type="subTitle" idx="1"/>
          </p:nvPr>
        </p:nvSpPr>
        <p:spPr>
          <a:xfrm>
            <a:off x="1371600" y="5715000"/>
            <a:ext cx="6400800" cy="838200"/>
          </a:xfrm>
        </p:spPr>
        <p:txBody>
          <a:bodyPr/>
          <a:lstStyle/>
          <a:p>
            <a:r>
              <a:rPr lang="en-US" dirty="0" smtClean="0"/>
              <a:t>1 Peter 5:1-7</a:t>
            </a:r>
            <a:endParaRPr lang="en-US" dirty="0"/>
          </a:p>
        </p:txBody>
      </p:sp>
      <p:pic>
        <p:nvPicPr>
          <p:cNvPr id="8" name="Picture 7" descr="We-Care.jpg"/>
          <p:cNvPicPr>
            <a:picLocks noChangeAspect="1"/>
          </p:cNvPicPr>
          <p:nvPr/>
        </p:nvPicPr>
        <p:blipFill>
          <a:blip r:embed="rId4" cstate="print">
            <a:lum bright="-15000" contrast="10000"/>
          </a:blip>
          <a:stretch>
            <a:fillRect/>
          </a:stretch>
        </p:blipFill>
        <p:spPr>
          <a:xfrm>
            <a:off x="0" y="1752600"/>
            <a:ext cx="9144000" cy="37338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are-package-for-solider_scceom.jpg"/>
          <p:cNvPicPr>
            <a:picLocks noChangeAspect="1"/>
          </p:cNvPicPr>
          <p:nvPr/>
        </p:nvPicPr>
        <p:blipFill>
          <a:blip r:embed="rId2" cstate="print"/>
          <a:stretch>
            <a:fillRect/>
          </a:stretch>
        </p:blipFill>
        <p:spPr>
          <a:xfrm>
            <a:off x="0" y="1600200"/>
            <a:ext cx="9144000" cy="4495800"/>
          </a:xfrm>
          <a:prstGeom prst="rect">
            <a:avLst/>
          </a:prstGeom>
        </p:spPr>
      </p:pic>
      <p:sp>
        <p:nvSpPr>
          <p:cNvPr id="3" name="Rectangle 2"/>
          <p:cNvSpPr/>
          <p:nvPr/>
        </p:nvSpPr>
        <p:spPr>
          <a:xfrm>
            <a:off x="0" y="1600200"/>
            <a:ext cx="9144000" cy="44958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Sending care packages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od uses us to provide care humanity needs.jpg"/>
          <p:cNvPicPr>
            <a:picLocks noChangeAspect="1"/>
          </p:cNvPicPr>
          <p:nvPr/>
        </p:nvPicPr>
        <p:blipFill>
          <a:blip r:embed="rId2" cstate="print">
            <a:lum bright="-10000" contrast="10000"/>
          </a:blip>
          <a:srcRect b="3711"/>
          <a:stretch>
            <a:fillRect/>
          </a:stretch>
        </p:blipFill>
        <p:spPr>
          <a:xfrm>
            <a:off x="-1" y="1600200"/>
            <a:ext cx="9109435" cy="4495800"/>
          </a:xfrm>
          <a:prstGeom prst="rect">
            <a:avLst/>
          </a:prstGeom>
        </p:spPr>
      </p:pic>
      <p:sp>
        <p:nvSpPr>
          <p:cNvPr id="7" name="Rectangle 6"/>
          <p:cNvSpPr/>
          <p:nvPr/>
        </p:nvSpPr>
        <p:spPr>
          <a:xfrm>
            <a:off x="0" y="1600200"/>
            <a:ext cx="9144000" cy="44958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Cast your cares on Him </a:t>
            </a:r>
            <a:endParaRPr lang="en-US" dirty="0"/>
          </a:p>
        </p:txBody>
      </p:sp>
      <p:sp>
        <p:nvSpPr>
          <p:cNvPr id="6" name="Content Placeholder 5"/>
          <p:cNvSpPr>
            <a:spLocks noGrp="1"/>
          </p:cNvSpPr>
          <p:nvPr>
            <p:ph idx="1"/>
          </p:nvPr>
        </p:nvSpPr>
        <p:spPr/>
        <p:txBody>
          <a:bodyPr/>
          <a:lstStyle/>
          <a:p>
            <a:pPr>
              <a:lnSpc>
                <a:spcPts val="3000"/>
              </a:lnSpc>
            </a:pPr>
            <a:r>
              <a:rPr lang="en-US" dirty="0" smtClean="0"/>
              <a:t>1 Peter 5:6-7 Therefore humble yourselves under the mighty hand of God, that He may exalt you in due time, </a:t>
            </a:r>
            <a:r>
              <a:rPr lang="en-US" baseline="30000" dirty="0" smtClean="0"/>
              <a:t>7 </a:t>
            </a:r>
            <a:r>
              <a:rPr lang="en-US" dirty="0" smtClean="0"/>
              <a:t>casting all your care upon Him, for He cares for you.</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od uses us to provide care humanity needs.jpg"/>
          <p:cNvPicPr>
            <a:picLocks noChangeAspect="1"/>
          </p:cNvPicPr>
          <p:nvPr/>
        </p:nvPicPr>
        <p:blipFill>
          <a:blip r:embed="rId2" cstate="print">
            <a:lum bright="-10000" contrast="10000"/>
          </a:blip>
          <a:srcRect b="3711"/>
          <a:stretch>
            <a:fillRect/>
          </a:stretch>
        </p:blipFill>
        <p:spPr>
          <a:xfrm>
            <a:off x="-1" y="1600200"/>
            <a:ext cx="9109435" cy="4495800"/>
          </a:xfrm>
          <a:prstGeom prst="rect">
            <a:avLst/>
          </a:prstGeom>
        </p:spPr>
      </p:pic>
      <p:sp>
        <p:nvSpPr>
          <p:cNvPr id="7" name="Rectangle 6"/>
          <p:cNvSpPr/>
          <p:nvPr/>
        </p:nvSpPr>
        <p:spPr>
          <a:xfrm>
            <a:off x="0" y="1600200"/>
            <a:ext cx="9144000" cy="44958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Having the same care ..</a:t>
            </a:r>
            <a:endParaRPr lang="en-US" dirty="0"/>
          </a:p>
        </p:txBody>
      </p:sp>
      <p:sp>
        <p:nvSpPr>
          <p:cNvPr id="6" name="Content Placeholder 5"/>
          <p:cNvSpPr>
            <a:spLocks noGrp="1"/>
          </p:cNvSpPr>
          <p:nvPr>
            <p:ph idx="1"/>
          </p:nvPr>
        </p:nvSpPr>
        <p:spPr/>
        <p:txBody>
          <a:bodyPr>
            <a:normAutofit/>
          </a:bodyPr>
          <a:lstStyle/>
          <a:p>
            <a:pPr>
              <a:lnSpc>
                <a:spcPts val="2600"/>
              </a:lnSpc>
            </a:pPr>
            <a:r>
              <a:rPr lang="en-US" sz="2700" dirty="0" smtClean="0"/>
              <a:t>Romans 12:4-5 For as we have many members in one body.. so we, </a:t>
            </a:r>
            <a:r>
              <a:rPr lang="en-US" sz="2700" i="1" dirty="0" smtClean="0"/>
              <a:t>being</a:t>
            </a:r>
            <a:r>
              <a:rPr lang="en-US" sz="2700" dirty="0" smtClean="0"/>
              <a:t> many, are one body in Christ, and individually members of one another.</a:t>
            </a:r>
          </a:p>
          <a:p>
            <a:pPr>
              <a:lnSpc>
                <a:spcPts val="2600"/>
              </a:lnSpc>
            </a:pPr>
            <a:r>
              <a:rPr lang="en-US" sz="2700" dirty="0" smtClean="0"/>
              <a:t>1 </a:t>
            </a:r>
            <a:r>
              <a:rPr lang="en-US" sz="2700" dirty="0" err="1" smtClean="0"/>
              <a:t>Cor</a:t>
            </a:r>
            <a:r>
              <a:rPr lang="en-US" sz="2700" dirty="0" smtClean="0"/>
              <a:t> 12:25 that there should be no schism in the body, but </a:t>
            </a:r>
            <a:r>
              <a:rPr lang="en-US" sz="2700" i="1" dirty="0" smtClean="0"/>
              <a:t>that</a:t>
            </a:r>
            <a:r>
              <a:rPr lang="en-US" sz="2700" dirty="0" smtClean="0"/>
              <a:t> the members should have the same care for one another.</a:t>
            </a:r>
          </a:p>
          <a:p>
            <a:pPr>
              <a:lnSpc>
                <a:spcPts val="2600"/>
              </a:lnSpc>
            </a:pP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ods love.jpg"/>
          <p:cNvPicPr>
            <a:picLocks noChangeAspect="1"/>
          </p:cNvPicPr>
          <p:nvPr/>
        </p:nvPicPr>
        <p:blipFill>
          <a:blip r:embed="rId2" cstate="print">
            <a:lum bright="-10000" contrast="10000"/>
          </a:blip>
          <a:srcRect l="9890" r="9890"/>
          <a:stretch>
            <a:fillRect/>
          </a:stretch>
        </p:blipFill>
        <p:spPr>
          <a:xfrm>
            <a:off x="0" y="1600200"/>
            <a:ext cx="9144000" cy="4495800"/>
          </a:xfrm>
          <a:prstGeom prst="rect">
            <a:avLst/>
          </a:prstGeom>
        </p:spPr>
      </p:pic>
      <p:pic>
        <p:nvPicPr>
          <p:cNvPr id="2" name="Picture 1" descr="world-with-people-around-it.jpg"/>
          <p:cNvPicPr>
            <a:picLocks noChangeAspect="1"/>
          </p:cNvPicPr>
          <p:nvPr/>
        </p:nvPicPr>
        <p:blipFill>
          <a:blip r:embed="rId3" cstate="print"/>
          <a:stretch>
            <a:fillRect/>
          </a:stretch>
        </p:blipFill>
        <p:spPr>
          <a:xfrm>
            <a:off x="0" y="1600200"/>
            <a:ext cx="9144000" cy="4477512"/>
          </a:xfrm>
          <a:prstGeom prst="rect">
            <a:avLst/>
          </a:prstGeom>
        </p:spPr>
      </p:pic>
      <p:sp>
        <p:nvSpPr>
          <p:cNvPr id="3" name="Rectangle 2"/>
          <p:cNvSpPr/>
          <p:nvPr/>
        </p:nvSpPr>
        <p:spPr>
          <a:xfrm>
            <a:off x="0" y="1600200"/>
            <a:ext cx="9144000" cy="44958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a:xfrm>
            <a:off x="457200" y="274638"/>
            <a:ext cx="6172200" cy="1143000"/>
          </a:xfrm>
        </p:spPr>
        <p:txBody>
          <a:bodyPr/>
          <a:lstStyle/>
          <a:p>
            <a:r>
              <a:rPr lang="en-US" dirty="0" smtClean="0"/>
              <a:t>God uses us to show His care</a:t>
            </a:r>
            <a:endParaRPr lang="en-US" dirty="0"/>
          </a:p>
        </p:txBody>
      </p:sp>
      <p:sp>
        <p:nvSpPr>
          <p:cNvPr id="9" name="Content Placeholder 8"/>
          <p:cNvSpPr>
            <a:spLocks noGrp="1"/>
          </p:cNvSpPr>
          <p:nvPr>
            <p:ph idx="1"/>
          </p:nvPr>
        </p:nvSpPr>
        <p:spPr/>
        <p:txBody>
          <a:bodyPr/>
          <a:lstStyle/>
          <a:p>
            <a:pPr>
              <a:lnSpc>
                <a:spcPts val="2900"/>
              </a:lnSpc>
            </a:pPr>
            <a:r>
              <a:rPr lang="en-US" dirty="0" smtClean="0"/>
              <a:t>Titus 3:8 these things I want you to affirm constantly, that those who have believed in God should be careful to maintain good works. These things are good and profitable to men.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6"/>
          <p:cNvSpPr txBox="1">
            <a:spLocks/>
          </p:cNvSpPr>
          <p:nvPr/>
        </p:nvSpPr>
        <p:spPr>
          <a:xfrm>
            <a:off x="1371600" y="2209800"/>
            <a:ext cx="6400800" cy="2057400"/>
          </a:xfrm>
          <a:prstGeom prst="rect">
            <a:avLst/>
          </a:prstGeom>
          <a:solidFill>
            <a:schemeClr val="tx1">
              <a:alpha val="55000"/>
            </a:schemeClr>
          </a:solidFill>
        </p:spPr>
        <p:txBody>
          <a:bodyPr anchor="ctr"/>
          <a:lstStyle/>
          <a:p>
            <a:pPr marL="342900" marR="0" lvl="0" indent="-342900" algn="ctr" defTabSz="914400" rtl="0" eaLnBrk="1" fontAlgn="auto" latinLnBrk="0" hangingPunct="1">
              <a:lnSpc>
                <a:spcPts val="5000"/>
              </a:lnSpc>
              <a:spcBef>
                <a:spcPct val="20000"/>
              </a:spcBef>
              <a:spcAft>
                <a:spcPts val="0"/>
              </a:spcAft>
              <a:buClrTx/>
              <a:buSzTx/>
              <a:tabLst/>
              <a:defRPr/>
            </a:pPr>
            <a:r>
              <a:rPr kumimoji="0" lang="en-US" sz="48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We care,</a:t>
            </a:r>
            <a:r>
              <a:rPr kumimoji="0" lang="en-US" sz="4800" b="0" i="0" u="none" strike="noStrike" kern="1200" cap="none" spc="0" normalizeH="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 so we take the time to share </a:t>
            </a:r>
            <a:r>
              <a:rPr kumimoji="0" lang="en-US" sz="5400" b="0" i="0" u="none" strike="noStrike" kern="1200" cap="none" spc="0" normalizeH="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a:t>
            </a:r>
            <a:endParaRPr kumimoji="0" lang="en-US" sz="54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share our time &amp; love with our brethren..</a:t>
            </a:r>
            <a:endParaRPr lang="en-US" dirty="0"/>
          </a:p>
        </p:txBody>
      </p:sp>
      <p:sp>
        <p:nvSpPr>
          <p:cNvPr id="3" name="Content Placeholder 2"/>
          <p:cNvSpPr>
            <a:spLocks noGrp="1"/>
          </p:cNvSpPr>
          <p:nvPr>
            <p:ph idx="1"/>
          </p:nvPr>
        </p:nvSpPr>
        <p:spPr>
          <a:xfrm>
            <a:off x="381000" y="1752600"/>
            <a:ext cx="8229600" cy="4267200"/>
          </a:xfrm>
        </p:spPr>
        <p:txBody>
          <a:bodyPr>
            <a:normAutofit/>
          </a:bodyPr>
          <a:lstStyle/>
          <a:p>
            <a:pPr>
              <a:lnSpc>
                <a:spcPts val="2500"/>
              </a:lnSpc>
            </a:pPr>
            <a:r>
              <a:rPr lang="en-US" sz="2700" dirty="0" smtClean="0"/>
              <a:t>Romans 12:9-13 </a:t>
            </a:r>
            <a:r>
              <a:rPr lang="en-US" sz="2700" i="1" dirty="0" smtClean="0"/>
              <a:t>Let</a:t>
            </a:r>
            <a:r>
              <a:rPr lang="en-US" sz="2700" dirty="0" smtClean="0"/>
              <a:t> love </a:t>
            </a:r>
            <a:r>
              <a:rPr lang="en-US" sz="2700" i="1" dirty="0" smtClean="0"/>
              <a:t>be</a:t>
            </a:r>
            <a:r>
              <a:rPr lang="en-US" sz="2700" dirty="0" smtClean="0"/>
              <a:t> without hypocrisy.. </a:t>
            </a:r>
            <a:r>
              <a:rPr lang="en-US" sz="2700" baseline="30000" dirty="0" smtClean="0"/>
              <a:t>10 </a:t>
            </a:r>
            <a:r>
              <a:rPr lang="en-US" sz="2700" i="1" dirty="0" smtClean="0"/>
              <a:t>Be</a:t>
            </a:r>
            <a:r>
              <a:rPr lang="en-US" sz="2700" dirty="0" smtClean="0"/>
              <a:t> kindly affectionate to one another with brotherly love, in honor giving preference to one another; </a:t>
            </a:r>
            <a:r>
              <a:rPr lang="en-US" sz="2700" baseline="30000" dirty="0" smtClean="0"/>
              <a:t>11 </a:t>
            </a:r>
            <a:r>
              <a:rPr lang="en-US" sz="2700" dirty="0" smtClean="0"/>
              <a:t>not lagging in diligence, fervent in spirit, serving the Lord..</a:t>
            </a:r>
            <a:r>
              <a:rPr lang="en-US" sz="2700" baseline="30000" dirty="0" smtClean="0"/>
              <a:t>13 </a:t>
            </a:r>
            <a:r>
              <a:rPr lang="en-US" sz="2700" dirty="0" smtClean="0"/>
              <a:t>distributing to the needs of the saints, given to hospitality.</a:t>
            </a: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3999-childwithflowers-gift-giving.1200w.tn.jpg"/>
          <p:cNvPicPr>
            <a:picLocks noChangeAspect="1"/>
          </p:cNvPicPr>
          <p:nvPr/>
        </p:nvPicPr>
        <p:blipFill>
          <a:blip r:embed="rId2" cstate="print">
            <a:lum bright="-15000" contrast="10000"/>
          </a:blip>
          <a:stretch>
            <a:fillRect/>
          </a:stretch>
        </p:blipFill>
        <p:spPr>
          <a:xfrm>
            <a:off x="0" y="1600200"/>
            <a:ext cx="9144000" cy="4472940"/>
          </a:xfrm>
          <a:prstGeom prst="rect">
            <a:avLst/>
          </a:prstGeom>
        </p:spPr>
      </p:pic>
      <p:sp>
        <p:nvSpPr>
          <p:cNvPr id="5" name="Rectangle 4"/>
          <p:cNvSpPr/>
          <p:nvPr/>
        </p:nvSpPr>
        <p:spPr>
          <a:xfrm>
            <a:off x="0" y="1600200"/>
            <a:ext cx="9144000" cy="44958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We share our physical blessings with the needy..</a:t>
            </a:r>
            <a:endParaRPr lang="en-US" dirty="0"/>
          </a:p>
        </p:txBody>
      </p:sp>
      <p:sp>
        <p:nvSpPr>
          <p:cNvPr id="3" name="Content Placeholder 2"/>
          <p:cNvSpPr>
            <a:spLocks noGrp="1"/>
          </p:cNvSpPr>
          <p:nvPr>
            <p:ph idx="1"/>
          </p:nvPr>
        </p:nvSpPr>
        <p:spPr>
          <a:xfrm>
            <a:off x="381000" y="1752600"/>
            <a:ext cx="8458200" cy="4267200"/>
          </a:xfrm>
        </p:spPr>
        <p:txBody>
          <a:bodyPr>
            <a:normAutofit/>
          </a:bodyPr>
          <a:lstStyle/>
          <a:p>
            <a:pPr>
              <a:lnSpc>
                <a:spcPts val="2700"/>
              </a:lnSpc>
            </a:pPr>
            <a:r>
              <a:rPr lang="en-US" sz="2700" dirty="0" smtClean="0"/>
              <a:t>Galatians 6:10 </a:t>
            </a:r>
            <a:r>
              <a:rPr lang="en-US" sz="2800" dirty="0" smtClean="0"/>
              <a:t>Therefore, as we have opportunity, let us do good to all, especially to those who are of the household of faith.</a:t>
            </a:r>
          </a:p>
          <a:p>
            <a:pPr>
              <a:lnSpc>
                <a:spcPts val="2700"/>
              </a:lnSpc>
            </a:pPr>
            <a:r>
              <a:rPr lang="en-US" sz="2800" dirty="0" smtClean="0"/>
              <a:t>Luke 6:30-35 Give to everyone who asks of you. And from him who takes away your goods do not ask </a:t>
            </a:r>
            <a:r>
              <a:rPr lang="en-US" sz="2800" i="1" dirty="0" smtClean="0"/>
              <a:t>them</a:t>
            </a:r>
            <a:r>
              <a:rPr lang="en-US" sz="2800" dirty="0" smtClean="0"/>
              <a:t> back. </a:t>
            </a:r>
            <a:r>
              <a:rPr lang="en-US" sz="2800" baseline="30000" dirty="0" smtClean="0"/>
              <a:t>31 </a:t>
            </a:r>
            <a:r>
              <a:rPr lang="en-US" sz="2800" dirty="0" smtClean="0"/>
              <a:t>And just as you want men to do to you, you also do to them likewise.. do good, and lend, hoping for nothing in return; and your reward will be great.</a:t>
            </a: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haringTheGospel.jpg"/>
          <p:cNvPicPr>
            <a:picLocks noChangeAspect="1"/>
          </p:cNvPicPr>
          <p:nvPr/>
        </p:nvPicPr>
        <p:blipFill>
          <a:blip r:embed="rId2" cstate="print">
            <a:lum bright="-10000" contrast="10000"/>
          </a:blip>
          <a:stretch>
            <a:fillRect/>
          </a:stretch>
        </p:blipFill>
        <p:spPr>
          <a:xfrm>
            <a:off x="0" y="1600200"/>
            <a:ext cx="9144000" cy="4495800"/>
          </a:xfrm>
          <a:prstGeom prst="rect">
            <a:avLst/>
          </a:prstGeom>
        </p:spPr>
      </p:pic>
      <p:sp>
        <p:nvSpPr>
          <p:cNvPr id="5" name="Rectangle 4"/>
          <p:cNvSpPr/>
          <p:nvPr/>
        </p:nvSpPr>
        <p:spPr>
          <a:xfrm>
            <a:off x="0" y="1600200"/>
            <a:ext cx="9144000" cy="44958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We share the saving gospel with the lost..</a:t>
            </a:r>
            <a:endParaRPr lang="en-US" dirty="0"/>
          </a:p>
        </p:txBody>
      </p:sp>
      <p:sp>
        <p:nvSpPr>
          <p:cNvPr id="3" name="Content Placeholder 2"/>
          <p:cNvSpPr>
            <a:spLocks noGrp="1"/>
          </p:cNvSpPr>
          <p:nvPr>
            <p:ph idx="1"/>
          </p:nvPr>
        </p:nvSpPr>
        <p:spPr>
          <a:xfrm>
            <a:off x="304800" y="1752600"/>
            <a:ext cx="8458200" cy="4267200"/>
          </a:xfrm>
        </p:spPr>
        <p:txBody>
          <a:bodyPr>
            <a:normAutofit/>
          </a:bodyPr>
          <a:lstStyle/>
          <a:p>
            <a:pPr>
              <a:lnSpc>
                <a:spcPts val="2600"/>
              </a:lnSpc>
              <a:spcAft>
                <a:spcPts val="600"/>
              </a:spcAft>
            </a:pPr>
            <a:r>
              <a:rPr lang="en-US" sz="2700" dirty="0" smtClean="0"/>
              <a:t>John 1:43-46 </a:t>
            </a:r>
            <a:r>
              <a:rPr lang="en-US" sz="2800" baseline="30000" dirty="0" smtClean="0"/>
              <a:t> </a:t>
            </a:r>
            <a:r>
              <a:rPr lang="en-US" sz="2800" dirty="0" smtClean="0"/>
              <a:t>Philip found Nathanael and said to him, “We have found Him of whom Moses in the law, and also the prophets, wrote—Jesus of Nazareth, the son of Joseph.”</a:t>
            </a:r>
            <a:r>
              <a:rPr lang="en-US" sz="2800" baseline="30000" dirty="0" smtClean="0"/>
              <a:t>46 </a:t>
            </a:r>
            <a:r>
              <a:rPr lang="en-US" sz="2800" dirty="0" smtClean="0"/>
              <a:t>And Nathanael said to him, “Can anything good come out of Nazareth?” Philip said to him, “Come and see.”</a:t>
            </a:r>
          </a:p>
          <a:p>
            <a:pPr>
              <a:lnSpc>
                <a:spcPts val="2600"/>
              </a:lnSpc>
            </a:pPr>
            <a:r>
              <a:rPr lang="en-US" sz="2800" dirty="0" smtClean="0"/>
              <a:t>Proverbs 11:30 The fruit of the righteous </a:t>
            </a:r>
            <a:r>
              <a:rPr lang="en-US" sz="2800" i="1" dirty="0" smtClean="0"/>
              <a:t>is a</a:t>
            </a:r>
            <a:r>
              <a:rPr lang="en-US" sz="2800" dirty="0" smtClean="0"/>
              <a:t> tree of life, and he who wins souls </a:t>
            </a:r>
            <a:r>
              <a:rPr lang="en-US" sz="2800" i="1" dirty="0" smtClean="0"/>
              <a:t>is</a:t>
            </a:r>
            <a:r>
              <a:rPr lang="en-US" sz="2800" dirty="0" smtClean="0"/>
              <a:t> wise.</a:t>
            </a:r>
          </a:p>
          <a:p>
            <a:pPr>
              <a:lnSpc>
                <a:spcPts val="2700"/>
              </a:lnSpc>
            </a:pP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3229</TotalTime>
  <Words>373</Words>
  <Application>Microsoft Office PowerPoint</Application>
  <PresentationFormat>On-screen Show (4:3)</PresentationFormat>
  <Paragraphs>32</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Because We Care</vt:lpstr>
      <vt:lpstr>Sending care packages</vt:lpstr>
      <vt:lpstr>Cast your cares on Him </vt:lpstr>
      <vt:lpstr>Having the same care ..</vt:lpstr>
      <vt:lpstr>God uses us to show His care</vt:lpstr>
      <vt:lpstr>Slide 6</vt:lpstr>
      <vt:lpstr>We share our time &amp; love with our brethren..</vt:lpstr>
      <vt:lpstr>We share our physical blessings with the needy..</vt:lpstr>
      <vt:lpstr>We share the saving gospel with the lost..</vt:lpstr>
      <vt:lpstr>Slide 10</vt:lpstr>
      <vt:lpstr>We pray for the physical needs of our brethren..</vt:lpstr>
      <vt:lpstr>We pray for the spiritual strength of our brethren....</vt:lpstr>
      <vt:lpstr>We pray for open doors to share the gospel..</vt:lpstr>
      <vt:lpstr>Because We Care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113</cp:revision>
  <dcterms:created xsi:type="dcterms:W3CDTF">2015-10-04T04:19:18Z</dcterms:created>
  <dcterms:modified xsi:type="dcterms:W3CDTF">2018-03-04T00:22:14Z</dcterms:modified>
</cp:coreProperties>
</file>