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6" r:id="rId4"/>
    <p:sldId id="275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F7F5EF"/>
    <a:srgbClr val="F3F1E9"/>
    <a:srgbClr val="F0EEE4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7" d="100"/>
          <a:sy n="87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905000"/>
            <a:ext cx="8229600" cy="411480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010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descr="building-prjoect.jpg"/>
          <p:cNvPicPr>
            <a:picLocks noChangeAspect="1"/>
          </p:cNvPicPr>
          <p:nvPr userDrawn="1"/>
        </p:nvPicPr>
        <p:blipFill>
          <a:blip r:embed="rId10" cstate="print">
            <a:lum bright="-8000" contrast="10000"/>
          </a:blip>
          <a:stretch>
            <a:fillRect/>
          </a:stretch>
        </p:blipFill>
        <p:spPr>
          <a:xfrm>
            <a:off x="5562600" y="3505200"/>
            <a:ext cx="3378200" cy="241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7F5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  <a:effectLst/>
              </a:rPr>
              <a:t>God’s Household Built Together</a:t>
            </a:r>
            <a:endParaRPr lang="en-US" sz="4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2:17-22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building-prjoect.jpg"/>
          <p:cNvPicPr>
            <a:picLocks noChangeAspect="1"/>
          </p:cNvPicPr>
          <p:nvPr/>
        </p:nvPicPr>
        <p:blipFill>
          <a:blip r:embed="rId4" cstate="print">
            <a:lum bright="-8000" contrast="10000"/>
          </a:blip>
          <a:stretch>
            <a:fillRect/>
          </a:stretch>
        </p:blipFill>
        <p:spPr>
          <a:xfrm>
            <a:off x="914400" y="1295400"/>
            <a:ext cx="6461760" cy="4615543"/>
          </a:xfrm>
          <a:prstGeom prst="rect">
            <a:avLst/>
          </a:prstGeom>
        </p:spPr>
      </p:pic>
      <p:pic>
        <p:nvPicPr>
          <p:cNvPr id="11" name="Picture 10" descr="God's Household.jpg"/>
          <p:cNvPicPr>
            <a:picLocks noChangeAspect="1"/>
          </p:cNvPicPr>
          <p:nvPr/>
        </p:nvPicPr>
        <p:blipFill>
          <a:blip r:embed="rId5" cstate="print"/>
          <a:srcRect l="977" t="1310" r="977" b="13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7F5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  <a:effectLst/>
              </a:rPr>
              <a:t>God’s Household Built Together</a:t>
            </a:r>
            <a:endParaRPr lang="en-US" sz="42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2:17-22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building-prjoect.jpg"/>
          <p:cNvPicPr>
            <a:picLocks noChangeAspect="1"/>
          </p:cNvPicPr>
          <p:nvPr/>
        </p:nvPicPr>
        <p:blipFill>
          <a:blip r:embed="rId4" cstate="print">
            <a:lum bright="-8000" contrast="10000"/>
          </a:blip>
          <a:stretch>
            <a:fillRect/>
          </a:stretch>
        </p:blipFill>
        <p:spPr>
          <a:xfrm>
            <a:off x="914400" y="1295400"/>
            <a:ext cx="6461760" cy="4615543"/>
          </a:xfrm>
          <a:prstGeom prst="rect">
            <a:avLst/>
          </a:prstGeom>
        </p:spPr>
      </p:pic>
      <p:pic>
        <p:nvPicPr>
          <p:cNvPr id="11" name="Picture 10" descr="God's Household.jpg"/>
          <p:cNvPicPr>
            <a:picLocks noChangeAspect="1"/>
          </p:cNvPicPr>
          <p:nvPr/>
        </p:nvPicPr>
        <p:blipFill>
          <a:blip r:embed="rId5" cstate="print"/>
          <a:srcRect l="977" t="1310" r="977" b="13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ilder-works-in-front-of-many-tall-buildin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144000" cy="539115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943600"/>
            <a:ext cx="64008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Stages of construction..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three institutions..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Family (Eden).. organic unity</a:t>
            </a:r>
          </a:p>
          <a:p>
            <a:r>
              <a:rPr lang="en-US" dirty="0" smtClean="0"/>
              <a:t>Government (after flood).. societal citizenship </a:t>
            </a:r>
          </a:p>
          <a:p>
            <a:r>
              <a:rPr lang="en-US" dirty="0" smtClean="0"/>
              <a:t>Church (Pentecost).. spiritual fellowship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reconciliation work..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343400"/>
          </a:xfrm>
        </p:spPr>
        <p:txBody>
          <a:bodyPr/>
          <a:lstStyle/>
          <a:p>
            <a:r>
              <a:rPr lang="en-US" dirty="0" smtClean="0"/>
              <a:t>Ephesians 2…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The need for reconciliation .. 1-3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The process of personal reconciliation .. 4-10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The reconciliation of Jews/Gentiles.. 11-22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magnificent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848600" cy="4114800"/>
          </a:xfrm>
        </p:spPr>
        <p:txBody>
          <a:bodyPr/>
          <a:lstStyle/>
          <a:p>
            <a:r>
              <a:rPr lang="en-US" dirty="0" smtClean="0"/>
              <a:t>Create one new church (Jew &amp; Gentile)</a:t>
            </a:r>
          </a:p>
          <a:p>
            <a:pPr marL="594360" lvl="1">
              <a:lnSpc>
                <a:spcPts val="2800"/>
              </a:lnSpc>
            </a:pPr>
            <a:r>
              <a:rPr lang="en-US" dirty="0" smtClean="0"/>
              <a:t>17-18 And He came and preached peace to you who were afar off and to those who were near. </a:t>
            </a:r>
            <a:r>
              <a:rPr lang="en-US" baseline="30000" dirty="0" smtClean="0"/>
              <a:t>18 </a:t>
            </a:r>
            <a:r>
              <a:rPr lang="en-US" dirty="0" smtClean="0"/>
              <a:t>For through Him we both have access by one Spirit to the Father.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0386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920000"/>
                </a:solidFill>
                <a:latin typeface="Trebuchet MS" pitchFamily="34" charset="0"/>
              </a:rPr>
              <a:t>Christ</a:t>
            </a:r>
            <a:endParaRPr lang="en-US" sz="2200" b="1" i="1" dirty="0">
              <a:solidFill>
                <a:srgbClr val="920000"/>
              </a:solidFill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4864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920000"/>
                </a:solidFill>
                <a:latin typeface="Trebuchet MS" pitchFamily="34" charset="0"/>
              </a:rPr>
              <a:t>Jews</a:t>
            </a:r>
            <a:endParaRPr lang="en-US" sz="2200" b="1" i="1" dirty="0">
              <a:solidFill>
                <a:srgbClr val="920000"/>
              </a:solidFill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54864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920000"/>
                </a:solidFill>
                <a:latin typeface="Trebuchet MS" pitchFamily="34" charset="0"/>
              </a:rPr>
              <a:t>Gentiles</a:t>
            </a:r>
            <a:endParaRPr lang="en-US" sz="2200" b="1" i="1" dirty="0">
              <a:solidFill>
                <a:srgbClr val="920000"/>
              </a:solidFill>
              <a:latin typeface="Trebuchet MS" pitchFamily="34" charset="0"/>
            </a:endParaRPr>
          </a:p>
        </p:txBody>
      </p:sp>
      <p:sp>
        <p:nvSpPr>
          <p:cNvPr id="2050" name="AutoShape 2" descr="Image result for image of cross"/>
          <p:cNvSpPr>
            <a:spLocks noChangeAspect="1" noChangeArrowheads="1"/>
          </p:cNvSpPr>
          <p:nvPr/>
        </p:nvSpPr>
        <p:spPr bwMode="auto">
          <a:xfrm>
            <a:off x="155575" y="-2057400"/>
            <a:ext cx="328612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2057400"/>
            <a:ext cx="328612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2057400"/>
            <a:ext cx="328612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7459" y="4419600"/>
            <a:ext cx="631023" cy="9906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1905000" y="4419600"/>
            <a:ext cx="381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5600" y="4419600"/>
            <a:ext cx="304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7464120">
            <a:off x="1266413" y="4662242"/>
            <a:ext cx="1371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Gospel/Peace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4180273">
            <a:off x="2590959" y="4887029"/>
            <a:ext cx="1371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Gospel/Peace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Community..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924800" cy="3352800"/>
          </a:xfrm>
        </p:spPr>
        <p:txBody>
          <a:bodyPr/>
          <a:lstStyle/>
          <a:p>
            <a:r>
              <a:rPr lang="en-US" dirty="0" err="1" smtClean="0"/>
              <a:t>Fellowcitizens</a:t>
            </a:r>
            <a:r>
              <a:rPr lang="en-US" dirty="0" smtClean="0"/>
              <a:t> .. community</a:t>
            </a:r>
          </a:p>
          <a:p>
            <a:pPr lvl="1"/>
            <a:r>
              <a:rPr lang="en-US" dirty="0" smtClean="0"/>
              <a:t>19 Now, therefore, you are no longer strangers and foreigners, but fellow citizens with the saints..</a:t>
            </a:r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219200" y="5638800"/>
            <a:ext cx="60198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Christians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of Gentile background are full and equal citizens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of same household.. unity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19 no longer strangers and foreigners, but fellow citizens with the saints and members of the household of God..</a:t>
            </a:r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295400" y="5562600"/>
            <a:ext cx="60198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Every Brother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and Sister in Christ shares same spiritual DNA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Holy Temple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Foundation..  stability</a:t>
            </a:r>
          </a:p>
          <a:p>
            <a:pPr marL="594360" lvl="1">
              <a:lnSpc>
                <a:spcPts val="2800"/>
              </a:lnSpc>
            </a:pPr>
            <a:r>
              <a:rPr lang="en-US" dirty="0" smtClean="0"/>
              <a:t>20 having been built on the foundation of the apostles and prophets, Jesus Christ Himself being the chief corner</a:t>
            </a:r>
            <a:r>
              <a:rPr lang="en-US" i="1" dirty="0" smtClean="0"/>
              <a:t>stone..</a:t>
            </a:r>
            <a:endParaRPr lang="en-US" dirty="0"/>
          </a:p>
        </p:txBody>
      </p:sp>
      <p:pic>
        <p:nvPicPr>
          <p:cNvPr id="4" name="Picture 3" descr="jesus-build-the-church-imag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b="5774"/>
          <a:stretch>
            <a:fillRect/>
          </a:stretch>
        </p:blipFill>
        <p:spPr>
          <a:xfrm>
            <a:off x="4572000" y="3505200"/>
            <a:ext cx="4343400" cy="2667000"/>
          </a:xfrm>
          <a:prstGeom prst="rect">
            <a:avLst/>
          </a:prstGeom>
        </p:spPr>
      </p:pic>
      <p:sp>
        <p:nvSpPr>
          <p:cNvPr id="5" name="Subtitle 6"/>
          <p:cNvSpPr txBox="1">
            <a:spLocks/>
          </p:cNvSpPr>
          <p:nvPr/>
        </p:nvSpPr>
        <p:spPr>
          <a:xfrm>
            <a:off x="1295400" y="5562600"/>
            <a:ext cx="60198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Each stone must be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aligned with the foundation and cornerstone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dwelling place for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stones built together..</a:t>
            </a:r>
          </a:p>
          <a:p>
            <a:pPr marL="594360" lvl="1">
              <a:lnSpc>
                <a:spcPts val="2800"/>
              </a:lnSpc>
            </a:pPr>
            <a:r>
              <a:rPr lang="en-US" dirty="0" smtClean="0"/>
              <a:t>in whom the whole building, being fitted together, grows into a holy temple in the Lord, </a:t>
            </a:r>
            <a:r>
              <a:rPr lang="en-US" baseline="30000" dirty="0" smtClean="0"/>
              <a:t>22 </a:t>
            </a:r>
            <a:r>
              <a:rPr lang="en-US" dirty="0" smtClean="0"/>
              <a:t>in whom you also are being built together for a dwelling place of God in the Spirit.</a:t>
            </a:r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990600" y="5486400"/>
            <a:ext cx="73914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Each one of us play an important part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building up God’s spiritual house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268</Words>
  <Application>Microsoft Office PowerPoint</Application>
  <PresentationFormat>On-screen Show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God’s Household Built Together</vt:lpstr>
      <vt:lpstr>Slide 2</vt:lpstr>
      <vt:lpstr>God’s three institutions..</vt:lpstr>
      <vt:lpstr>God’s reconciliation work..</vt:lpstr>
      <vt:lpstr>God’s magnificent idea</vt:lpstr>
      <vt:lpstr>A New Community..</vt:lpstr>
      <vt:lpstr>A New Family</vt:lpstr>
      <vt:lpstr>A New Holy Temple</vt:lpstr>
      <vt:lpstr>A dwelling place for God..</vt:lpstr>
      <vt:lpstr>God’s Household Built Together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93</cp:revision>
  <dcterms:created xsi:type="dcterms:W3CDTF">2015-10-04T04:19:18Z</dcterms:created>
  <dcterms:modified xsi:type="dcterms:W3CDTF">2019-02-03T03:37:01Z</dcterms:modified>
</cp:coreProperties>
</file>