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6" r:id="rId4"/>
    <p:sldId id="267" r:id="rId5"/>
    <p:sldId id="268" r:id="rId6"/>
    <p:sldId id="269" r:id="rId7"/>
    <p:sldId id="27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3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3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0001-1792-4F08-9302-6D928EA50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85AD2-AC40-4B44-AF11-544F9163E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E508A-6DFA-4290-932B-61296003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78442-00E0-46B4-A0FD-8A8F52E3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03494-DB32-4F0A-A656-B7D74041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66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1DCC4-3F97-4380-A740-9D1FD152D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619B1-EC19-489C-9430-1D2F3FC66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F277E-CCF0-4871-867D-F326283CF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C4DBD-B239-423E-BA1E-3DF9CD44B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E84CDC-2494-4ED8-99B3-66E39B3BA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6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78271F-9321-499A-A3E3-0D671CF92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8C01D-3831-4D8B-9594-AB1210F77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FC171-2017-46E6-BF36-3441BFF96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CF980-3678-429B-B581-59C1D3E8E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7895C-3D70-4A63-AF3D-BAA39B6EF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7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C929E-4ADB-448C-ABE2-F636B92E76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9DEC7-F522-46C7-95BA-C714C34B1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431F1-0653-439C-9024-F843ED6A0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CD168-061C-49A8-B728-948AE16D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AA5B8-D40F-44FF-B4FB-1C79E156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5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E281A-4346-4D2E-B850-2A2EAB84A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A808D-A75A-4896-BDA4-4DCDE85C1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EA875-7ED6-4481-B637-DE4093EC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E964D-A216-4DCA-819F-5E7707B38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0DDF-58C5-4A05-BD1B-80C8F1F9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30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848D0-C6CF-48C9-A19A-9ED22FC78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F35A4-C800-4529-AF9A-5EDF400A5D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BDFC8-96C3-4CF8-B98D-F1691D424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946C23-B7C2-4F4A-9CD8-DABEB8DED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4075D1-B942-4710-9869-80DC14D1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93876-2FEE-4F15-AB64-AA5A2BFF2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17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33E8-B15F-4008-99B2-031D97CD4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CD64B3-34E9-4589-A0B0-B868BA53E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CAC35-3A17-4241-A028-EA595A22F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7DE59-5627-4E2C-9CA5-9BADFE0C6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B2B847-A513-447B-9FB1-CA7A41A5B5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E49F3-7B93-4360-A7C1-5F3877BD2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6A519-C291-478D-BA99-83B0970F8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7E11EF-ABAF-4229-B6BB-4546AF961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10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FB11-44B8-4763-B5AD-1B08710D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007D0-13CF-4C47-8492-80526475C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C5624-828D-4B21-9302-1C7675594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80F94-1E75-4058-B716-E290E510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76F0DD-11FD-4770-A79A-409768A37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DC86F-FF47-47BD-A0BD-DA4BBE43A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7AD7B-0D4A-4216-975D-9F4FF4DFC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6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5938E-CCF0-40FC-84C3-287BF56C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00ED7-8831-4767-A479-BDE371CC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E83F6-2CC2-4977-8219-B6EE571C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5321B-C12D-4266-AB85-CF840A4E8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50E55-97BC-4A3F-A773-9FA495DDA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6F1FA1-8F44-4124-B404-B4F76E04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19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CD0D1-DC50-4C00-AC08-A8D29031C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54D0F-690E-4DAE-A400-D56913DC3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91359F-B2DF-48AE-BDC3-CC48FF1F6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8FD89-112E-48FF-979D-ECB4CE253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9FAE3-A8E6-416D-8B1F-309EF0BC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93F31-FEF9-42F0-ADB5-79077800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27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547629-56F2-407C-BD7B-705A97721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A5C44-859A-42DD-BBFD-D8C2E16FF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570C5-8D93-477F-A929-721830646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CBE5-F847-4C24-80B9-BF9721870B3D}" type="datetimeFigureOut">
              <a:rPr lang="en-US" smtClean="0"/>
              <a:t>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5B043-574D-453B-9D38-6179C154F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DDDE1-62BA-409B-899F-134D230EA0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8D838-DCFE-423A-A61B-E6ED31C12A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4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CF1FFC3-D020-43C3-8B93-EF6BEFC46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912620" y="1929384"/>
            <a:ext cx="8366760" cy="2999232"/>
          </a:xfrm>
          <a:prstGeom prst="rect">
            <a:avLst/>
          </a:prstGeom>
          <a:solidFill>
            <a:schemeClr val="bg1">
              <a:alpha val="89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2620" y="2466975"/>
            <a:ext cx="8366760" cy="1201487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Eras Bold ITC" panose="020B0907030504020204" pitchFamily="34" charset="0"/>
              </a:rPr>
              <a:t>Don’t Show Favoritism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6010" y="3884037"/>
            <a:ext cx="7459980" cy="587601"/>
          </a:xfrm>
        </p:spPr>
        <p:txBody>
          <a:bodyPr>
            <a:noAutofit/>
          </a:bodyPr>
          <a:lstStyle/>
          <a:p>
            <a:r>
              <a:rPr lang="en-US" sz="4000" b="1" dirty="0"/>
              <a:t>James 2:1-9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6FC4A39-71B0-433B-AB94-CBFFA0DF9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2605" y="3792064"/>
            <a:ext cx="2586790" cy="0"/>
          </a:xfrm>
          <a:prstGeom prst="line">
            <a:avLst/>
          </a:prstGeom>
          <a:ln w="22225">
            <a:solidFill>
              <a:srgbClr val="3D56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88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8" b="9091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E41D5-9CFB-4A01-A057-D39FD8A879B6}"/>
              </a:ext>
            </a:extLst>
          </p:cNvPr>
          <p:cNvSpPr/>
          <p:nvPr/>
        </p:nvSpPr>
        <p:spPr>
          <a:xfrm>
            <a:off x="1" y="0"/>
            <a:ext cx="34564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5D497-3375-42C5-B81C-56A16EA28895}"/>
              </a:ext>
            </a:extLst>
          </p:cNvPr>
          <p:cNvSpPr/>
          <p:nvPr/>
        </p:nvSpPr>
        <p:spPr>
          <a:xfrm>
            <a:off x="3206746" y="18288"/>
            <a:ext cx="8985254" cy="685799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65849"/>
            <a:ext cx="6558440" cy="970396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latin typeface="Eras Bold ITC" panose="020B0907030504020204" pitchFamily="34" charset="0"/>
              </a:rPr>
              <a:t>Warning against favoritism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75210"/>
            <a:ext cx="11030079" cy="3705854"/>
          </a:xfrm>
        </p:spPr>
        <p:txBody>
          <a:bodyPr>
            <a:normAutofit/>
          </a:bodyPr>
          <a:lstStyle/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sz="3400" b="1" dirty="0">
                <a:latin typeface="Georgia" panose="02040502050405020303" pitchFamily="18" charset="0"/>
                <a:cs typeface="Aharoni" panose="02010803020104030203" pitchFamily="2" charset="-79"/>
              </a:rPr>
              <a:t>James 2:1 </a:t>
            </a:r>
            <a:r>
              <a:rPr lang="en-US" sz="3400" dirty="0">
                <a:latin typeface="Georgia" panose="02040502050405020303" pitchFamily="18" charset="0"/>
                <a:cs typeface="Aharoni" panose="02010803020104030203" pitchFamily="2" charset="-79"/>
              </a:rPr>
              <a:t>My brethren, do not hold the faith of our Lord Jesus Christ, </a:t>
            </a:r>
            <a:r>
              <a:rPr lang="en-US" sz="3400" i="1" dirty="0">
                <a:latin typeface="Georgia" panose="02040502050405020303" pitchFamily="18" charset="0"/>
                <a:cs typeface="Aharoni" panose="02010803020104030203" pitchFamily="2" charset="-79"/>
              </a:rPr>
              <a:t>the Lord</a:t>
            </a:r>
            <a:r>
              <a:rPr lang="en-US" sz="3400" dirty="0">
                <a:latin typeface="Georgia" panose="02040502050405020303" pitchFamily="18" charset="0"/>
                <a:cs typeface="Aharoni" panose="02010803020104030203" pitchFamily="2" charset="-79"/>
              </a:rPr>
              <a:t> of glory, with partiality.</a:t>
            </a:r>
          </a:p>
          <a:p>
            <a:pPr marL="914400" lvl="1" indent="-457200" algn="l">
              <a:buFont typeface="Georgia" panose="02040502050405020303" pitchFamily="18" charset="0"/>
              <a:buChar char="―"/>
            </a:pPr>
            <a:r>
              <a:rPr lang="en-US" sz="2800" b="1" dirty="0">
                <a:latin typeface="Georgia" panose="02040502050405020303" pitchFamily="18" charset="0"/>
              </a:rPr>
              <a:t>James 1:26-27</a:t>
            </a:r>
            <a:r>
              <a:rPr lang="en-US" sz="2800" dirty="0">
                <a:latin typeface="Georgia" panose="02040502050405020303" pitchFamily="18" charset="0"/>
              </a:rPr>
              <a:t> Pure religion.. </a:t>
            </a:r>
          </a:p>
          <a:p>
            <a:pPr marL="914400" lvl="1" indent="-457200" algn="l">
              <a:buFont typeface="Georgia" panose="02040502050405020303" pitchFamily="18" charset="0"/>
              <a:buChar char="―"/>
            </a:pPr>
            <a:r>
              <a:rPr lang="en-US" sz="2800" b="1" dirty="0">
                <a:latin typeface="Georgia" panose="02040502050405020303" pitchFamily="18" charset="0"/>
                <a:cs typeface="Aharoni" panose="02010803020104030203" pitchFamily="2" charset="-79"/>
              </a:rPr>
              <a:t>2 Cor 8:9</a:t>
            </a:r>
            <a:r>
              <a:rPr lang="en-US" sz="2800" dirty="0">
                <a:latin typeface="Georgia" panose="02040502050405020303" pitchFamily="18" charset="0"/>
                <a:cs typeface="Aharoni" panose="02010803020104030203" pitchFamily="2" charset="-79"/>
              </a:rPr>
              <a:t> </a:t>
            </a:r>
            <a:r>
              <a:rPr lang="en-US" sz="2800" dirty="0">
                <a:latin typeface="Georgia" panose="02040502050405020303" pitchFamily="18" charset="0"/>
              </a:rPr>
              <a:t>For you know the grace of our Lord Jesus Christ, that though He was rich, yet for your sakes He became poor, that you through His poverty might become rich.</a:t>
            </a:r>
            <a:endParaRPr lang="en-US" sz="2800" dirty="0">
              <a:latin typeface="Georgia" panose="02040502050405020303" pitchFamily="18" charset="0"/>
              <a:cs typeface="Aharoni" panose="02010803020104030203" pitchFamily="2" charset="-79"/>
            </a:endParaRPr>
          </a:p>
          <a:p>
            <a:pPr marL="914400" lvl="1" indent="-457200" algn="l">
              <a:buFont typeface="Georgia" panose="02040502050405020303" pitchFamily="18" charset="0"/>
              <a:buChar char="―"/>
            </a:pPr>
            <a:endParaRPr lang="en-US" sz="3000" dirty="0">
              <a:latin typeface="Georgia" panose="02040502050405020303" pitchFamily="18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8264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8" b="9091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E41D5-9CFB-4A01-A057-D39FD8A879B6}"/>
              </a:ext>
            </a:extLst>
          </p:cNvPr>
          <p:cNvSpPr/>
          <p:nvPr/>
        </p:nvSpPr>
        <p:spPr>
          <a:xfrm>
            <a:off x="1" y="0"/>
            <a:ext cx="34564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5D497-3375-42C5-B81C-56A16EA28895}"/>
              </a:ext>
            </a:extLst>
          </p:cNvPr>
          <p:cNvSpPr/>
          <p:nvPr/>
        </p:nvSpPr>
        <p:spPr>
          <a:xfrm>
            <a:off x="3352801" y="-10"/>
            <a:ext cx="88391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65849"/>
            <a:ext cx="6558440" cy="970396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latin typeface="Eras Bold ITC" panose="020B0907030504020204" pitchFamily="34" charset="0"/>
              </a:rPr>
              <a:t>An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51463"/>
            <a:ext cx="11232991" cy="4129601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Georgia" panose="02040502050405020303" pitchFamily="18" charset="0"/>
                <a:cs typeface="Calibri" panose="020F0502020204030204" pitchFamily="34" charset="0"/>
              </a:rPr>
              <a:t>James 2:2-4</a:t>
            </a:r>
            <a:r>
              <a:rPr lang="en-US" sz="3200" dirty="0">
                <a:latin typeface="Georgia" panose="02040502050405020303" pitchFamily="18" charset="0"/>
                <a:cs typeface="Calibri" panose="020F0502020204030204" pitchFamily="34" charset="0"/>
              </a:rPr>
              <a:t> </a:t>
            </a:r>
            <a:r>
              <a:rPr lang="en-US" sz="2700" dirty="0">
                <a:latin typeface="Georgia" panose="02040502050405020303" pitchFamily="18" charset="0"/>
              </a:rPr>
              <a:t>For if there should come into your assembly a man with gold rings, in fine apparel, and there should also come in a poor man in filthy clothes, </a:t>
            </a:r>
            <a:r>
              <a:rPr lang="en-US" sz="2700" baseline="30000" dirty="0">
                <a:latin typeface="Georgia" panose="02040502050405020303" pitchFamily="18" charset="0"/>
              </a:rPr>
              <a:t>3 </a:t>
            </a:r>
            <a:r>
              <a:rPr lang="en-US" sz="2700" dirty="0">
                <a:latin typeface="Georgia" panose="02040502050405020303" pitchFamily="18" charset="0"/>
              </a:rPr>
              <a:t>and you pay attention to the one wearing the fine clothes and say to him, “You sit here in a good place,” and say to the poor man, “You stand there,” or, “Sit here at my footstool,” </a:t>
            </a:r>
            <a:r>
              <a:rPr lang="en-US" sz="2700" baseline="30000" dirty="0">
                <a:latin typeface="Georgia" panose="02040502050405020303" pitchFamily="18" charset="0"/>
              </a:rPr>
              <a:t>4 </a:t>
            </a:r>
            <a:r>
              <a:rPr lang="en-US" sz="2700" dirty="0">
                <a:latin typeface="Georgia" panose="02040502050405020303" pitchFamily="18" charset="0"/>
              </a:rPr>
              <a:t>have you not shown partiality among yourselves, and become judges with evil thoughts?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2800" dirty="0">
                <a:latin typeface="Georgia" panose="02040502050405020303" pitchFamily="18" charset="0"/>
                <a:cs typeface="Calibri" panose="020F0502020204030204" pitchFamily="34" charset="0"/>
              </a:rPr>
              <a:t>Don’t presume to know which person will respond to the gospel</a:t>
            </a:r>
          </a:p>
        </p:txBody>
      </p:sp>
    </p:spTree>
    <p:extLst>
      <p:ext uri="{BB962C8B-B14F-4D97-AF65-F5344CB8AC3E}">
        <p14:creationId xmlns:p14="http://schemas.microsoft.com/office/powerpoint/2010/main" val="3688984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8" b="9091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E41D5-9CFB-4A01-A057-D39FD8A879B6}"/>
              </a:ext>
            </a:extLst>
          </p:cNvPr>
          <p:cNvSpPr/>
          <p:nvPr/>
        </p:nvSpPr>
        <p:spPr>
          <a:xfrm>
            <a:off x="1" y="0"/>
            <a:ext cx="34564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5D497-3375-42C5-B81C-56A16EA28895}"/>
              </a:ext>
            </a:extLst>
          </p:cNvPr>
          <p:cNvSpPr/>
          <p:nvPr/>
        </p:nvSpPr>
        <p:spPr>
          <a:xfrm>
            <a:off x="3352801" y="-10"/>
            <a:ext cx="88391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65849"/>
            <a:ext cx="7071396" cy="970396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latin typeface="Eras Bold ITC" panose="020B0907030504020204" pitchFamily="34" charset="0"/>
              </a:rPr>
              <a:t>God lifts up the poor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102094"/>
            <a:ext cx="11232991" cy="3978970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latin typeface="Georgia" panose="02040502050405020303" pitchFamily="18" charset="0"/>
              </a:rPr>
              <a:t>James 2:5-7 </a:t>
            </a:r>
            <a:r>
              <a:rPr lang="en-US" sz="2800" dirty="0">
                <a:latin typeface="Georgia" panose="02040502050405020303" pitchFamily="18" charset="0"/>
              </a:rPr>
              <a:t>Listen, my beloved brethren: Has God not chosen the poor of this world </a:t>
            </a:r>
            <a:r>
              <a:rPr lang="en-US" sz="2800" i="1" dirty="0">
                <a:latin typeface="Georgia" panose="02040502050405020303" pitchFamily="18" charset="0"/>
              </a:rPr>
              <a:t>to be</a:t>
            </a:r>
            <a:r>
              <a:rPr lang="en-US" sz="2800" dirty="0">
                <a:latin typeface="Georgia" panose="02040502050405020303" pitchFamily="18" charset="0"/>
              </a:rPr>
              <a:t> rich in faith and heirs of the kingdom which He promised to those who love Him? </a:t>
            </a:r>
            <a:r>
              <a:rPr lang="en-US" sz="2800" baseline="30000" dirty="0">
                <a:latin typeface="Georgia" panose="02040502050405020303" pitchFamily="18" charset="0"/>
              </a:rPr>
              <a:t>6 </a:t>
            </a:r>
            <a:r>
              <a:rPr lang="en-US" sz="2800" dirty="0">
                <a:latin typeface="Georgia" panose="02040502050405020303" pitchFamily="18" charset="0"/>
              </a:rPr>
              <a:t>But you have dishonored the poor man. Do not the rich oppress you and drag you into the courts? </a:t>
            </a:r>
            <a:r>
              <a:rPr lang="en-US" sz="2800" baseline="30000" dirty="0">
                <a:latin typeface="Georgia" panose="02040502050405020303" pitchFamily="18" charset="0"/>
              </a:rPr>
              <a:t>7 </a:t>
            </a:r>
            <a:r>
              <a:rPr lang="en-US" sz="2800" dirty="0">
                <a:latin typeface="Georgia" panose="02040502050405020303" pitchFamily="18" charset="0"/>
              </a:rPr>
              <a:t>Do they not blaspheme that noble name by which you are called?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3000" dirty="0">
                <a:latin typeface="Georgia" panose="02040502050405020303" pitchFamily="18" charset="0"/>
              </a:rPr>
              <a:t>Matt 5:3; Luke 6:28; Gal 2:10, 1 Cor 1:26</a:t>
            </a:r>
          </a:p>
          <a:p>
            <a:pPr algn="l"/>
            <a:endParaRPr lang="en-US" sz="2800" dirty="0">
              <a:latin typeface="Georgia" panose="02040502050405020303" pitchFamily="18" charset="0"/>
            </a:endParaRPr>
          </a:p>
          <a:p>
            <a:pPr algn="l"/>
            <a:endParaRPr lang="en-US" sz="2800" dirty="0">
              <a:latin typeface="Georgia" panose="02040502050405020303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520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8" b="9091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E41D5-9CFB-4A01-A057-D39FD8A879B6}"/>
              </a:ext>
            </a:extLst>
          </p:cNvPr>
          <p:cNvSpPr/>
          <p:nvPr/>
        </p:nvSpPr>
        <p:spPr>
          <a:xfrm>
            <a:off x="1" y="0"/>
            <a:ext cx="34564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5D497-3375-42C5-B81C-56A16EA28895}"/>
              </a:ext>
            </a:extLst>
          </p:cNvPr>
          <p:cNvSpPr/>
          <p:nvPr/>
        </p:nvSpPr>
        <p:spPr>
          <a:xfrm>
            <a:off x="3352801" y="-10"/>
            <a:ext cx="88391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65849"/>
            <a:ext cx="6558440" cy="970396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latin typeface="Eras Bold ITC" panose="020B0907030504020204" pitchFamily="34" charset="0"/>
              </a:rPr>
              <a:t>The Royal Law of scripture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64060"/>
            <a:ext cx="11232991" cy="3717004"/>
          </a:xfrm>
        </p:spPr>
        <p:txBody>
          <a:bodyPr>
            <a:normAutofit/>
          </a:bodyPr>
          <a:lstStyle/>
          <a:p>
            <a:pPr algn="l"/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James 2:8-9 </a:t>
            </a:r>
            <a:r>
              <a:rPr lang="en-US" sz="3000" b="1" baseline="30000" dirty="0">
                <a:latin typeface="Georgia" panose="02040502050405020303" pitchFamily="18" charset="0"/>
              </a:rPr>
              <a:t> </a:t>
            </a:r>
            <a:r>
              <a:rPr lang="en-US" sz="3000" dirty="0">
                <a:latin typeface="Georgia" panose="02040502050405020303" pitchFamily="18" charset="0"/>
              </a:rPr>
              <a:t>If you really fulfill </a:t>
            </a:r>
            <a:r>
              <a:rPr lang="en-US" sz="3000" i="1" dirty="0">
                <a:latin typeface="Georgia" panose="02040502050405020303" pitchFamily="18" charset="0"/>
              </a:rPr>
              <a:t>the</a:t>
            </a:r>
            <a:r>
              <a:rPr lang="en-US" sz="3000" dirty="0">
                <a:latin typeface="Georgia" panose="02040502050405020303" pitchFamily="18" charset="0"/>
              </a:rPr>
              <a:t> royal law according to the Scripture, “You shall love your neighbor as yourself,” you do well; </a:t>
            </a:r>
            <a:r>
              <a:rPr lang="en-US" sz="3000" baseline="30000" dirty="0">
                <a:latin typeface="Georgia" panose="02040502050405020303" pitchFamily="18" charset="0"/>
              </a:rPr>
              <a:t>9 </a:t>
            </a:r>
            <a:r>
              <a:rPr lang="en-US" sz="3000" dirty="0">
                <a:latin typeface="Georgia" panose="02040502050405020303" pitchFamily="18" charset="0"/>
              </a:rPr>
              <a:t>but if you show partiality, you commit sin, and are convicted by the law as transgressors. </a:t>
            </a:r>
          </a:p>
          <a:p>
            <a:pPr marL="457200" indent="-457200" algn="l">
              <a:buFont typeface="Georgia" panose="02040502050405020303" pitchFamily="18" charset="0"/>
              <a:buChar char="―"/>
            </a:pPr>
            <a:r>
              <a:rPr lang="en-US" sz="3000" dirty="0">
                <a:latin typeface="Georgia" panose="02040502050405020303" pitchFamily="18" charset="0"/>
                <a:cs typeface="Calibri" panose="020F0502020204030204" pitchFamily="34" charset="0"/>
              </a:rPr>
              <a:t>Lev 19:18; </a:t>
            </a:r>
            <a:r>
              <a:rPr lang="en-US" sz="3000" dirty="0" err="1">
                <a:latin typeface="Georgia" panose="02040502050405020303" pitchFamily="18" charset="0"/>
                <a:cs typeface="Calibri" panose="020F0502020204030204" pitchFamily="34" charset="0"/>
              </a:rPr>
              <a:t>Deut</a:t>
            </a:r>
            <a:r>
              <a:rPr lang="en-US" sz="3000" dirty="0">
                <a:latin typeface="Georgia" panose="02040502050405020303" pitchFamily="18" charset="0"/>
                <a:cs typeface="Calibri" panose="020F0502020204030204" pitchFamily="34" charset="0"/>
              </a:rPr>
              <a:t> 6:4 Mark 12:28-31 </a:t>
            </a:r>
          </a:p>
        </p:txBody>
      </p:sp>
    </p:spTree>
    <p:extLst>
      <p:ext uri="{BB962C8B-B14F-4D97-AF65-F5344CB8AC3E}">
        <p14:creationId xmlns:p14="http://schemas.microsoft.com/office/powerpoint/2010/main" val="179692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8" b="9091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E41D5-9CFB-4A01-A057-D39FD8A879B6}"/>
              </a:ext>
            </a:extLst>
          </p:cNvPr>
          <p:cNvSpPr/>
          <p:nvPr/>
        </p:nvSpPr>
        <p:spPr>
          <a:xfrm>
            <a:off x="1" y="0"/>
            <a:ext cx="34564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5D497-3375-42C5-B81C-56A16EA28895}"/>
              </a:ext>
            </a:extLst>
          </p:cNvPr>
          <p:cNvSpPr/>
          <p:nvPr/>
        </p:nvSpPr>
        <p:spPr>
          <a:xfrm>
            <a:off x="3352801" y="-10"/>
            <a:ext cx="88391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65849"/>
            <a:ext cx="6558440" cy="970396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latin typeface="Eras Bold ITC" panose="020B0907030504020204" pitchFamily="34" charset="0"/>
              </a:rPr>
              <a:t>Jesus looked at the heart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64060"/>
            <a:ext cx="11232991" cy="3717004"/>
          </a:xfrm>
        </p:spPr>
        <p:txBody>
          <a:bodyPr>
            <a:normAutofit/>
          </a:bodyPr>
          <a:lstStyle/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  <a:cs typeface="Calibri" panose="020F0502020204030204" pitchFamily="34" charset="0"/>
              </a:rPr>
              <a:t>Knew what is within </a:t>
            </a:r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– John 2:24-25</a:t>
            </a:r>
          </a:p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sz="3000" dirty="0">
                <a:latin typeface="Georgia" panose="02040502050405020303" pitchFamily="18" charset="0"/>
                <a:cs typeface="Calibri" panose="020F0502020204030204" pitchFamily="34" charset="0"/>
              </a:rPr>
              <a:t>Showed kindness to the unloved</a:t>
            </a:r>
            <a:endParaRPr lang="en-US" sz="2600" dirty="0">
              <a:latin typeface="Georgia" panose="02040502050405020303" pitchFamily="18" charset="0"/>
              <a:cs typeface="Calibri" panose="020F0502020204030204" pitchFamily="34" charset="0"/>
            </a:endParaRPr>
          </a:p>
          <a:p>
            <a:pPr marL="731520" lvl="1" indent="-274320" algn="l">
              <a:buFont typeface="Arial" panose="020B0604020202020204" pitchFamily="34" charset="0"/>
              <a:buChar char="•"/>
            </a:pPr>
            <a:r>
              <a:rPr lang="en-US" sz="2600" b="1" dirty="0">
                <a:latin typeface="Georgia" panose="02040502050405020303" pitchFamily="18" charset="0"/>
                <a:cs typeface="Calibri" panose="020F0502020204030204" pitchFamily="34" charset="0"/>
              </a:rPr>
              <a:t>John 4 – </a:t>
            </a:r>
            <a:r>
              <a:rPr lang="en-US" sz="2600" dirty="0">
                <a:latin typeface="Georgia" panose="02040502050405020303" pitchFamily="18" charset="0"/>
                <a:cs typeface="Calibri" panose="020F0502020204030204" pitchFamily="34" charset="0"/>
              </a:rPr>
              <a:t>woman at the well</a:t>
            </a:r>
          </a:p>
          <a:p>
            <a:pPr marL="731520" lvl="1" indent="-274320" algn="l">
              <a:buFont typeface="Arial" panose="020B0604020202020204" pitchFamily="34" charset="0"/>
              <a:buChar char="•"/>
            </a:pPr>
            <a:r>
              <a:rPr lang="en-US" sz="2600" b="1" dirty="0">
                <a:latin typeface="Georgia" panose="02040502050405020303" pitchFamily="18" charset="0"/>
                <a:cs typeface="Calibri" panose="020F0502020204030204" pitchFamily="34" charset="0"/>
              </a:rPr>
              <a:t>Luke 7:36-50 – </a:t>
            </a:r>
            <a:r>
              <a:rPr lang="en-US" sz="2600" dirty="0">
                <a:latin typeface="Georgia" panose="02040502050405020303" pitchFamily="18" charset="0"/>
                <a:cs typeface="Calibri" panose="020F0502020204030204" pitchFamily="34" charset="0"/>
              </a:rPr>
              <a:t>sinful woman</a:t>
            </a:r>
          </a:p>
          <a:p>
            <a:pPr marL="731520" lvl="1" indent="-274320" algn="l">
              <a:buFont typeface="Arial" panose="020B0604020202020204" pitchFamily="34" charset="0"/>
              <a:buChar char="•"/>
            </a:pPr>
            <a:r>
              <a:rPr lang="en-US" sz="2600" b="1" dirty="0">
                <a:latin typeface="Georgia" panose="02040502050405020303" pitchFamily="18" charset="0"/>
                <a:cs typeface="Calibri" panose="020F0502020204030204" pitchFamily="34" charset="0"/>
              </a:rPr>
              <a:t>Luke 10:25-39 – </a:t>
            </a:r>
            <a:r>
              <a:rPr lang="en-US" sz="2600" dirty="0">
                <a:latin typeface="Georgia" panose="02040502050405020303" pitchFamily="18" charset="0"/>
                <a:cs typeface="Calibri" panose="020F0502020204030204" pitchFamily="34" charset="0"/>
              </a:rPr>
              <a:t>Who is my neighbor?</a:t>
            </a:r>
          </a:p>
        </p:txBody>
      </p:sp>
    </p:spTree>
    <p:extLst>
      <p:ext uri="{BB962C8B-B14F-4D97-AF65-F5344CB8AC3E}">
        <p14:creationId xmlns:p14="http://schemas.microsoft.com/office/powerpoint/2010/main" val="291628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8" b="9091"/>
          <a:stretch/>
        </p:blipFill>
        <p:spPr>
          <a:xfrm>
            <a:off x="3523488" y="0"/>
            <a:ext cx="8668512" cy="6857990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9E41D5-9CFB-4A01-A057-D39FD8A879B6}"/>
              </a:ext>
            </a:extLst>
          </p:cNvPr>
          <p:cNvSpPr/>
          <p:nvPr/>
        </p:nvSpPr>
        <p:spPr>
          <a:xfrm>
            <a:off x="1" y="0"/>
            <a:ext cx="345644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085D497-3375-42C5-B81C-56A16EA28895}"/>
              </a:ext>
            </a:extLst>
          </p:cNvPr>
          <p:cNvSpPr/>
          <p:nvPr/>
        </p:nvSpPr>
        <p:spPr>
          <a:xfrm>
            <a:off x="3352801" y="-10"/>
            <a:ext cx="88391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565849"/>
            <a:ext cx="6558440" cy="970396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latin typeface="Eras Bold ITC" panose="020B0907030504020204" pitchFamily="34" charset="0"/>
              </a:rPr>
              <a:t>Parable of the Sower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364060"/>
            <a:ext cx="11232991" cy="3717004"/>
          </a:xfrm>
        </p:spPr>
        <p:txBody>
          <a:bodyPr>
            <a:normAutofit/>
          </a:bodyPr>
          <a:lstStyle/>
          <a:p>
            <a:pPr marL="274320" indent="-274320" algn="l">
              <a:buFont typeface="Arial" panose="020B0604020202020204" pitchFamily="34" charset="0"/>
              <a:buChar char="•"/>
            </a:pPr>
            <a:r>
              <a:rPr lang="en-US" sz="3000" b="1" dirty="0">
                <a:latin typeface="Georgia" panose="02040502050405020303" pitchFamily="18" charset="0"/>
                <a:cs typeface="Calibri" panose="020F0502020204030204" pitchFamily="34" charset="0"/>
              </a:rPr>
              <a:t>Luke 8:5-15 </a:t>
            </a:r>
            <a:r>
              <a:rPr lang="en-US" sz="3000" dirty="0">
                <a:latin typeface="Georgia" panose="02040502050405020303" pitchFamily="18" charset="0"/>
                <a:cs typeface="Calibri" panose="020F0502020204030204" pitchFamily="34" charset="0"/>
              </a:rPr>
              <a:t>Seed sown on every kind of soil</a:t>
            </a:r>
          </a:p>
          <a:p>
            <a:pPr marL="731520" lvl="1" indent="-27432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  <a:cs typeface="Calibri" panose="020F0502020204030204" pitchFamily="34" charset="0"/>
              </a:rPr>
              <a:t>Soils represented people’s hearts</a:t>
            </a:r>
          </a:p>
          <a:p>
            <a:pPr marL="731520" lvl="1" indent="-27432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  <a:cs typeface="Calibri" panose="020F0502020204030204" pitchFamily="34" charset="0"/>
              </a:rPr>
              <a:t>We don’t know people’s hearts</a:t>
            </a:r>
          </a:p>
          <a:p>
            <a:pPr marL="731520" lvl="1" indent="-274320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Georgia" panose="02040502050405020303" pitchFamily="18" charset="0"/>
                <a:cs typeface="Calibri" panose="020F0502020204030204" pitchFamily="34" charset="0"/>
              </a:rPr>
              <a:t>We plant and allow God to give increase</a:t>
            </a:r>
          </a:p>
        </p:txBody>
      </p:sp>
    </p:spTree>
    <p:extLst>
      <p:ext uri="{BB962C8B-B14F-4D97-AF65-F5344CB8AC3E}">
        <p14:creationId xmlns:p14="http://schemas.microsoft.com/office/powerpoint/2010/main" val="41780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788B8EE-DAD3-40FC-9C5B-E7AF1E2329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" t="16238" r="251" b="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3CCEF2-75E4-47A1-963F-B3809EA826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583152"/>
            <a:ext cx="10918056" cy="1065990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Eras Bold ITC" panose="020B0907030504020204" pitchFamily="34" charset="0"/>
              </a:rPr>
              <a:t>Don’t Show Favoritism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2DE768-BA44-4279-8304-138637A6B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688" y="5750937"/>
            <a:ext cx="10918056" cy="468888"/>
          </a:xfrm>
        </p:spPr>
        <p:txBody>
          <a:bodyPr>
            <a:noAutofit/>
          </a:bodyPr>
          <a:lstStyle/>
          <a:p>
            <a:r>
              <a:rPr lang="en-US" sz="4000" b="1" dirty="0"/>
              <a:t>James 2:1-9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72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403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Eras Bold ITC</vt:lpstr>
      <vt:lpstr>Georgia</vt:lpstr>
      <vt:lpstr>Office Theme</vt:lpstr>
      <vt:lpstr>Don’t Show Favoritism</vt:lpstr>
      <vt:lpstr>Warning against favoritism</vt:lpstr>
      <vt:lpstr>An example</vt:lpstr>
      <vt:lpstr>God lifts up the poor </vt:lpstr>
      <vt:lpstr>The Royal Law of scripture</vt:lpstr>
      <vt:lpstr>Jesus looked at the heart</vt:lpstr>
      <vt:lpstr>Parable of the Sower</vt:lpstr>
      <vt:lpstr>Don’t Show Favoritism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2020-12-27T06:32:59Z</dcterms:created>
  <dcterms:modified xsi:type="dcterms:W3CDTF">2021-01-24T01:14:56Z</dcterms:modified>
</cp:coreProperties>
</file>