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11" r:id="rId3"/>
    <p:sldId id="256" r:id="rId4"/>
    <p:sldId id="312" r:id="rId5"/>
    <p:sldId id="313" r:id="rId6"/>
    <p:sldId id="308" r:id="rId7"/>
    <p:sldId id="314" r:id="rId8"/>
    <p:sldId id="309" r:id="rId9"/>
    <p:sldId id="315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9824B-C75F-4E6B-824E-E40412F6907C}" v="90" dt="2020-10-11T16:14:39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55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0396-FC47-436F-85CE-3C070F05D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6089F-0F7B-4940-8B30-EE49A083A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17FB8-E850-4226-B4C2-6187D70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01E4-6E5C-4578-89D8-1AB37A058E6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9690B-5B36-4025-BBF2-D4C9A103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F5FFA-C96B-415E-B74D-F1FDD215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554-62BE-4EB2-BC05-856308EC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E216-8BE0-447C-9084-0F6D41DE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E5BB8-628B-41F1-AF01-8C5FFA2D7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BE1E6-F411-4BE1-8BCD-DF97EFB7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01E4-6E5C-4578-89D8-1AB37A058E6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63248-559F-4A52-BCCB-271FF7D7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3ABC5-6CA3-44C4-A768-D122F41E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554-62BE-4EB2-BC05-856308EC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6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4E757-6209-41F7-9B46-59353FFF5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927DF-19B9-4F6C-B926-0900DC941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06CCF-0094-430D-B445-0A438741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01E4-6E5C-4578-89D8-1AB37A058E6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FEC89-7DB0-4BC3-B2A0-A7D87B24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38D6B-8C5B-4661-B49C-796FFAB7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554-62BE-4EB2-BC05-856308EC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75A2-D95A-492A-A26A-A8B129F4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F795B-A263-427A-8512-4DBFC3F97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8326A-7C9A-42D0-81E0-4A51FEE6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01E4-6E5C-4578-89D8-1AB37A058E6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F0742-E6F1-447F-A460-EFE72DB1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A0BB4-DE7A-4011-8771-6498A60E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554-62BE-4EB2-BC05-856308EC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E3D9-158B-4A37-B15E-0E75E4A2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13E05-0838-4C7D-986D-AACC66102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7C70E-2935-4DA3-81C3-5B7992C5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01E4-6E5C-4578-89D8-1AB37A058E6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F7699-EFE6-4EE7-A981-D10295CC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C3F16-2565-4E98-A2A7-6570AFB6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554-62BE-4EB2-BC05-856308EC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2362-173A-4158-896F-5395DEA5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3E188-6875-4505-9F57-0B19CF623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36770-4905-4ADC-A0CD-8EC603D16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87F45-EF53-43A5-A6A9-AEAC70DB5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01E4-6E5C-4578-89D8-1AB37A058E6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DEFC1-C0CF-452C-8800-21428413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B0697-793C-4747-A926-4ACDD29C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554-62BE-4EB2-BC05-856308EC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6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AF1D-5DD3-4597-87D7-AA39CC34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DEA56-6F78-4891-88E7-24E007446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680E8-2FBC-44CC-BEFB-7F81ACC68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9080F-F2B7-4709-9287-CD49D455E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C74A0-F0B5-4C11-9C24-E85B2F2AE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037F7-9617-495E-9A23-6AE27F5D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01E4-6E5C-4578-89D8-1AB37A058E6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9911E-FD5A-46E5-A9D7-BAFCC161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E43EEB-A3B1-4B15-BEB7-A35CDD33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554-62BE-4EB2-BC05-856308EC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AF0C-9348-418B-A1B7-C50219D0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29887-2E4C-4D49-B9BC-3EF1EA352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01E4-6E5C-4578-89D8-1AB37A058E6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8E32A-A482-4FD2-A7CB-BAB1DCA7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DCA02-12CE-423B-82E0-C731059C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554-62BE-4EB2-BC05-856308EC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2B7EB-B3DD-4EED-A0C2-9837B0FF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01E4-6E5C-4578-89D8-1AB37A058E6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A94EE-5138-4814-B38C-332180CB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C5061-EF9E-4597-9284-241A0064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554-62BE-4EB2-BC05-856308EC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7752-F59A-4DF4-869E-5BD07898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43B79-D920-4DEE-A83B-C2CF0B173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36163-68EA-47D6-B74C-042A7DB75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5692A-405A-45AF-91CD-812B8247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01E4-6E5C-4578-89D8-1AB37A058E6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C285D-2EA4-44A5-BBD4-4BA1ADFE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9FE3B-5A08-4D34-810F-1AD5A136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554-62BE-4EB2-BC05-856308EC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DE53-8C8C-4F48-9801-380FF0738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FF541-266C-4DA3-A068-BBD23048F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304A3-9E87-4F6A-875A-E2F5D7066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389CA-D33F-4B14-8CB6-FC0557DD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01E4-6E5C-4578-89D8-1AB37A058E6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12F36-C065-46CC-BF19-DF2A4CCE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A3530-A7F0-4070-B5A0-870FCA1D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554-62BE-4EB2-BC05-856308EC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5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045DE5-DCBB-4E1B-B84B-42AD0665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02CCF-6C65-4B55-949A-3CFB71DD2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3D97-4EEE-47AE-8B24-341D15BDF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C01E4-6E5C-4578-89D8-1AB37A058E6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0F050-D989-459C-8F50-26413CAFE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F6706-FF9A-4828-B5FC-2E10C1A52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FD554-62BE-4EB2-BC05-856308EC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3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Luke+8%3A13-14&amp;version=NKJV#fen-NKJV-25259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6CD77D64-0195-4711-B759-AD27C6649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23391" r="3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2192000" cy="207732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47DD0-D02F-4A2E-A348-8E704023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8" y="4529820"/>
            <a:ext cx="10918056" cy="107267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Keep on Growing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9515-0F9E-40FC-AB41-07968306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 anchor="ctr">
            <a:no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Colossians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3:1-8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49692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DF9911-4A37-4096-BE25-0CCCFEC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5711486"/>
            <a:ext cx="27432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26067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9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6CD77D64-0195-4711-B759-AD27C6649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23391" r="3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2192000" cy="207732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47DD0-D02F-4A2E-A348-8E704023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8" y="4529820"/>
            <a:ext cx="10918056" cy="107267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Keep on Growing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9515-0F9E-40FC-AB41-07968306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 anchor="ctr">
            <a:no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Colossians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3:1-8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49692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DF9911-4A37-4096-BE25-0CCCFEC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5711486"/>
            <a:ext cx="27432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26067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37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6CD77D64-0195-4711-B759-AD27C6649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E89C2-B99A-4622-B43A-86378199A8E4}"/>
              </a:ext>
            </a:extLst>
          </p:cNvPr>
          <p:cNvSpPr/>
          <p:nvPr/>
        </p:nvSpPr>
        <p:spPr>
          <a:xfrm>
            <a:off x="3378200" y="0"/>
            <a:ext cx="8813800" cy="68397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47DD0-D02F-4A2E-A348-8E704023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7" y="812803"/>
            <a:ext cx="6699567" cy="86925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Berlin Sans FB Demi" panose="020E0802020502020306" pitchFamily="34" charset="0"/>
              </a:rPr>
              <a:t>How to Become a Christian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9515-0F9E-40FC-AB41-07968306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887794"/>
            <a:ext cx="11053619" cy="4193269"/>
          </a:xfrm>
        </p:spPr>
        <p:txBody>
          <a:bodyPr>
            <a:normAutofit/>
          </a:bodyPr>
          <a:lstStyle/>
          <a:p>
            <a:pPr marL="274320" indent="-36576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 Demi" panose="020E0802020502020306" pitchFamily="34" charset="0"/>
                <a:cs typeface="Aharoni" panose="02010803020104030203" pitchFamily="2" charset="-79"/>
              </a:rPr>
              <a:t>Hear the Gospel – Mark 16:15 Rom 10:17</a:t>
            </a:r>
          </a:p>
          <a:p>
            <a:pPr marL="274320" indent="-36576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 Demi" panose="020E0802020502020306" pitchFamily="34" charset="0"/>
                <a:cs typeface="Aharoni" panose="02010803020104030203" pitchFamily="2" charset="-79"/>
              </a:rPr>
              <a:t>Believe in Jesus Christ – John 3:16 </a:t>
            </a:r>
          </a:p>
          <a:p>
            <a:pPr marL="274320" indent="-36576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 Demi" panose="020E0802020502020306" pitchFamily="34" charset="0"/>
                <a:cs typeface="Aharoni" panose="02010803020104030203" pitchFamily="2" charset="-79"/>
              </a:rPr>
              <a:t>Repent – Acts 2:38 Acts 17:30</a:t>
            </a:r>
          </a:p>
          <a:p>
            <a:pPr marL="274320" indent="-36576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 Demi" panose="020E0802020502020306" pitchFamily="34" charset="0"/>
                <a:cs typeface="Aharoni" panose="02010803020104030203" pitchFamily="2" charset="-79"/>
              </a:rPr>
              <a:t>Baptized for Remission of Sins – Acts 2:38</a:t>
            </a:r>
          </a:p>
          <a:p>
            <a:pPr marL="274320" indent="-36576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 Demi" panose="020E0802020502020306" pitchFamily="34" charset="0"/>
                <a:cs typeface="Aharoni" panose="02010803020104030203" pitchFamily="2" charset="-79"/>
              </a:rPr>
              <a:t>Be Faithful – Rev 2:10</a:t>
            </a:r>
          </a:p>
        </p:txBody>
      </p:sp>
    </p:spTree>
    <p:extLst>
      <p:ext uri="{BB962C8B-B14F-4D97-AF65-F5344CB8AC3E}">
        <p14:creationId xmlns:p14="http://schemas.microsoft.com/office/powerpoint/2010/main" val="316065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6CD77D64-0195-4711-B759-AD27C6649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E89C2-B99A-4622-B43A-86378199A8E4}"/>
              </a:ext>
            </a:extLst>
          </p:cNvPr>
          <p:cNvSpPr/>
          <p:nvPr/>
        </p:nvSpPr>
        <p:spPr>
          <a:xfrm>
            <a:off x="3378200" y="0"/>
            <a:ext cx="8813800" cy="68397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47DD0-D02F-4A2E-A348-8E704023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7" y="812803"/>
            <a:ext cx="6699567" cy="86925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Berlin Sans FB Demi" panose="020E0802020502020306" pitchFamily="34" charset="0"/>
              </a:rPr>
              <a:t>Two Paths, Two Natures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9515-0F9E-40FC-AB41-07968306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887794"/>
            <a:ext cx="11053619" cy="4193269"/>
          </a:xfrm>
        </p:spPr>
        <p:txBody>
          <a:bodyPr>
            <a:normAutofit/>
          </a:bodyPr>
          <a:lstStyle/>
          <a:p>
            <a:pPr marL="274320" indent="-36576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 Demi" panose="020E0802020502020306" pitchFamily="34" charset="0"/>
                <a:cs typeface="Aharoni" panose="02010803020104030203" pitchFamily="2" charset="-79"/>
              </a:rPr>
              <a:t>Matthew 7:13-14 </a:t>
            </a:r>
            <a:r>
              <a:rPr lang="en-US" sz="2800" dirty="0"/>
              <a:t>“Enter by the narrow gate; for wide </a:t>
            </a:r>
            <a:r>
              <a:rPr lang="en-US" sz="2800" i="1" dirty="0"/>
              <a:t>is</a:t>
            </a:r>
            <a:r>
              <a:rPr lang="en-US" sz="2800" dirty="0"/>
              <a:t> the gate and broad </a:t>
            </a:r>
            <a:r>
              <a:rPr lang="en-US" sz="2800" i="1" dirty="0"/>
              <a:t>is</a:t>
            </a:r>
            <a:r>
              <a:rPr lang="en-US" sz="2800" dirty="0"/>
              <a:t> the way that leads to destruction, and there are many who go in by it. </a:t>
            </a:r>
            <a:r>
              <a:rPr lang="en-US" sz="2800" baseline="30000" dirty="0"/>
              <a:t>14 </a:t>
            </a:r>
            <a:r>
              <a:rPr lang="en-US" sz="2800" dirty="0"/>
              <a:t>Because narrow </a:t>
            </a:r>
            <a:r>
              <a:rPr lang="en-US" sz="2800" i="1" dirty="0"/>
              <a:t>is</a:t>
            </a:r>
            <a:r>
              <a:rPr lang="en-US" sz="2800" dirty="0"/>
              <a:t> the gate and difficult </a:t>
            </a:r>
            <a:r>
              <a:rPr lang="en-US" sz="2800" i="1" dirty="0"/>
              <a:t>is</a:t>
            </a:r>
            <a:r>
              <a:rPr lang="en-US" sz="2800" dirty="0"/>
              <a:t> the way which leads to life, and there are few who find it.</a:t>
            </a:r>
          </a:p>
          <a:p>
            <a:pPr marL="274320" indent="-36576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 Demi" panose="020E0802020502020306" pitchFamily="34" charset="0"/>
                <a:cs typeface="Aharoni" panose="02010803020104030203" pitchFamily="2" charset="-79"/>
              </a:rPr>
              <a:t>Galatians 5:16-18 </a:t>
            </a:r>
            <a:r>
              <a:rPr lang="en-US" sz="2800" dirty="0"/>
              <a:t>I say then: Walk in the Spirit, and you shall not fulfill the lust of the flesh. </a:t>
            </a:r>
            <a:r>
              <a:rPr lang="en-US" sz="2800" baseline="30000" dirty="0"/>
              <a:t>17 </a:t>
            </a:r>
            <a:r>
              <a:rPr lang="en-US" sz="2800" dirty="0"/>
              <a:t>For the flesh lusts against the Spirit, and the Spirit against the flesh; and these are contrary to one another, so that you do not do the things that you wish. </a:t>
            </a:r>
            <a:r>
              <a:rPr lang="en-US" sz="2800" baseline="30000" dirty="0"/>
              <a:t>18 </a:t>
            </a:r>
            <a:r>
              <a:rPr lang="en-US" sz="2800" dirty="0"/>
              <a:t>But if you are led by the Spirit, you are not under the law.</a:t>
            </a:r>
            <a:endParaRPr lang="en-US" sz="2800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78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6CD77D64-0195-4711-B759-AD27C6649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E89C2-B99A-4622-B43A-86378199A8E4}"/>
              </a:ext>
            </a:extLst>
          </p:cNvPr>
          <p:cNvSpPr/>
          <p:nvPr/>
        </p:nvSpPr>
        <p:spPr>
          <a:xfrm>
            <a:off x="3378200" y="0"/>
            <a:ext cx="8813800" cy="68397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47DD0-D02F-4A2E-A348-8E704023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7" y="812803"/>
            <a:ext cx="6699567" cy="86925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Berlin Sans FB Demi" panose="020E0802020502020306" pitchFamily="34" charset="0"/>
              </a:rPr>
              <a:t>The Other Side of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9515-0F9E-40FC-AB41-07968306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887794"/>
            <a:ext cx="11053619" cy="4193269"/>
          </a:xfrm>
        </p:spPr>
        <p:txBody>
          <a:bodyPr>
            <a:normAutofit/>
          </a:bodyPr>
          <a:lstStyle/>
          <a:p>
            <a:pPr marL="274320" indent="-36576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 Demi" panose="020E0802020502020306" pitchFamily="34" charset="0"/>
                <a:cs typeface="Aharoni" panose="02010803020104030203" pitchFamily="2" charset="-79"/>
              </a:rPr>
              <a:t>Eph 4:17-20 </a:t>
            </a:r>
            <a:r>
              <a:rPr lang="en-US" sz="2800" dirty="0"/>
              <a:t>This I say, therefore, and testify in the Lord, that you should no longer walk as the rest of the Gentiles walk, in the futility of their mind, </a:t>
            </a:r>
            <a:r>
              <a:rPr lang="en-US" sz="2800" baseline="30000" dirty="0"/>
              <a:t>18 </a:t>
            </a:r>
            <a:r>
              <a:rPr lang="en-US" sz="2800" dirty="0"/>
              <a:t>having their understanding darkened, being alienated from the life of God..</a:t>
            </a:r>
          </a:p>
          <a:p>
            <a:pPr marL="274320" indent="-36576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 Demi" panose="020E0802020502020306" pitchFamily="34" charset="0"/>
                <a:cs typeface="Aharoni" panose="02010803020104030203" pitchFamily="2" charset="-79"/>
              </a:rPr>
              <a:t>20-24 </a:t>
            </a:r>
            <a:r>
              <a:rPr lang="en-US" sz="2800" dirty="0"/>
              <a:t>But you have not so learned Christ, </a:t>
            </a:r>
            <a:r>
              <a:rPr lang="en-US" sz="2800" baseline="30000" dirty="0"/>
              <a:t>21 </a:t>
            </a:r>
            <a:r>
              <a:rPr lang="en-US" sz="2800" dirty="0"/>
              <a:t>if indeed you have heard Him and have been taught by Him, as the truth is in Jesus: </a:t>
            </a:r>
            <a:r>
              <a:rPr lang="en-US" sz="2800" baseline="30000" dirty="0"/>
              <a:t>22 </a:t>
            </a:r>
            <a:r>
              <a:rPr lang="en-US" sz="2800" dirty="0"/>
              <a:t>that you put off, concerning your former conduct, the old man which grows corrupt according to the deceitful lusts, </a:t>
            </a:r>
            <a:r>
              <a:rPr lang="en-US" sz="2800" baseline="30000" dirty="0"/>
              <a:t>23 </a:t>
            </a:r>
            <a:r>
              <a:rPr lang="en-US" sz="2800" dirty="0"/>
              <a:t>and be renewed in the spirit of your mind, </a:t>
            </a:r>
            <a:r>
              <a:rPr lang="en-US" sz="2800" baseline="30000" dirty="0"/>
              <a:t>24 </a:t>
            </a:r>
            <a:r>
              <a:rPr lang="en-US" sz="2800" dirty="0"/>
              <a:t>and that you put on the new man which was created according to God, in true righteousness and holiness.</a:t>
            </a:r>
            <a:endParaRPr lang="en-US" sz="2800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24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6CD77D64-0195-4711-B759-AD27C6649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E89C2-B99A-4622-B43A-86378199A8E4}"/>
              </a:ext>
            </a:extLst>
          </p:cNvPr>
          <p:cNvSpPr/>
          <p:nvPr/>
        </p:nvSpPr>
        <p:spPr>
          <a:xfrm>
            <a:off x="3378200" y="0"/>
            <a:ext cx="8813800" cy="68397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47DD0-D02F-4A2E-A348-8E704023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7" y="812803"/>
            <a:ext cx="6699567" cy="86925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Berlin Sans FB Demi" panose="020E0802020502020306" pitchFamily="34" charset="0"/>
              </a:rPr>
              <a:t>The Inner Conflict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9515-0F9E-40FC-AB41-07968306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7" y="1851928"/>
            <a:ext cx="11053619" cy="4193269"/>
          </a:xfrm>
        </p:spPr>
        <p:txBody>
          <a:bodyPr>
            <a:normAutofit/>
          </a:bodyPr>
          <a:lstStyle/>
          <a:p>
            <a:pPr marL="274320" indent="-36576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 Demi" panose="020E0802020502020306" pitchFamily="34" charset="0"/>
                <a:cs typeface="Aharoni" panose="02010803020104030203" pitchFamily="2" charset="-79"/>
              </a:rPr>
              <a:t>Romans 7:13-25 </a:t>
            </a:r>
            <a:r>
              <a:rPr lang="en-US" sz="2800" baseline="30000" dirty="0"/>
              <a:t>14 </a:t>
            </a:r>
            <a:r>
              <a:rPr lang="en-US" sz="2800" dirty="0"/>
              <a:t>For we know that the law is spiritual, but I am carnal, sold under sin. </a:t>
            </a:r>
            <a:r>
              <a:rPr lang="en-US" sz="2800" baseline="30000" dirty="0"/>
              <a:t>15 </a:t>
            </a:r>
            <a:r>
              <a:rPr lang="en-US" sz="2800" dirty="0"/>
              <a:t>For what I am doing, I do not understand. For what I will to do, that I do not practice; but what I hate, that I do.</a:t>
            </a:r>
          </a:p>
          <a:p>
            <a:pPr marL="274320" indent="-365760" algn="l">
              <a:buFont typeface="Arial" panose="020B0604020202020204" pitchFamily="34" charset="0"/>
              <a:buChar char="•"/>
            </a:pPr>
            <a:r>
              <a:rPr lang="en-US" sz="2800" baseline="30000" dirty="0"/>
              <a:t>18 </a:t>
            </a:r>
            <a:r>
              <a:rPr lang="en-US" sz="2800" dirty="0"/>
              <a:t>For I know that in me (that is, in my flesh) nothing good dwells; for to will is present with me, but </a:t>
            </a:r>
            <a:r>
              <a:rPr lang="en-US" sz="2800" i="1" dirty="0"/>
              <a:t>how</a:t>
            </a:r>
            <a:r>
              <a:rPr lang="en-US" sz="2800" dirty="0"/>
              <a:t> to perform what is good I do not find. </a:t>
            </a:r>
            <a:r>
              <a:rPr lang="en-US" sz="2800" baseline="30000" dirty="0"/>
              <a:t>19 </a:t>
            </a:r>
            <a:r>
              <a:rPr lang="en-US" sz="2800" dirty="0"/>
              <a:t>For the good that I will </a:t>
            </a:r>
            <a:r>
              <a:rPr lang="en-US" sz="2800" i="1" dirty="0"/>
              <a:t>to do,</a:t>
            </a:r>
            <a:r>
              <a:rPr lang="en-US" sz="2800" dirty="0"/>
              <a:t> I do not do; but the evil I will not </a:t>
            </a:r>
            <a:r>
              <a:rPr lang="en-US" sz="2800" i="1" dirty="0"/>
              <a:t>to do,</a:t>
            </a:r>
            <a:r>
              <a:rPr lang="en-US" sz="2800" dirty="0"/>
              <a:t> that I practice. </a:t>
            </a:r>
          </a:p>
          <a:p>
            <a:pPr marL="274320" indent="-365760" algn="l">
              <a:buFont typeface="Arial" panose="020B0604020202020204" pitchFamily="34" charset="0"/>
              <a:buChar char="•"/>
            </a:pPr>
            <a:r>
              <a:rPr lang="en-US" sz="2800" baseline="30000" dirty="0"/>
              <a:t>22 </a:t>
            </a:r>
            <a:r>
              <a:rPr lang="en-US" sz="2800" dirty="0"/>
              <a:t>For I delight in the law of God according to the inward man. </a:t>
            </a:r>
            <a:r>
              <a:rPr lang="en-US" sz="2800" baseline="30000" dirty="0"/>
              <a:t>23 </a:t>
            </a:r>
            <a:r>
              <a:rPr lang="en-US" sz="2800" dirty="0"/>
              <a:t>But I see another law in my members, warring against the law of my mind, and bringing me into captivity to the law of sin which is in my members. </a:t>
            </a:r>
            <a:endParaRPr lang="en-US" sz="2800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88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6CD77D64-0195-4711-B759-AD27C6649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E89C2-B99A-4622-B43A-86378199A8E4}"/>
              </a:ext>
            </a:extLst>
          </p:cNvPr>
          <p:cNvSpPr/>
          <p:nvPr/>
        </p:nvSpPr>
        <p:spPr>
          <a:xfrm>
            <a:off x="3378200" y="0"/>
            <a:ext cx="8813800" cy="68397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47DD0-D02F-4A2E-A348-8E704023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7" y="812803"/>
            <a:ext cx="6699567" cy="86925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Berlin Sans FB Demi" panose="020E0802020502020306" pitchFamily="34" charset="0"/>
              </a:rPr>
              <a:t>Addressing Our Weakness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9515-0F9E-40FC-AB41-07968306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887794"/>
            <a:ext cx="11053619" cy="4193269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Key Examples (King David, Judas, Saul of Tarsus)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Col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3:8 </a:t>
            </a:r>
            <a:r>
              <a:rPr lang="en-US" sz="2800" dirty="0"/>
              <a:t>But now you yourselves are to put off all these: anger, wrath, malice, blasphemy, filthy language out of your mouth.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1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Peter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2:1-3 </a:t>
            </a:r>
            <a:r>
              <a:rPr lang="en-US" sz="2800" dirty="0"/>
              <a:t>Therefore, laying aside all malice, all deceit, hypocrisy, envy, and all evil speaking, </a:t>
            </a:r>
            <a:r>
              <a:rPr lang="en-US" sz="2800" baseline="30000" dirty="0"/>
              <a:t>2 </a:t>
            </a:r>
            <a:r>
              <a:rPr lang="en-US" sz="2800" dirty="0"/>
              <a:t>as newborn babes, desire the pure milk of the word, that you may grow thereby, </a:t>
            </a:r>
            <a:r>
              <a:rPr lang="en-US" sz="2800" baseline="30000" dirty="0"/>
              <a:t>3 </a:t>
            </a:r>
            <a:r>
              <a:rPr lang="en-US" sz="2800" dirty="0"/>
              <a:t>if indeed you have tasted that the Lord </a:t>
            </a:r>
            <a:r>
              <a:rPr lang="en-US" sz="2800" i="1" dirty="0"/>
              <a:t>is</a:t>
            </a:r>
            <a:r>
              <a:rPr lang="en-US" sz="2800" dirty="0"/>
              <a:t> gracious.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007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6CD77D64-0195-4711-B759-AD27C6649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E89C2-B99A-4622-B43A-86378199A8E4}"/>
              </a:ext>
            </a:extLst>
          </p:cNvPr>
          <p:cNvSpPr/>
          <p:nvPr/>
        </p:nvSpPr>
        <p:spPr>
          <a:xfrm>
            <a:off x="3378200" y="0"/>
            <a:ext cx="8813800" cy="68397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47DD0-D02F-4A2E-A348-8E704023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7" y="812803"/>
            <a:ext cx="6699567" cy="86925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Berlin Sans FB Demi" panose="020E0802020502020306" pitchFamily="34" charset="0"/>
              </a:rPr>
              <a:t>No Firm Roots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9515-0F9E-40FC-AB41-07968306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887794"/>
            <a:ext cx="11053619" cy="4193269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Luke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8:13-14 </a:t>
            </a:r>
            <a:r>
              <a:rPr lang="en-US" sz="2800" dirty="0"/>
              <a:t>But the ones on the rock </a:t>
            </a:r>
            <a:r>
              <a:rPr lang="en-US" sz="2800" i="1" dirty="0"/>
              <a:t>are those</a:t>
            </a:r>
            <a:r>
              <a:rPr lang="en-US" sz="2800" dirty="0"/>
              <a:t> who, when they hear, receive the word with joy; and these have no root, who believe for a while and in time of </a:t>
            </a:r>
            <a:r>
              <a:rPr lang="en-US" sz="2800" baseline="30000" dirty="0"/>
              <a:t>[</a:t>
            </a:r>
            <a:r>
              <a:rPr lang="en-US" sz="2800" baseline="30000" dirty="0">
                <a:hlinkClick r:id="rId3" tooltip="See footnote a"/>
              </a:rPr>
              <a:t>a</a:t>
            </a:r>
            <a:r>
              <a:rPr lang="en-US" sz="2800" baseline="30000" dirty="0"/>
              <a:t>]</a:t>
            </a:r>
            <a:r>
              <a:rPr lang="en-US" sz="2800" dirty="0"/>
              <a:t>temptation fall away. </a:t>
            </a:r>
            <a:r>
              <a:rPr lang="en-US" sz="2800" baseline="30000" dirty="0"/>
              <a:t>14 </a:t>
            </a:r>
            <a:r>
              <a:rPr lang="en-US" sz="2800" dirty="0"/>
              <a:t>Now the ones </a:t>
            </a:r>
            <a:r>
              <a:rPr lang="en-US" sz="2800" i="1" dirty="0"/>
              <a:t>that</a:t>
            </a:r>
            <a:r>
              <a:rPr lang="en-US" sz="2800" dirty="0"/>
              <a:t> fell among thorns are those who, when they have heard, go out and are choked with cares, riches, and pleasures of life, and bring no fruit to maturity.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Luke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14:28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/>
              <a:t>For which of you, intending to build a tower, does not sit down first and count the cost, whether he has </a:t>
            </a:r>
            <a:r>
              <a:rPr lang="en-US" sz="2800" i="1" dirty="0"/>
              <a:t>enough</a:t>
            </a:r>
            <a:r>
              <a:rPr lang="en-US" sz="2800" dirty="0"/>
              <a:t> to finish </a:t>
            </a:r>
            <a:r>
              <a:rPr lang="en-US" sz="2800" i="1" dirty="0"/>
              <a:t>it</a:t>
            </a:r>
            <a:r>
              <a:rPr lang="en-US" sz="2800" dirty="0"/>
              <a:t>—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63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6CD77D64-0195-4711-B759-AD27C6649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E89C2-B99A-4622-B43A-86378199A8E4}"/>
              </a:ext>
            </a:extLst>
          </p:cNvPr>
          <p:cNvSpPr/>
          <p:nvPr/>
        </p:nvSpPr>
        <p:spPr>
          <a:xfrm>
            <a:off x="3378200" y="0"/>
            <a:ext cx="8813800" cy="68397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47DD0-D02F-4A2E-A348-8E704023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7" y="812803"/>
            <a:ext cx="6699567" cy="86925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Berlin Sans FB Demi" panose="020E0802020502020306" pitchFamily="34" charset="0"/>
              </a:rPr>
              <a:t>Staying Close to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9515-0F9E-40FC-AB41-07968306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887794"/>
            <a:ext cx="11053619" cy="4193269"/>
          </a:xfrm>
        </p:spPr>
        <p:txBody>
          <a:bodyPr>
            <a:normAutofit lnSpcReduction="10000"/>
          </a:bodyPr>
          <a:lstStyle/>
          <a:p>
            <a:pPr marL="274320" indent="-27432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1 Peter 1:13 </a:t>
            </a:r>
            <a:r>
              <a:rPr lang="en-US" sz="2800" dirty="0"/>
              <a:t>Therefore gird up the loins of your mind, be sober, and rest </a:t>
            </a:r>
            <a:r>
              <a:rPr lang="en-US" sz="2800" i="1" dirty="0"/>
              <a:t>your</a:t>
            </a:r>
            <a:r>
              <a:rPr lang="en-US" sz="2800" dirty="0"/>
              <a:t> hope fully upon the grace that is to be brought to you at the revelation of Jesus Christ; </a:t>
            </a:r>
          </a:p>
          <a:p>
            <a:pPr marL="274320" indent="-27432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Gen 39:9 </a:t>
            </a:r>
            <a:r>
              <a:rPr lang="en-US" sz="2800" i="1" dirty="0"/>
              <a:t>There is</a:t>
            </a:r>
            <a:r>
              <a:rPr lang="en-US" sz="2800" dirty="0"/>
              <a:t> no one greater in this house than I, nor has he kept back anything from me but you, because you </a:t>
            </a:r>
            <a:r>
              <a:rPr lang="en-US" sz="2800" i="1" dirty="0"/>
              <a:t>are</a:t>
            </a:r>
            <a:r>
              <a:rPr lang="en-US" sz="2800" dirty="0"/>
              <a:t> his wife. How then can I do this great wickedness, and sin against God?”</a:t>
            </a:r>
          </a:p>
          <a:p>
            <a:pPr marL="274320" indent="-27432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Daniel 1:8 </a:t>
            </a:r>
            <a:r>
              <a:rPr lang="en-US" sz="2800" dirty="0"/>
              <a:t>But Daniel purposed in his heart that he would not defile himself with the portion of the king’s delicacies, nor with the wine which he drank; therefore he requested of the chief of the eunuchs that he might not defile himself. 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75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6CD77D64-0195-4711-B759-AD27C6649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E89C2-B99A-4622-B43A-86378199A8E4}"/>
              </a:ext>
            </a:extLst>
          </p:cNvPr>
          <p:cNvSpPr/>
          <p:nvPr/>
        </p:nvSpPr>
        <p:spPr>
          <a:xfrm>
            <a:off x="3378200" y="0"/>
            <a:ext cx="8813800" cy="68397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47DD0-D02F-4A2E-A348-8E704023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7" y="812803"/>
            <a:ext cx="6699567" cy="86925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Berlin Sans FB Demi" panose="020E0802020502020306" pitchFamily="34" charset="0"/>
              </a:rPr>
              <a:t>The Only 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9515-0F9E-40FC-AB41-07968306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887794"/>
            <a:ext cx="11053619" cy="4193269"/>
          </a:xfrm>
        </p:spPr>
        <p:txBody>
          <a:bodyPr>
            <a:normAutofit/>
          </a:bodyPr>
          <a:lstStyle/>
          <a:p>
            <a:pPr marL="274320" indent="-27432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John 8:31-32 </a:t>
            </a:r>
            <a:r>
              <a:rPr lang="en-US" sz="2800" dirty="0"/>
              <a:t>Then Jesus said to those Jews who believed Him, “If you abide in My word, you are My disciples indeed. </a:t>
            </a:r>
            <a:r>
              <a:rPr lang="en-US" sz="2800" baseline="30000" dirty="0"/>
              <a:t>32 </a:t>
            </a:r>
            <a:r>
              <a:rPr lang="en-US" sz="2800" dirty="0"/>
              <a:t>And you shall know the truth, and the truth shall make you free.”</a:t>
            </a:r>
          </a:p>
          <a:p>
            <a:pPr marL="274320" indent="-27432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John 15:4-5 </a:t>
            </a:r>
            <a:r>
              <a:rPr lang="en-US" sz="2800" baseline="30000" dirty="0"/>
              <a:t>4 </a:t>
            </a:r>
            <a:r>
              <a:rPr lang="en-US" sz="2800" dirty="0"/>
              <a:t>Abide in Me, and I in you. As the branch cannot bear fruit of itself, unless it abides in the vine, neither can you, unless you abide in Me. </a:t>
            </a:r>
            <a:r>
              <a:rPr lang="en-US" sz="2800" baseline="30000" dirty="0"/>
              <a:t>5 </a:t>
            </a:r>
            <a:r>
              <a:rPr lang="en-US" sz="2800" dirty="0"/>
              <a:t>“I am the vine, you </a:t>
            </a:r>
            <a:r>
              <a:rPr lang="en-US" sz="2800" i="1" dirty="0"/>
              <a:t>are</a:t>
            </a:r>
            <a:r>
              <a:rPr lang="en-US" sz="2800" dirty="0"/>
              <a:t> the branches. He who abides in Me, and I in him, bears much fruit; for without Me you can do nothing.</a:t>
            </a:r>
          </a:p>
          <a:p>
            <a:pPr marL="274320" indent="-274320" algn="l">
              <a:buFont typeface="Arial" panose="020B0604020202020204" pitchFamily="34" charset="0"/>
              <a:buChar char="•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51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963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Arial</vt:lpstr>
      <vt:lpstr>Berlin Sans FB Demi</vt:lpstr>
      <vt:lpstr>Calibri</vt:lpstr>
      <vt:lpstr>Calibri Light</vt:lpstr>
      <vt:lpstr>Office Theme</vt:lpstr>
      <vt:lpstr>Keep on Growing</vt:lpstr>
      <vt:lpstr>How to Become a Christian</vt:lpstr>
      <vt:lpstr>Two Paths, Two Natures</vt:lpstr>
      <vt:lpstr>The Other Side of You</vt:lpstr>
      <vt:lpstr>The Inner Conflict</vt:lpstr>
      <vt:lpstr>Addressing Our Weakness</vt:lpstr>
      <vt:lpstr>No Firm Roots</vt:lpstr>
      <vt:lpstr>Staying Close to God</vt:lpstr>
      <vt:lpstr>The Only Solution</vt:lpstr>
      <vt:lpstr>Keep on Growing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3</cp:revision>
  <dcterms:created xsi:type="dcterms:W3CDTF">2020-07-06T19:41:25Z</dcterms:created>
  <dcterms:modified xsi:type="dcterms:W3CDTF">2021-02-14T00:41:32Z</dcterms:modified>
</cp:coreProperties>
</file>