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3"/>
  </p:notesMasterIdLst>
  <p:sldIdLst>
    <p:sldId id="298" r:id="rId2"/>
    <p:sldId id="258" r:id="rId3"/>
    <p:sldId id="308" r:id="rId4"/>
    <p:sldId id="260" r:id="rId5"/>
    <p:sldId id="299" r:id="rId6"/>
    <p:sldId id="300" r:id="rId7"/>
    <p:sldId id="301" r:id="rId8"/>
    <p:sldId id="302" r:id="rId9"/>
    <p:sldId id="303" r:id="rId10"/>
    <p:sldId id="304" r:id="rId11"/>
    <p:sldId id="305" r:id="rId12"/>
    <p:sldId id="306" r:id="rId13"/>
    <p:sldId id="307" r:id="rId14"/>
    <p:sldId id="277" r:id="rId15"/>
    <p:sldId id="310" r:id="rId16"/>
    <p:sldId id="278" r:id="rId17"/>
    <p:sldId id="279" r:id="rId18"/>
    <p:sldId id="281" r:id="rId19"/>
    <p:sldId id="282" r:id="rId20"/>
    <p:sldId id="283" r:id="rId21"/>
    <p:sldId id="284" r:id="rId22"/>
    <p:sldId id="285" r:id="rId23"/>
    <p:sldId id="286" r:id="rId24"/>
    <p:sldId id="287" r:id="rId25"/>
    <p:sldId id="297" r:id="rId26"/>
    <p:sldId id="288" r:id="rId27"/>
    <p:sldId id="289" r:id="rId28"/>
    <p:sldId id="290" r:id="rId29"/>
    <p:sldId id="291" r:id="rId30"/>
    <p:sldId id="296" r:id="rId31"/>
    <p:sldId id="30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E64"/>
    <a:srgbClr val="321547"/>
    <a:srgbClr val="93982C"/>
    <a:srgbClr val="18A1B1"/>
    <a:srgbClr val="AF7A58"/>
    <a:srgbClr val="466265"/>
    <a:srgbClr val="6B6B6B"/>
    <a:srgbClr val="B19F74"/>
    <a:srgbClr val="F0DE9E"/>
    <a:srgbClr val="E3D2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4506C-2D3B-42A4-ABF2-ED6EDD589581}" v="131" dt="2020-10-18T16:03:16.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19" autoAdjust="0"/>
    <p:restoredTop sz="94671"/>
  </p:normalViewPr>
  <p:slideViewPr>
    <p:cSldViewPr snapToGrid="0" snapToObjects="1">
      <p:cViewPr varScale="1">
        <p:scale>
          <a:sx n="83" d="100"/>
          <a:sy n="83" d="100"/>
        </p:scale>
        <p:origin x="268" y="5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B37ED-978B-4A7E-9B9D-80ABE3F65ADE}" type="datetimeFigureOut">
              <a:rPr lang="en-US" smtClean="0"/>
              <a:t>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58056-58CE-4075-8CCD-3E3B5DEE2E8E}" type="slidenum">
              <a:rPr lang="en-US" smtClean="0"/>
              <a:t>‹#›</a:t>
            </a:fld>
            <a:endParaRPr lang="en-US"/>
          </a:p>
        </p:txBody>
      </p:sp>
    </p:spTree>
    <p:extLst>
      <p:ext uri="{BB962C8B-B14F-4D97-AF65-F5344CB8AC3E}">
        <p14:creationId xmlns:p14="http://schemas.microsoft.com/office/powerpoint/2010/main" val="261141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58056-58CE-4075-8CCD-3E3B5DEE2E8E}" type="slidenum">
              <a:rPr lang="en-US" smtClean="0"/>
              <a:t>1</a:t>
            </a:fld>
            <a:endParaRPr lang="en-US"/>
          </a:p>
        </p:txBody>
      </p:sp>
    </p:spTree>
    <p:extLst>
      <p:ext uri="{BB962C8B-B14F-4D97-AF65-F5344CB8AC3E}">
        <p14:creationId xmlns:p14="http://schemas.microsoft.com/office/powerpoint/2010/main" val="311097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58056-58CE-4075-8CCD-3E3B5DEE2E8E}" type="slidenum">
              <a:rPr lang="en-US" smtClean="0"/>
              <a:t>31</a:t>
            </a:fld>
            <a:endParaRPr lang="en-US"/>
          </a:p>
        </p:txBody>
      </p:sp>
    </p:spTree>
    <p:extLst>
      <p:ext uri="{BB962C8B-B14F-4D97-AF65-F5344CB8AC3E}">
        <p14:creationId xmlns:p14="http://schemas.microsoft.com/office/powerpoint/2010/main" val="4033575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7380" y="1644562"/>
            <a:ext cx="7716644" cy="2604769"/>
          </a:xfrm>
          <a:prstGeom prst="rect">
            <a:avLst/>
          </a:prstGeom>
        </p:spPr>
        <p:txBody>
          <a:bodyPr anchor="ctr">
            <a:noAutofit/>
          </a:bodyPr>
          <a:lstStyle>
            <a:lvl1pPr algn="ctr">
              <a:lnSpc>
                <a:spcPct val="80000"/>
              </a:lnSpc>
              <a:defRPr sz="4800" b="1" i="0">
                <a:latin typeface="Lato Heavy" charset="0"/>
                <a:ea typeface="Lato Heavy" charset="0"/>
                <a:cs typeface="Lato Heavy" charset="0"/>
              </a:defRPr>
            </a:lvl1pPr>
          </a:lstStyle>
          <a:p>
            <a:r>
              <a:rPr lang="en-US" dirty="0"/>
              <a:t>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857250"/>
          </a:xfrm>
          <a:prstGeom prst="rect">
            <a:avLst/>
          </a:prstGeom>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93982C"/>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a:prstGeom prst="rect">
            <a:avLst/>
          </a:prstGeo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347619"/>
            <a:ext cx="7772400" cy="3693156"/>
          </a:xfrm>
          <a:prstGeom prst="rect">
            <a:avLst/>
          </a:prstGeom>
        </p:spPr>
        <p:txBody>
          <a:bodyPr anchor="ctr">
            <a:normAutofit/>
          </a:bodyPr>
          <a:lstStyle>
            <a:lvl1pPr marL="0" indent="0">
              <a:buNone/>
              <a:defRPr sz="2800">
                <a:solidFill>
                  <a:srgbClr val="FFFFFF"/>
                </a:solidFill>
                <a:latin typeface="Lato Regular"/>
                <a:cs typeface="Lato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baseline="0">
                <a:latin typeface="Lato Regular"/>
                <a:cs typeface="Lato Regular"/>
              </a:defRPr>
            </a:lvl1pPr>
            <a:lvl2pPr>
              <a:defRPr sz="1600"/>
            </a:lvl2pPr>
            <a:lvl3pPr>
              <a:defRPr sz="1400"/>
            </a:lvl3pPr>
            <a:lvl4pPr>
              <a:defRPr sz="1200"/>
            </a:lvl4pPr>
            <a:lvl5pPr>
              <a:defRPr sz="1200"/>
            </a:lvl5pPr>
          </a:lstStyle>
          <a:p>
            <a:pPr lvl="0"/>
            <a:r>
              <a:rPr lang="en-US" dirty="0"/>
              <a:t>- Bible Verse 3:15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a:lvl1pPr>
          </a:lstStyle>
          <a:p>
            <a:r>
              <a:rPr lang="en-US" dirty="0"/>
              <a:t>This is a single statement slide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857250"/>
          </a:xfrm>
          <a:prstGeom prst="rect">
            <a:avLst/>
          </a:prstGeom>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89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a:prstGeom prst="rect">
            <a:avLst/>
          </a:prstGeo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a:prstGeom prst="rect">
            <a:avLst/>
          </a:prstGeo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a:prstGeom prst="rect">
            <a:avLst/>
          </a:prstGeo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05806" y="3130209"/>
            <a:ext cx="4843744" cy="1605528"/>
          </a:xfrm>
          <a:prstGeom prst="rect">
            <a:avLst/>
          </a:prstGeom>
        </p:spPr>
        <p:txBody>
          <a:bodyPr anchor="b">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2687482" y="152178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99185" y="2020658"/>
            <a:ext cx="3406621" cy="3363913"/>
          </a:xfrm>
          <a:prstGeom prst="rect">
            <a:avLst/>
          </a:prstGeo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3172843" y="147325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93982C"/>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a:prstGeom prst="rect">
            <a:avLst/>
          </a:prstGeo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a:prstGeom prst="rect">
            <a:avLst/>
          </a:prstGeo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arrow&#10;&#10;Description automatically generated">
            <a:extLst>
              <a:ext uri="{FF2B5EF4-FFF2-40B4-BE49-F238E27FC236}">
                <a16:creationId xmlns:a16="http://schemas.microsoft.com/office/drawing/2014/main" id="{4D3A47CF-E9C9-485D-BD5D-D44EA92DF8E2}"/>
              </a:ext>
            </a:extLst>
          </p:cNvPr>
          <p:cNvPicPr>
            <a:picLocks noChangeAspect="1"/>
          </p:cNvPicPr>
          <p:nvPr userDrawn="1"/>
        </p:nvPicPr>
        <p:blipFill>
          <a:blip r:embed="rId14"/>
          <a:stretch>
            <a:fillRect/>
          </a:stretch>
        </p:blipFill>
        <p:spPr>
          <a:xfrm>
            <a:off x="0" y="0"/>
            <a:ext cx="9144000" cy="5143500"/>
          </a:xfrm>
          <a:prstGeom prst="rect">
            <a:avLst/>
          </a:prstGeom>
        </p:spPr>
      </p:pic>
      <p:pic>
        <p:nvPicPr>
          <p:cNvPr id="8" name="Picture 7" descr="A picture containing arrow&#10;&#10;Description automatically generated">
            <a:extLst>
              <a:ext uri="{FF2B5EF4-FFF2-40B4-BE49-F238E27FC236}">
                <a16:creationId xmlns:a16="http://schemas.microsoft.com/office/drawing/2014/main" id="{DC1FCF6B-3FE2-4959-B082-E548EDC3AA0B}"/>
              </a:ext>
            </a:extLst>
          </p:cNvPr>
          <p:cNvPicPr>
            <a:picLocks noChangeAspect="1"/>
          </p:cNvPicPr>
          <p:nvPr userDrawn="1"/>
        </p:nvPicPr>
        <p:blipFill rotWithShape="1">
          <a:blip r:embed="rId15">
            <a:extLst>
              <a:ext uri="{BEBA8EAE-BF5A-486C-A8C5-ECC9F3942E4B}">
                <a14:imgProps xmlns:a14="http://schemas.microsoft.com/office/drawing/2010/main">
                  <a14:imgLayer r:embed="rId16">
                    <a14:imgEffect>
                      <a14:brightnessContrast bright="-4000"/>
                    </a14:imgEffect>
                  </a14:imgLayer>
                </a14:imgProps>
              </a:ext>
            </a:extLst>
          </a:blip>
          <a:srcRect t="21010"/>
          <a:stretch/>
        </p:blipFill>
        <p:spPr>
          <a:xfrm>
            <a:off x="1265382" y="443898"/>
            <a:ext cx="6585527" cy="2926070"/>
          </a:xfrm>
          <a:prstGeom prst="rect">
            <a:avLst/>
          </a:prstGeom>
        </p:spPr>
      </p:pic>
      <p:sp>
        <p:nvSpPr>
          <p:cNvPr id="6" name="Rectangle 5">
            <a:extLst>
              <a:ext uri="{FF2B5EF4-FFF2-40B4-BE49-F238E27FC236}">
                <a16:creationId xmlns:a16="http://schemas.microsoft.com/office/drawing/2014/main" id="{91CCA235-835D-4D91-9A12-1E16699304DC}"/>
              </a:ext>
            </a:extLst>
          </p:cNvPr>
          <p:cNvSpPr/>
          <p:nvPr userDrawn="1"/>
        </p:nvSpPr>
        <p:spPr>
          <a:xfrm>
            <a:off x="0" y="0"/>
            <a:ext cx="9144000" cy="5143500"/>
          </a:xfrm>
          <a:prstGeom prst="rect">
            <a:avLst/>
          </a:prstGeom>
          <a:solidFill>
            <a:srgbClr val="321547">
              <a:alpha val="4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8184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4" r:id="rId5"/>
    <p:sldLayoutId id="2147483655" r:id="rId6"/>
    <p:sldLayoutId id="2147483656" r:id="rId7"/>
    <p:sldLayoutId id="2147483666" r:id="rId8"/>
    <p:sldLayoutId id="2147483661" r:id="rId9"/>
    <p:sldLayoutId id="2147483660" r:id="rId10"/>
    <p:sldLayoutId id="2147483662" r:id="rId11"/>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9C3EF8-2D33-48C1-A0DD-40DEB647D4E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7000" contrast="10000"/>
                    </a14:imgEffect>
                  </a14:imgLayer>
                </a14:imgProps>
              </a:ext>
            </a:extLst>
          </a:blip>
          <a:srcRect l="2598" r="4747" b="15062"/>
          <a:stretch/>
        </p:blipFill>
        <p:spPr>
          <a:xfrm>
            <a:off x="0" y="0"/>
            <a:ext cx="9144000" cy="5143500"/>
          </a:xfrm>
          <a:prstGeom prst="rect">
            <a:avLst/>
          </a:prstGeom>
          <a:solidFill>
            <a:schemeClr val="bg1"/>
          </a:solidFill>
        </p:spPr>
      </p:pic>
      <p:sp>
        <p:nvSpPr>
          <p:cNvPr id="2" name="Title 1"/>
          <p:cNvSpPr>
            <a:spLocks noGrp="1"/>
          </p:cNvSpPr>
          <p:nvPr>
            <p:ph type="ctrTitle"/>
          </p:nvPr>
        </p:nvSpPr>
        <p:spPr>
          <a:xfrm>
            <a:off x="434109" y="350981"/>
            <a:ext cx="8118764" cy="1847274"/>
          </a:xfrm>
        </p:spPr>
        <p:txBody>
          <a:bodyPr anchor="ctr"/>
          <a:lstStyle/>
          <a:p>
            <a:pPr algn="ctr">
              <a:lnSpc>
                <a:spcPct val="100000"/>
              </a:lnSpc>
            </a:pPr>
            <a:r>
              <a:rPr lang="en-US" sz="4400" dirty="0"/>
              <a:t>My Kingdom is not </a:t>
            </a:r>
            <a:br>
              <a:rPr lang="en-US" sz="4400" dirty="0"/>
            </a:br>
            <a:r>
              <a:rPr lang="en-US" sz="4400" dirty="0"/>
              <a:t>of this World</a:t>
            </a:r>
          </a:p>
        </p:txBody>
      </p:sp>
      <p:sp>
        <p:nvSpPr>
          <p:cNvPr id="7" name="Title 1">
            <a:extLst>
              <a:ext uri="{FF2B5EF4-FFF2-40B4-BE49-F238E27FC236}">
                <a16:creationId xmlns:a16="http://schemas.microsoft.com/office/drawing/2014/main" id="{3FE2FA19-86A3-4707-BF70-B9BE6D823158}"/>
              </a:ext>
            </a:extLst>
          </p:cNvPr>
          <p:cNvSpPr txBox="1">
            <a:spLocks/>
          </p:cNvSpPr>
          <p:nvPr/>
        </p:nvSpPr>
        <p:spPr>
          <a:xfrm>
            <a:off x="2419927" y="3971634"/>
            <a:ext cx="4304146" cy="572655"/>
          </a:xfrm>
          <a:prstGeom prst="rect">
            <a:avLst/>
          </a:prstGeom>
        </p:spPr>
        <p:txBody>
          <a:bodyPr anchor="ctr">
            <a:noAutofit/>
          </a:bodyPr>
          <a:lstStyle>
            <a:lvl1pPr algn="ctr" defTabSz="457200" rtl="0" eaLnBrk="1" latinLnBrk="0" hangingPunct="1">
              <a:lnSpc>
                <a:spcPct val="80000"/>
              </a:lnSpc>
              <a:spcBef>
                <a:spcPct val="0"/>
              </a:spcBef>
              <a:buNone/>
              <a:defRPr sz="4800" b="1" i="0" kern="1200">
                <a:solidFill>
                  <a:schemeClr val="bg1"/>
                </a:solidFill>
                <a:latin typeface="Lato Heavy" charset="0"/>
                <a:ea typeface="Lato Heavy" charset="0"/>
                <a:cs typeface="Lato Heavy" charset="0"/>
              </a:defRPr>
            </a:lvl1pPr>
          </a:lstStyle>
          <a:p>
            <a:pPr>
              <a:lnSpc>
                <a:spcPct val="100000"/>
              </a:lnSpc>
            </a:pPr>
            <a:r>
              <a:rPr lang="en-US" sz="3600" dirty="0"/>
              <a:t>John 18:33-36</a:t>
            </a:r>
          </a:p>
        </p:txBody>
      </p:sp>
    </p:spTree>
    <p:extLst>
      <p:ext uri="{BB962C8B-B14F-4D97-AF65-F5344CB8AC3E}">
        <p14:creationId xmlns:p14="http://schemas.microsoft.com/office/powerpoint/2010/main" val="138913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36418" y="1086720"/>
            <a:ext cx="7772400" cy="3693156"/>
          </a:xfrm>
          <a:noFill/>
        </p:spPr>
        <p:txBody>
          <a:bodyPr anchor="t">
            <a:normAutofit/>
          </a:bodyPr>
          <a:lstStyle/>
          <a:p>
            <a:r>
              <a:rPr lang="en-US" baseline="30000" dirty="0"/>
              <a:t>42</a:t>
            </a:r>
            <a:r>
              <a:rPr lang="en-US" dirty="0"/>
              <a:t> As the toes of the feet were partly of iron and partly of pottery, so some of the kingdom will be strong and part of it will be brittle. </a:t>
            </a:r>
            <a:r>
              <a:rPr lang="en-US" baseline="30000" dirty="0"/>
              <a:t>43</a:t>
            </a:r>
            <a:r>
              <a:rPr lang="en-US" dirty="0"/>
              <a:t> And in that you saw the iron mixed with common clay, they will combine with one another in the seed of men; but they will not adhere to one another, even as iron does not combine with pottery.</a:t>
            </a:r>
          </a:p>
          <a:p>
            <a:endParaRPr lang="en-US" dirty="0"/>
          </a:p>
        </p:txBody>
      </p:sp>
      <p:sp>
        <p:nvSpPr>
          <p:cNvPr id="3" name="Text Placeholder 2"/>
          <p:cNvSpPr>
            <a:spLocks noGrp="1"/>
          </p:cNvSpPr>
          <p:nvPr>
            <p:ph sz="quarter" idx="10"/>
          </p:nvPr>
        </p:nvSpPr>
        <p:spPr>
          <a:xfrm>
            <a:off x="436418" y="463453"/>
            <a:ext cx="3193473" cy="460375"/>
          </a:xfrm>
        </p:spPr>
        <p:txBody>
          <a:bodyPr/>
          <a:lstStyle/>
          <a:p>
            <a:r>
              <a:rPr lang="en-US" dirty="0"/>
              <a:t>Daniel 2:31-45</a:t>
            </a:r>
          </a:p>
        </p:txBody>
      </p:sp>
    </p:spTree>
    <p:extLst>
      <p:ext uri="{BB962C8B-B14F-4D97-AF65-F5344CB8AC3E}">
        <p14:creationId xmlns:p14="http://schemas.microsoft.com/office/powerpoint/2010/main" val="416799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36418" y="1086720"/>
            <a:ext cx="7772400" cy="3693156"/>
          </a:xfrm>
          <a:noFill/>
        </p:spPr>
        <p:txBody>
          <a:bodyPr anchor="t">
            <a:normAutofit/>
          </a:bodyPr>
          <a:lstStyle/>
          <a:p>
            <a:r>
              <a:rPr lang="en-US" dirty="0"/>
              <a:t>In the days of those kings the God of heaven will set up a kingdom which will never be destroyed, and that kingdom will not be left for another people; it will crush and put an end to all these kingdoms, but it will itself endure forever.</a:t>
            </a:r>
          </a:p>
          <a:p>
            <a:endParaRPr lang="en-US" dirty="0"/>
          </a:p>
        </p:txBody>
      </p:sp>
      <p:sp>
        <p:nvSpPr>
          <p:cNvPr id="3" name="Text Placeholder 2"/>
          <p:cNvSpPr>
            <a:spLocks noGrp="1"/>
          </p:cNvSpPr>
          <p:nvPr>
            <p:ph sz="quarter" idx="10"/>
          </p:nvPr>
        </p:nvSpPr>
        <p:spPr>
          <a:xfrm>
            <a:off x="436418" y="463453"/>
            <a:ext cx="3193473" cy="460375"/>
          </a:xfrm>
        </p:spPr>
        <p:txBody>
          <a:bodyPr/>
          <a:lstStyle/>
          <a:p>
            <a:r>
              <a:rPr lang="en-US" dirty="0"/>
              <a:t>Daniel 2:31-45</a:t>
            </a:r>
          </a:p>
        </p:txBody>
      </p:sp>
    </p:spTree>
    <p:extLst>
      <p:ext uri="{BB962C8B-B14F-4D97-AF65-F5344CB8AC3E}">
        <p14:creationId xmlns:p14="http://schemas.microsoft.com/office/powerpoint/2010/main" val="354478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36418" y="1086720"/>
            <a:ext cx="7772400" cy="3693156"/>
          </a:xfrm>
          <a:noFill/>
        </p:spPr>
        <p:txBody>
          <a:bodyPr anchor="t">
            <a:normAutofit/>
          </a:bodyPr>
          <a:lstStyle/>
          <a:p>
            <a:r>
              <a:rPr lang="en-US" dirty="0"/>
              <a:t>Inasmuch as you saw that a stone was cut out of the mountain without hands and that it crushed the iron, the bronze, the clay, the silver and the gold, the great God has made known to the king what will take place in the future; so the dream is true and its interpretation is trustworthy.”</a:t>
            </a:r>
          </a:p>
          <a:p>
            <a:endParaRPr lang="en-US" dirty="0"/>
          </a:p>
        </p:txBody>
      </p:sp>
      <p:sp>
        <p:nvSpPr>
          <p:cNvPr id="3" name="Text Placeholder 2"/>
          <p:cNvSpPr>
            <a:spLocks noGrp="1"/>
          </p:cNvSpPr>
          <p:nvPr>
            <p:ph sz="quarter" idx="10"/>
          </p:nvPr>
        </p:nvSpPr>
        <p:spPr>
          <a:xfrm>
            <a:off x="436418" y="463453"/>
            <a:ext cx="3193473" cy="460375"/>
          </a:xfrm>
        </p:spPr>
        <p:txBody>
          <a:bodyPr/>
          <a:lstStyle/>
          <a:p>
            <a:r>
              <a:rPr lang="en-US" dirty="0"/>
              <a:t>Daniel 2:31-45</a:t>
            </a:r>
          </a:p>
        </p:txBody>
      </p:sp>
    </p:spTree>
    <p:extLst>
      <p:ext uri="{BB962C8B-B14F-4D97-AF65-F5344CB8AC3E}">
        <p14:creationId xmlns:p14="http://schemas.microsoft.com/office/powerpoint/2010/main" val="388295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36418" y="1086720"/>
            <a:ext cx="7772400" cy="3693156"/>
          </a:xfrm>
          <a:noFill/>
        </p:spPr>
        <p:txBody>
          <a:bodyPr anchor="t">
            <a:normAutofit fontScale="85000" lnSpcReduction="20000"/>
          </a:bodyPr>
          <a:lstStyle/>
          <a:p>
            <a:r>
              <a:rPr lang="en-US" sz="3100" dirty="0"/>
              <a:t>Babylonian Empire</a:t>
            </a:r>
          </a:p>
          <a:p>
            <a:r>
              <a:rPr lang="en-US" sz="3100" dirty="0" err="1"/>
              <a:t>Medo</a:t>
            </a:r>
            <a:r>
              <a:rPr lang="en-US" sz="3100" dirty="0"/>
              <a:t>-Persian Empire</a:t>
            </a:r>
          </a:p>
          <a:p>
            <a:r>
              <a:rPr lang="en-US" sz="3100" dirty="0"/>
              <a:t>Greek Empire</a:t>
            </a:r>
          </a:p>
          <a:p>
            <a:r>
              <a:rPr lang="en-US" sz="3100" dirty="0"/>
              <a:t>Roman Empire</a:t>
            </a:r>
          </a:p>
          <a:p>
            <a:r>
              <a:rPr lang="en-US" sz="3100" b="1" dirty="0"/>
              <a:t>Kingdom of God</a:t>
            </a:r>
          </a:p>
          <a:p>
            <a:pPr marL="1028700" lvl="1" indent="-571500">
              <a:buFont typeface="Wingdings" panose="05000000000000000000" pitchFamily="2" charset="2"/>
              <a:buChar char="§"/>
            </a:pPr>
            <a:r>
              <a:rPr lang="en-US" sz="3100" dirty="0"/>
              <a:t>Time of appearance</a:t>
            </a:r>
          </a:p>
          <a:p>
            <a:pPr marL="914400" lvl="1" indent="-457200">
              <a:buFont typeface="Wingdings" panose="05000000000000000000" pitchFamily="2" charset="2"/>
              <a:buChar char="§"/>
            </a:pPr>
            <a:r>
              <a:rPr lang="en-US" sz="3100" dirty="0"/>
              <a:t> Place of appearance</a:t>
            </a:r>
          </a:p>
          <a:p>
            <a:pPr marL="914400" lvl="1" indent="-457200">
              <a:buFont typeface="Wingdings" panose="05000000000000000000" pitchFamily="2" charset="2"/>
              <a:buChar char="§"/>
            </a:pPr>
            <a:r>
              <a:rPr lang="en-US" sz="3100" dirty="0"/>
              <a:t> Type of kingdom</a:t>
            </a:r>
          </a:p>
          <a:p>
            <a:pPr marL="914400" lvl="1" indent="-457200">
              <a:buFont typeface="Wingdings" panose="05000000000000000000" pitchFamily="2" charset="2"/>
              <a:buChar char="§"/>
            </a:pPr>
            <a:r>
              <a:rPr lang="en-US" sz="3100" dirty="0"/>
              <a:t> Duration of kingdom</a:t>
            </a:r>
          </a:p>
          <a:p>
            <a:endParaRPr lang="en-US" dirty="0"/>
          </a:p>
        </p:txBody>
      </p:sp>
      <p:sp>
        <p:nvSpPr>
          <p:cNvPr id="3" name="Text Placeholder 2"/>
          <p:cNvSpPr>
            <a:spLocks noGrp="1"/>
          </p:cNvSpPr>
          <p:nvPr>
            <p:ph sz="quarter" idx="10"/>
          </p:nvPr>
        </p:nvSpPr>
        <p:spPr>
          <a:xfrm>
            <a:off x="436418" y="463453"/>
            <a:ext cx="3193473" cy="460375"/>
          </a:xfrm>
        </p:spPr>
        <p:txBody>
          <a:bodyPr/>
          <a:lstStyle/>
          <a:p>
            <a:r>
              <a:rPr lang="en-US" dirty="0"/>
              <a:t>5 Kingdoms</a:t>
            </a:r>
          </a:p>
        </p:txBody>
      </p:sp>
    </p:spTree>
    <p:extLst>
      <p:ext uri="{BB962C8B-B14F-4D97-AF65-F5344CB8AC3E}">
        <p14:creationId xmlns:p14="http://schemas.microsoft.com/office/powerpoint/2010/main" val="5377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818" y="0"/>
            <a:ext cx="7515814" cy="5143500"/>
          </a:xfrm>
        </p:spPr>
        <p:txBody>
          <a:bodyPr>
            <a:normAutofit/>
          </a:bodyPr>
          <a:lstStyle/>
          <a:p>
            <a:pPr algn="ctr"/>
            <a:r>
              <a:rPr lang="en-US" sz="4800" b="0" dirty="0"/>
              <a:t>John the Baptist preached the Kingdom was </a:t>
            </a:r>
            <a:r>
              <a:rPr lang="en-US" sz="4800" dirty="0"/>
              <a:t>at hand.</a:t>
            </a:r>
          </a:p>
        </p:txBody>
      </p:sp>
    </p:spTree>
    <p:extLst>
      <p:ext uri="{BB962C8B-B14F-4D97-AF65-F5344CB8AC3E}">
        <p14:creationId xmlns:p14="http://schemas.microsoft.com/office/powerpoint/2010/main" val="133653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0" dirty="0"/>
              <a:t>Jesus said the kingdom is </a:t>
            </a:r>
            <a:r>
              <a:rPr lang="en-US" sz="4800" dirty="0"/>
              <a:t>spiritual in nature.</a:t>
            </a:r>
          </a:p>
        </p:txBody>
      </p:sp>
    </p:spTree>
    <p:extLst>
      <p:ext uri="{BB962C8B-B14F-4D97-AF65-F5344CB8AC3E}">
        <p14:creationId xmlns:p14="http://schemas.microsoft.com/office/powerpoint/2010/main" val="366147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a:spcAft>
                <a:spcPts val="600"/>
              </a:spcAft>
            </a:pPr>
            <a:r>
              <a:rPr lang="en-US" dirty="0"/>
              <a:t>A mustard seed</a:t>
            </a:r>
          </a:p>
          <a:p>
            <a:pPr>
              <a:spcAft>
                <a:spcPts val="600"/>
              </a:spcAft>
            </a:pPr>
            <a:r>
              <a:rPr lang="en-US" dirty="0"/>
              <a:t>A man who sowed seed</a:t>
            </a:r>
          </a:p>
          <a:p>
            <a:pPr>
              <a:spcAft>
                <a:spcPts val="600"/>
              </a:spcAft>
            </a:pPr>
            <a:r>
              <a:rPr lang="en-US" dirty="0"/>
              <a:t>Leaven that leavens the dough</a:t>
            </a:r>
          </a:p>
          <a:p>
            <a:pPr>
              <a:spcAft>
                <a:spcPts val="600"/>
              </a:spcAft>
            </a:pPr>
            <a:r>
              <a:rPr lang="en-US" dirty="0"/>
              <a:t>A master/servant relationship</a:t>
            </a:r>
          </a:p>
          <a:p>
            <a:pPr>
              <a:spcAft>
                <a:spcPts val="600"/>
              </a:spcAft>
            </a:pPr>
            <a:r>
              <a:rPr lang="en-US" dirty="0"/>
              <a:t>A person that finds a pearl or treasure</a:t>
            </a:r>
          </a:p>
        </p:txBody>
      </p:sp>
      <p:sp>
        <p:nvSpPr>
          <p:cNvPr id="2" name="Title 1"/>
          <p:cNvSpPr>
            <a:spLocks noGrp="1"/>
          </p:cNvSpPr>
          <p:nvPr>
            <p:ph type="title"/>
          </p:nvPr>
        </p:nvSpPr>
        <p:spPr/>
        <p:txBody>
          <a:bodyPr/>
          <a:lstStyle/>
          <a:p>
            <a:r>
              <a:rPr lang="en-US" dirty="0"/>
              <a:t>Jesus said that the kingdom was like:</a:t>
            </a:r>
          </a:p>
        </p:txBody>
      </p:sp>
    </p:spTree>
    <p:extLst>
      <p:ext uri="{BB962C8B-B14F-4D97-AF65-F5344CB8AC3E}">
        <p14:creationId xmlns:p14="http://schemas.microsoft.com/office/powerpoint/2010/main" val="183081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ctr"/>
            <a:r>
              <a:rPr lang="en-US" sz="4400" dirty="0"/>
              <a:t>The kingdom </a:t>
            </a:r>
            <a:br>
              <a:rPr lang="en-US" sz="4400" dirty="0"/>
            </a:br>
            <a:r>
              <a:rPr lang="en-US" sz="4400" dirty="0"/>
              <a:t>has been established.</a:t>
            </a:r>
          </a:p>
        </p:txBody>
      </p:sp>
    </p:spTree>
    <p:extLst>
      <p:ext uri="{BB962C8B-B14F-4D97-AF65-F5344CB8AC3E}">
        <p14:creationId xmlns:p14="http://schemas.microsoft.com/office/powerpoint/2010/main" val="23707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47881" y="550819"/>
            <a:ext cx="7248237" cy="3693156"/>
          </a:xfrm>
        </p:spPr>
        <p:txBody>
          <a:bodyPr/>
          <a:lstStyle/>
          <a:p>
            <a:r>
              <a:rPr lang="en-US" baseline="30000" dirty="0"/>
              <a:t>9</a:t>
            </a:r>
            <a:r>
              <a:rPr lang="en-US" dirty="0"/>
              <a:t> “Pray, then, in this way: ‘Our Father who is in heaven, Hallowed be Your name.  </a:t>
            </a:r>
            <a:r>
              <a:rPr lang="en-US" baseline="30000" dirty="0"/>
              <a:t>10</a:t>
            </a:r>
            <a:r>
              <a:rPr lang="en-US" dirty="0"/>
              <a:t> ‘Your kingdom come.  Your will be done,  On earth as it is in heaven.</a:t>
            </a:r>
          </a:p>
        </p:txBody>
      </p:sp>
      <p:sp>
        <p:nvSpPr>
          <p:cNvPr id="3" name="Text Placeholder 2"/>
          <p:cNvSpPr>
            <a:spLocks noGrp="1"/>
          </p:cNvSpPr>
          <p:nvPr>
            <p:ph sz="quarter" idx="10"/>
          </p:nvPr>
        </p:nvSpPr>
        <p:spPr>
          <a:xfrm>
            <a:off x="685799" y="3409131"/>
            <a:ext cx="7772400" cy="460375"/>
          </a:xfrm>
        </p:spPr>
        <p:txBody>
          <a:bodyPr/>
          <a:lstStyle/>
          <a:p>
            <a:r>
              <a:rPr lang="en-US" dirty="0"/>
              <a:t>- Matthew 6:9-10</a:t>
            </a:r>
          </a:p>
        </p:txBody>
      </p:sp>
    </p:spTree>
    <p:extLst>
      <p:ext uri="{BB962C8B-B14F-4D97-AF65-F5344CB8AC3E}">
        <p14:creationId xmlns:p14="http://schemas.microsoft.com/office/powerpoint/2010/main" val="132713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87383" y="1027611"/>
            <a:ext cx="3013167" cy="3013164"/>
          </a:xfrm>
        </p:spPr>
        <p:txBody>
          <a:bodyPr/>
          <a:lstStyle/>
          <a:p>
            <a:pPr algn="r"/>
            <a:r>
              <a:rPr lang="en-US" b="1" dirty="0"/>
              <a:t>One kingdom  </a:t>
            </a:r>
            <a:br>
              <a:rPr lang="en-US" b="1" dirty="0"/>
            </a:br>
            <a:r>
              <a:rPr lang="en-US" b="1" dirty="0"/>
              <a:t>two spheres</a:t>
            </a:r>
          </a:p>
        </p:txBody>
      </p:sp>
      <p:sp>
        <p:nvSpPr>
          <p:cNvPr id="3" name="Title 1"/>
          <p:cNvSpPr txBox="1">
            <a:spLocks/>
          </p:cNvSpPr>
          <p:nvPr/>
        </p:nvSpPr>
        <p:spPr>
          <a:xfrm>
            <a:off x="4537166" y="295656"/>
            <a:ext cx="4123509" cy="42336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pPr algn="l"/>
            <a:r>
              <a:rPr lang="en-US" sz="3600" dirty="0"/>
              <a:t>Kingdom in heaven</a:t>
            </a:r>
          </a:p>
          <a:p>
            <a:pPr algn="l"/>
            <a:endParaRPr lang="en-US" sz="3600" dirty="0"/>
          </a:p>
          <a:p>
            <a:pPr algn="l"/>
            <a:r>
              <a:rPr lang="en-US" sz="3600" dirty="0"/>
              <a:t>Kingdom on earth</a:t>
            </a:r>
          </a:p>
        </p:txBody>
      </p:sp>
      <p:cxnSp>
        <p:nvCxnSpPr>
          <p:cNvPr id="5" name="Straight Connector 4"/>
          <p:cNvCxnSpPr/>
          <p:nvPr/>
        </p:nvCxnSpPr>
        <p:spPr>
          <a:xfrm flipV="1">
            <a:off x="3378927" y="2011680"/>
            <a:ext cx="1079862" cy="553212"/>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378927" y="2564892"/>
            <a:ext cx="1119051" cy="430857"/>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68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4109" y="725172"/>
            <a:ext cx="8155709" cy="3693156"/>
          </a:xfrm>
        </p:spPr>
        <p:txBody>
          <a:bodyPr>
            <a:normAutofit/>
          </a:bodyPr>
          <a:lstStyle/>
          <a:p>
            <a:pPr marL="457200" indent="-457200">
              <a:buFontTx/>
              <a:buChar char="-"/>
            </a:pPr>
            <a:r>
              <a:rPr lang="en-US" dirty="0"/>
              <a:t>John 18:33-36</a:t>
            </a:r>
            <a:r>
              <a:rPr lang="en-US" sz="2800" dirty="0"/>
              <a:t> Therefore Pilate entered again into the Praetorium, and summoned Jesus and said to Him, “Are You the King of the Jews?”</a:t>
            </a:r>
          </a:p>
          <a:p>
            <a:pPr marL="457200" indent="-457200">
              <a:buFontTx/>
              <a:buChar char="-"/>
            </a:pPr>
            <a:r>
              <a:rPr lang="en-US" sz="2800" baseline="30000" dirty="0"/>
              <a:t>36</a:t>
            </a:r>
            <a:r>
              <a:rPr lang="en-US" sz="2800" dirty="0"/>
              <a:t> Jesus answered, “My kingdom is not of this world. If My kingdom were of this world, then My servants would be fighting so that I would not be handed over to the Jews; but as it is, My kingdom is not of this realm.”</a:t>
            </a:r>
          </a:p>
        </p:txBody>
      </p:sp>
    </p:spTree>
    <p:extLst>
      <p:ext uri="{BB962C8B-B14F-4D97-AF65-F5344CB8AC3E}">
        <p14:creationId xmlns:p14="http://schemas.microsoft.com/office/powerpoint/2010/main" val="750937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baseline="30000" dirty="0"/>
              <a:t>3</a:t>
            </a:r>
            <a:r>
              <a:rPr lang="en-US" dirty="0"/>
              <a:t> This is good and acceptable in the sight of God our Savior, </a:t>
            </a:r>
            <a:r>
              <a:rPr lang="en-US" baseline="30000" dirty="0"/>
              <a:t>4</a:t>
            </a:r>
            <a:r>
              <a:rPr lang="en-US" dirty="0"/>
              <a:t> who desires all men to be saved and to come to the knowledge of the truth. </a:t>
            </a:r>
            <a:r>
              <a:rPr lang="en-US" baseline="30000" dirty="0"/>
              <a:t>5</a:t>
            </a:r>
            <a:r>
              <a:rPr lang="en-US" dirty="0"/>
              <a:t> For there is one God, and one mediator also between God and men, the man Christ Jesus, </a:t>
            </a:r>
            <a:r>
              <a:rPr lang="en-US" baseline="30000" dirty="0"/>
              <a:t>6</a:t>
            </a:r>
            <a:r>
              <a:rPr lang="en-US" dirty="0"/>
              <a:t> who gave Himself as a ransom for all, the testimony given at the proper time.</a:t>
            </a:r>
          </a:p>
        </p:txBody>
      </p:sp>
      <p:sp>
        <p:nvSpPr>
          <p:cNvPr id="3" name="Text Placeholder 2"/>
          <p:cNvSpPr>
            <a:spLocks noGrp="1"/>
          </p:cNvSpPr>
          <p:nvPr>
            <p:ph sz="quarter" idx="10"/>
          </p:nvPr>
        </p:nvSpPr>
        <p:spPr/>
        <p:txBody>
          <a:bodyPr/>
          <a:lstStyle/>
          <a:p>
            <a:r>
              <a:rPr lang="en-US" dirty="0"/>
              <a:t>- I Timothy 2:3-6</a:t>
            </a:r>
          </a:p>
        </p:txBody>
      </p:sp>
    </p:spTree>
    <p:extLst>
      <p:ext uri="{BB962C8B-B14F-4D97-AF65-F5344CB8AC3E}">
        <p14:creationId xmlns:p14="http://schemas.microsoft.com/office/powerpoint/2010/main" val="1337930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dirty="0"/>
              <a:t>The kingdom of God/Heaven/Christ was established when the gospel began to be preached and people responded to it in faithful obedience.</a:t>
            </a:r>
          </a:p>
        </p:txBody>
      </p:sp>
    </p:spTree>
    <p:extLst>
      <p:ext uri="{BB962C8B-B14F-4D97-AF65-F5344CB8AC3E}">
        <p14:creationId xmlns:p14="http://schemas.microsoft.com/office/powerpoint/2010/main" val="1029597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aseline="30000" dirty="0"/>
              <a:t>36</a:t>
            </a:r>
            <a:r>
              <a:rPr lang="en-US" dirty="0"/>
              <a:t> Therefore let all the house of Israel know for certain that God has made Him both Lord and Christ—this Jesus whom you crucified.” </a:t>
            </a:r>
            <a:r>
              <a:rPr lang="en-US" baseline="30000" dirty="0"/>
              <a:t>37</a:t>
            </a:r>
            <a:r>
              <a:rPr lang="en-US" dirty="0"/>
              <a:t> Now when they heard this, they were pierced to the heart, and said to Peter and the rest of the apostles, “Brethren, what shall we do?”</a:t>
            </a:r>
          </a:p>
        </p:txBody>
      </p:sp>
      <p:sp>
        <p:nvSpPr>
          <p:cNvPr id="3" name="Text Placeholder 2"/>
          <p:cNvSpPr>
            <a:spLocks noGrp="1"/>
          </p:cNvSpPr>
          <p:nvPr>
            <p:ph sz="quarter" idx="10"/>
          </p:nvPr>
        </p:nvSpPr>
        <p:spPr/>
        <p:txBody>
          <a:bodyPr/>
          <a:lstStyle/>
          <a:p>
            <a:r>
              <a:rPr lang="en-US" dirty="0"/>
              <a:t>- Acts 2:36-37</a:t>
            </a:r>
          </a:p>
        </p:txBody>
      </p:sp>
    </p:spTree>
    <p:extLst>
      <p:ext uri="{BB962C8B-B14F-4D97-AF65-F5344CB8AC3E}">
        <p14:creationId xmlns:p14="http://schemas.microsoft.com/office/powerpoint/2010/main" val="158876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baseline="30000" dirty="0"/>
              <a:t>38</a:t>
            </a:r>
            <a:r>
              <a:rPr lang="en-US" dirty="0"/>
              <a:t> Peter said to them, “Repent, and each of you be baptized in the name of Jesus Christ for the forgiveness of your sins; and you will receive the gift of the Holy Spirit. </a:t>
            </a:r>
            <a:r>
              <a:rPr lang="en-US" baseline="30000" dirty="0"/>
              <a:t>39</a:t>
            </a:r>
            <a:r>
              <a:rPr lang="en-US" dirty="0"/>
              <a:t> For the promise is for you and your children and for all who are far off, as many as the Lord our God will call to Himself.”</a:t>
            </a:r>
          </a:p>
        </p:txBody>
      </p:sp>
      <p:sp>
        <p:nvSpPr>
          <p:cNvPr id="3" name="Text Placeholder 2"/>
          <p:cNvSpPr>
            <a:spLocks noGrp="1"/>
          </p:cNvSpPr>
          <p:nvPr>
            <p:ph sz="quarter" idx="10"/>
          </p:nvPr>
        </p:nvSpPr>
        <p:spPr/>
        <p:txBody>
          <a:bodyPr/>
          <a:lstStyle/>
          <a:p>
            <a:r>
              <a:rPr lang="en-US" dirty="0"/>
              <a:t>- Acts 2:38-39</a:t>
            </a:r>
          </a:p>
        </p:txBody>
      </p:sp>
    </p:spTree>
    <p:extLst>
      <p:ext uri="{BB962C8B-B14F-4D97-AF65-F5344CB8AC3E}">
        <p14:creationId xmlns:p14="http://schemas.microsoft.com/office/powerpoint/2010/main" val="185931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baseline="30000" dirty="0"/>
              <a:t>40</a:t>
            </a:r>
            <a:r>
              <a:rPr lang="en-US" dirty="0"/>
              <a:t> And with many other words he solemnly testified and kept on exhorting them, saying, “Be saved from this perverse generation!” </a:t>
            </a:r>
            <a:r>
              <a:rPr lang="en-US" baseline="30000" dirty="0"/>
              <a:t>41</a:t>
            </a:r>
            <a:r>
              <a:rPr lang="en-US" dirty="0"/>
              <a:t> So then, those who had received his word were baptized; and that day there were added about three thousand souls. </a:t>
            </a:r>
          </a:p>
        </p:txBody>
      </p:sp>
      <p:sp>
        <p:nvSpPr>
          <p:cNvPr id="3" name="Text Placeholder 2"/>
          <p:cNvSpPr>
            <a:spLocks noGrp="1"/>
          </p:cNvSpPr>
          <p:nvPr>
            <p:ph sz="quarter" idx="10"/>
          </p:nvPr>
        </p:nvSpPr>
        <p:spPr/>
        <p:txBody>
          <a:bodyPr/>
          <a:lstStyle/>
          <a:p>
            <a:r>
              <a:rPr lang="en-US" dirty="0"/>
              <a:t>- Acts 2:40-42</a:t>
            </a:r>
          </a:p>
        </p:txBody>
      </p:sp>
    </p:spTree>
    <p:extLst>
      <p:ext uri="{BB962C8B-B14F-4D97-AF65-F5344CB8AC3E}">
        <p14:creationId xmlns:p14="http://schemas.microsoft.com/office/powerpoint/2010/main" val="16897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baseline="30000" dirty="0"/>
              <a:t>42</a:t>
            </a:r>
            <a:r>
              <a:rPr lang="en-US" dirty="0"/>
              <a:t> They were continually devoting themselves to the apostles’ teaching and to fellowship, to the breaking of bread and to prayer. </a:t>
            </a:r>
            <a:r>
              <a:rPr lang="en-US" baseline="30000" dirty="0"/>
              <a:t>43 </a:t>
            </a:r>
            <a:r>
              <a:rPr lang="en-US" dirty="0"/>
              <a:t>Everyone kept feeling a sense of awe; and many wonders and signs were taking place through the apostles. </a:t>
            </a:r>
            <a:r>
              <a:rPr lang="en-US" baseline="30000" dirty="0"/>
              <a:t>44</a:t>
            </a:r>
            <a:r>
              <a:rPr lang="en-US" dirty="0"/>
              <a:t> And all those who had believed were together and had all things in common;</a:t>
            </a:r>
          </a:p>
        </p:txBody>
      </p:sp>
      <p:sp>
        <p:nvSpPr>
          <p:cNvPr id="3" name="Text Placeholder 2"/>
          <p:cNvSpPr>
            <a:spLocks noGrp="1"/>
          </p:cNvSpPr>
          <p:nvPr>
            <p:ph sz="quarter" idx="10"/>
          </p:nvPr>
        </p:nvSpPr>
        <p:spPr/>
        <p:txBody>
          <a:bodyPr/>
          <a:lstStyle/>
          <a:p>
            <a:r>
              <a:rPr lang="en-US" dirty="0"/>
              <a:t>- Acts 2:42-44</a:t>
            </a:r>
          </a:p>
        </p:txBody>
      </p:sp>
    </p:spTree>
    <p:extLst>
      <p:ext uri="{BB962C8B-B14F-4D97-AF65-F5344CB8AC3E}">
        <p14:creationId xmlns:p14="http://schemas.microsoft.com/office/powerpoint/2010/main" val="569656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a:lnSpc>
                <a:spcPct val="150000"/>
              </a:lnSpc>
            </a:pPr>
            <a:r>
              <a:rPr lang="en-US" sz="3600" dirty="0"/>
              <a:t>As it related to the individual</a:t>
            </a:r>
          </a:p>
          <a:p>
            <a:pPr>
              <a:lnSpc>
                <a:spcPct val="150000"/>
              </a:lnSpc>
            </a:pPr>
            <a:r>
              <a:rPr lang="en-US" sz="3600" dirty="0"/>
              <a:t>The kingdom in a collective sense</a:t>
            </a:r>
          </a:p>
        </p:txBody>
      </p:sp>
      <p:sp>
        <p:nvSpPr>
          <p:cNvPr id="2" name="Title 1"/>
          <p:cNvSpPr>
            <a:spLocks noGrp="1"/>
          </p:cNvSpPr>
          <p:nvPr>
            <p:ph type="title"/>
          </p:nvPr>
        </p:nvSpPr>
        <p:spPr/>
        <p:txBody>
          <a:bodyPr/>
          <a:lstStyle/>
          <a:p>
            <a:r>
              <a:rPr lang="en-US" dirty="0"/>
              <a:t>Growth of the Kingdom</a:t>
            </a:r>
          </a:p>
        </p:txBody>
      </p:sp>
    </p:spTree>
    <p:extLst>
      <p:ext uri="{BB962C8B-B14F-4D97-AF65-F5344CB8AC3E}">
        <p14:creationId xmlns:p14="http://schemas.microsoft.com/office/powerpoint/2010/main" val="901643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The Kingdom is </a:t>
            </a:r>
            <a:br>
              <a:rPr lang="en-US" sz="4800" dirty="0"/>
            </a:br>
            <a:r>
              <a:rPr lang="en-US" sz="4800" dirty="0"/>
              <a:t>not yet Glorified </a:t>
            </a:r>
          </a:p>
        </p:txBody>
      </p:sp>
    </p:spTree>
    <p:extLst>
      <p:ext uri="{BB962C8B-B14F-4D97-AF65-F5344CB8AC3E}">
        <p14:creationId xmlns:p14="http://schemas.microsoft.com/office/powerpoint/2010/main" val="383866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sz="3600" dirty="0"/>
              <a:t>Incorruptibility</a:t>
            </a:r>
          </a:p>
          <a:p>
            <a:r>
              <a:rPr lang="en-US" sz="3600" dirty="0"/>
              <a:t>Supernatural power</a:t>
            </a:r>
          </a:p>
          <a:p>
            <a:r>
              <a:rPr lang="en-US" sz="3600" dirty="0"/>
              <a:t>Eternal existence</a:t>
            </a:r>
          </a:p>
          <a:p>
            <a:r>
              <a:rPr lang="en-US" sz="3600" dirty="0"/>
              <a:t>Spiritual glory</a:t>
            </a:r>
          </a:p>
        </p:txBody>
      </p:sp>
      <p:sp>
        <p:nvSpPr>
          <p:cNvPr id="2" name="Title 1"/>
          <p:cNvSpPr>
            <a:spLocks noGrp="1"/>
          </p:cNvSpPr>
          <p:nvPr>
            <p:ph type="title"/>
          </p:nvPr>
        </p:nvSpPr>
        <p:spPr/>
        <p:txBody>
          <a:bodyPr/>
          <a:lstStyle/>
          <a:p>
            <a:r>
              <a:rPr lang="en-US" dirty="0"/>
              <a:t>The Glorified Body</a:t>
            </a:r>
          </a:p>
        </p:txBody>
      </p:sp>
    </p:spTree>
    <p:extLst>
      <p:ext uri="{BB962C8B-B14F-4D97-AF65-F5344CB8AC3E}">
        <p14:creationId xmlns:p14="http://schemas.microsoft.com/office/powerpoint/2010/main" val="1088818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195925"/>
            <a:ext cx="8229600" cy="3440032"/>
          </a:xfrm>
        </p:spPr>
        <p:txBody>
          <a:bodyPr>
            <a:normAutofit/>
          </a:bodyPr>
          <a:lstStyle/>
          <a:p>
            <a:pPr>
              <a:lnSpc>
                <a:spcPts val="3600"/>
              </a:lnSpc>
            </a:pPr>
            <a:r>
              <a:rPr lang="en-US" sz="3600" dirty="0"/>
              <a:t>Daniel predicted it</a:t>
            </a:r>
          </a:p>
          <a:p>
            <a:pPr>
              <a:lnSpc>
                <a:spcPts val="3600"/>
              </a:lnSpc>
            </a:pPr>
            <a:r>
              <a:rPr lang="en-US" sz="3600" dirty="0"/>
              <a:t>Jesus proclaimed and died for it</a:t>
            </a:r>
          </a:p>
          <a:p>
            <a:pPr>
              <a:lnSpc>
                <a:spcPts val="3600"/>
              </a:lnSpc>
            </a:pPr>
            <a:r>
              <a:rPr lang="en-US" sz="3600" dirty="0"/>
              <a:t>Apostles opened its doors</a:t>
            </a:r>
          </a:p>
          <a:p>
            <a:pPr>
              <a:lnSpc>
                <a:spcPts val="3600"/>
              </a:lnSpc>
            </a:pPr>
            <a:r>
              <a:rPr lang="en-US" sz="3600" dirty="0"/>
              <a:t>People entered in through faith</a:t>
            </a:r>
          </a:p>
          <a:p>
            <a:pPr>
              <a:lnSpc>
                <a:spcPts val="3600"/>
              </a:lnSpc>
            </a:pPr>
            <a:r>
              <a:rPr lang="en-US" sz="3600" dirty="0"/>
              <a:t>We wait for its glorification and exaltation</a:t>
            </a:r>
          </a:p>
          <a:p>
            <a:pPr>
              <a:lnSpc>
                <a:spcPct val="130000"/>
              </a:lnSpc>
            </a:pPr>
            <a:endParaRPr lang="en-US" sz="3600" dirty="0"/>
          </a:p>
        </p:txBody>
      </p:sp>
      <p:sp>
        <p:nvSpPr>
          <p:cNvPr id="2" name="Title 1"/>
          <p:cNvSpPr>
            <a:spLocks noGrp="1"/>
          </p:cNvSpPr>
          <p:nvPr>
            <p:ph type="title"/>
          </p:nvPr>
        </p:nvSpPr>
        <p:spPr/>
        <p:txBody>
          <a:bodyPr/>
          <a:lstStyle/>
          <a:p>
            <a:r>
              <a:rPr lang="en-US" dirty="0"/>
              <a:t>The Kingdom of God on Earth</a:t>
            </a:r>
          </a:p>
        </p:txBody>
      </p:sp>
    </p:spTree>
    <p:extLst>
      <p:ext uri="{BB962C8B-B14F-4D97-AF65-F5344CB8AC3E}">
        <p14:creationId xmlns:p14="http://schemas.microsoft.com/office/powerpoint/2010/main" val="5883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The kingdom was the subject of prophecy.</a:t>
            </a:r>
          </a:p>
        </p:txBody>
      </p:sp>
    </p:spTree>
    <p:extLst>
      <p:ext uri="{BB962C8B-B14F-4D97-AF65-F5344CB8AC3E}">
        <p14:creationId xmlns:p14="http://schemas.microsoft.com/office/powerpoint/2010/main" val="190350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509" y="0"/>
            <a:ext cx="7645123" cy="5143500"/>
          </a:xfrm>
        </p:spPr>
        <p:txBody>
          <a:bodyPr>
            <a:normAutofit/>
          </a:bodyPr>
          <a:lstStyle/>
          <a:p>
            <a:pPr algn="ctr"/>
            <a:r>
              <a:rPr lang="en-US" sz="4400" dirty="0"/>
              <a:t>We are in the Kingdom</a:t>
            </a:r>
            <a:endParaRPr lang="en-US" sz="4400" b="0" dirty="0"/>
          </a:p>
        </p:txBody>
      </p:sp>
    </p:spTree>
    <p:extLst>
      <p:ext uri="{BB962C8B-B14F-4D97-AF65-F5344CB8AC3E}">
        <p14:creationId xmlns:p14="http://schemas.microsoft.com/office/powerpoint/2010/main" val="253086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9C3EF8-2D33-48C1-A0DD-40DEB647D4E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7000" contrast="10000"/>
                    </a14:imgEffect>
                  </a14:imgLayer>
                </a14:imgProps>
              </a:ext>
            </a:extLst>
          </a:blip>
          <a:srcRect l="2598" r="4747" b="15062"/>
          <a:stretch/>
        </p:blipFill>
        <p:spPr>
          <a:xfrm>
            <a:off x="0" y="0"/>
            <a:ext cx="9144000" cy="5143500"/>
          </a:xfrm>
          <a:prstGeom prst="rect">
            <a:avLst/>
          </a:prstGeom>
          <a:solidFill>
            <a:schemeClr val="bg1"/>
          </a:solidFill>
        </p:spPr>
      </p:pic>
      <p:sp>
        <p:nvSpPr>
          <p:cNvPr id="2" name="Title 1"/>
          <p:cNvSpPr>
            <a:spLocks noGrp="1"/>
          </p:cNvSpPr>
          <p:nvPr>
            <p:ph type="ctrTitle"/>
          </p:nvPr>
        </p:nvSpPr>
        <p:spPr>
          <a:xfrm>
            <a:off x="434109" y="350981"/>
            <a:ext cx="8118764" cy="1847274"/>
          </a:xfrm>
        </p:spPr>
        <p:txBody>
          <a:bodyPr anchor="ctr"/>
          <a:lstStyle/>
          <a:p>
            <a:pPr algn="ctr">
              <a:lnSpc>
                <a:spcPct val="100000"/>
              </a:lnSpc>
            </a:pPr>
            <a:r>
              <a:rPr lang="en-US" sz="4400" dirty="0"/>
              <a:t>My Kingdom is not </a:t>
            </a:r>
            <a:br>
              <a:rPr lang="en-US" sz="4400" dirty="0"/>
            </a:br>
            <a:r>
              <a:rPr lang="en-US" sz="4400" dirty="0"/>
              <a:t>of this World</a:t>
            </a:r>
          </a:p>
        </p:txBody>
      </p:sp>
      <p:sp>
        <p:nvSpPr>
          <p:cNvPr id="7" name="Title 1">
            <a:extLst>
              <a:ext uri="{FF2B5EF4-FFF2-40B4-BE49-F238E27FC236}">
                <a16:creationId xmlns:a16="http://schemas.microsoft.com/office/drawing/2014/main" id="{3FE2FA19-86A3-4707-BF70-B9BE6D823158}"/>
              </a:ext>
            </a:extLst>
          </p:cNvPr>
          <p:cNvSpPr txBox="1">
            <a:spLocks/>
          </p:cNvSpPr>
          <p:nvPr/>
        </p:nvSpPr>
        <p:spPr>
          <a:xfrm>
            <a:off x="2419927" y="3971634"/>
            <a:ext cx="4304146" cy="572655"/>
          </a:xfrm>
          <a:prstGeom prst="rect">
            <a:avLst/>
          </a:prstGeom>
        </p:spPr>
        <p:txBody>
          <a:bodyPr anchor="ctr">
            <a:noAutofit/>
          </a:bodyPr>
          <a:lstStyle>
            <a:lvl1pPr algn="ctr" defTabSz="457200" rtl="0" eaLnBrk="1" latinLnBrk="0" hangingPunct="1">
              <a:lnSpc>
                <a:spcPct val="80000"/>
              </a:lnSpc>
              <a:spcBef>
                <a:spcPct val="0"/>
              </a:spcBef>
              <a:buNone/>
              <a:defRPr sz="4800" b="1" i="0" kern="1200">
                <a:solidFill>
                  <a:schemeClr val="bg1"/>
                </a:solidFill>
                <a:latin typeface="Lato Heavy" charset="0"/>
                <a:ea typeface="Lato Heavy" charset="0"/>
                <a:cs typeface="Lato Heavy" charset="0"/>
              </a:defRPr>
            </a:lvl1pPr>
          </a:lstStyle>
          <a:p>
            <a:pPr>
              <a:lnSpc>
                <a:spcPct val="100000"/>
              </a:lnSpc>
            </a:pPr>
            <a:r>
              <a:rPr lang="en-US" sz="3600" dirty="0"/>
              <a:t>John 18:33-36</a:t>
            </a:r>
          </a:p>
        </p:txBody>
      </p:sp>
    </p:spTree>
    <p:extLst>
      <p:ext uri="{BB962C8B-B14F-4D97-AF65-F5344CB8AC3E}">
        <p14:creationId xmlns:p14="http://schemas.microsoft.com/office/powerpoint/2010/main" val="43845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565727" y="938938"/>
            <a:ext cx="7772400" cy="3693156"/>
          </a:xfrm>
          <a:noFill/>
        </p:spPr>
        <p:txBody>
          <a:bodyPr>
            <a:normAutofit/>
          </a:bodyPr>
          <a:lstStyle/>
          <a:p>
            <a:r>
              <a:rPr lang="en-US" sz="2900" baseline="30000" dirty="0">
                <a:solidFill>
                  <a:schemeClr val="bg1"/>
                </a:solidFill>
              </a:rPr>
              <a:t>31</a:t>
            </a:r>
            <a:r>
              <a:rPr lang="en-US" sz="2900" dirty="0">
                <a:solidFill>
                  <a:schemeClr val="bg1"/>
                </a:solidFill>
              </a:rPr>
              <a:t> “You, O king, were looking and behold, there was a single great statue; that statue, which was large and of extraordinary splendor, was standing in front of you, and its appearance was awesome. </a:t>
            </a:r>
            <a:r>
              <a:rPr lang="en-US" sz="2900" baseline="30000" dirty="0">
                <a:solidFill>
                  <a:schemeClr val="bg1"/>
                </a:solidFill>
              </a:rPr>
              <a:t>32 </a:t>
            </a:r>
            <a:r>
              <a:rPr lang="en-US" sz="2900" dirty="0">
                <a:solidFill>
                  <a:schemeClr val="bg1"/>
                </a:solidFill>
              </a:rPr>
              <a:t>The head of that statue was made of fine gold, its breast and its arms of silver, its belly and its thighs of bronze,</a:t>
            </a:r>
          </a:p>
        </p:txBody>
      </p:sp>
      <p:sp>
        <p:nvSpPr>
          <p:cNvPr id="3" name="Text Placeholder 2"/>
          <p:cNvSpPr>
            <a:spLocks noGrp="1"/>
          </p:cNvSpPr>
          <p:nvPr>
            <p:ph sz="quarter" idx="10"/>
          </p:nvPr>
        </p:nvSpPr>
        <p:spPr>
          <a:xfrm>
            <a:off x="436418" y="463453"/>
            <a:ext cx="3193473" cy="460375"/>
          </a:xfrm>
        </p:spPr>
        <p:txBody>
          <a:bodyPr/>
          <a:lstStyle/>
          <a:p>
            <a:r>
              <a:rPr lang="en-US" dirty="0"/>
              <a:t>Daniel 2:31-45</a:t>
            </a:r>
          </a:p>
        </p:txBody>
      </p:sp>
    </p:spTree>
    <p:extLst>
      <p:ext uri="{BB962C8B-B14F-4D97-AF65-F5344CB8AC3E}">
        <p14:creationId xmlns:p14="http://schemas.microsoft.com/office/powerpoint/2010/main" val="163181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36418" y="1086720"/>
            <a:ext cx="7772400" cy="3693156"/>
          </a:xfrm>
          <a:noFill/>
        </p:spPr>
        <p:txBody>
          <a:bodyPr anchor="t">
            <a:normAutofit/>
          </a:bodyPr>
          <a:lstStyle/>
          <a:p>
            <a:r>
              <a:rPr lang="en-US" sz="3200" baseline="30000" dirty="0"/>
              <a:t>33</a:t>
            </a:r>
            <a:r>
              <a:rPr lang="en-US" sz="3200" dirty="0"/>
              <a:t> its legs of iron, its feet partly of iron and partly of clay. </a:t>
            </a:r>
            <a:r>
              <a:rPr lang="en-US" sz="3200" baseline="30000" dirty="0"/>
              <a:t>34</a:t>
            </a:r>
            <a:r>
              <a:rPr lang="en-US" sz="3200" dirty="0"/>
              <a:t> You continued looking until a stone was cut out without hands, and it struck the statue on its feet of iron and clay and crushed them.</a:t>
            </a:r>
          </a:p>
        </p:txBody>
      </p:sp>
      <p:sp>
        <p:nvSpPr>
          <p:cNvPr id="3" name="Text Placeholder 2"/>
          <p:cNvSpPr>
            <a:spLocks noGrp="1"/>
          </p:cNvSpPr>
          <p:nvPr>
            <p:ph sz="quarter" idx="10"/>
          </p:nvPr>
        </p:nvSpPr>
        <p:spPr>
          <a:xfrm>
            <a:off x="436418" y="463453"/>
            <a:ext cx="3193473" cy="460375"/>
          </a:xfrm>
        </p:spPr>
        <p:txBody>
          <a:bodyPr/>
          <a:lstStyle/>
          <a:p>
            <a:r>
              <a:rPr lang="en-US" dirty="0"/>
              <a:t>Daniel 2:31-45</a:t>
            </a:r>
          </a:p>
        </p:txBody>
      </p:sp>
    </p:spTree>
    <p:extLst>
      <p:ext uri="{BB962C8B-B14F-4D97-AF65-F5344CB8AC3E}">
        <p14:creationId xmlns:p14="http://schemas.microsoft.com/office/powerpoint/2010/main" val="89397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36418" y="1086720"/>
            <a:ext cx="7772400" cy="3693156"/>
          </a:xfrm>
          <a:noFill/>
        </p:spPr>
        <p:txBody>
          <a:bodyPr anchor="t">
            <a:normAutofit/>
          </a:bodyPr>
          <a:lstStyle/>
          <a:p>
            <a:r>
              <a:rPr lang="en-US" dirty="0"/>
              <a:t>35 Then the iron, the clay, the bronze, the silver and the gold were crushed all at the same time and became like chaff from the summer threshing floors; and the wind carried them away so that not a trace of them was found. But the stone that struck the statue became a great mountain and filled the whole earth.</a:t>
            </a:r>
          </a:p>
        </p:txBody>
      </p:sp>
      <p:sp>
        <p:nvSpPr>
          <p:cNvPr id="3" name="Text Placeholder 2"/>
          <p:cNvSpPr>
            <a:spLocks noGrp="1"/>
          </p:cNvSpPr>
          <p:nvPr>
            <p:ph sz="quarter" idx="10"/>
          </p:nvPr>
        </p:nvSpPr>
        <p:spPr>
          <a:xfrm>
            <a:off x="436418" y="463453"/>
            <a:ext cx="3193473" cy="460375"/>
          </a:xfrm>
        </p:spPr>
        <p:txBody>
          <a:bodyPr/>
          <a:lstStyle/>
          <a:p>
            <a:r>
              <a:rPr lang="en-US" dirty="0"/>
              <a:t>Daniel 2:31-45</a:t>
            </a:r>
          </a:p>
        </p:txBody>
      </p:sp>
    </p:spTree>
    <p:extLst>
      <p:ext uri="{BB962C8B-B14F-4D97-AF65-F5344CB8AC3E}">
        <p14:creationId xmlns:p14="http://schemas.microsoft.com/office/powerpoint/2010/main" val="130036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36418" y="1086720"/>
            <a:ext cx="7772400" cy="3693156"/>
          </a:xfrm>
          <a:noFill/>
        </p:spPr>
        <p:txBody>
          <a:bodyPr anchor="t">
            <a:normAutofit/>
          </a:bodyPr>
          <a:lstStyle/>
          <a:p>
            <a:r>
              <a:rPr lang="en-US" sz="3600" baseline="30000" dirty="0"/>
              <a:t>36</a:t>
            </a:r>
            <a:r>
              <a:rPr lang="en-US" sz="3600" dirty="0"/>
              <a:t> </a:t>
            </a:r>
            <a:r>
              <a:rPr lang="en-US" dirty="0"/>
              <a:t>“This was the dream; now we will tell its interpretation before the king. </a:t>
            </a:r>
            <a:br>
              <a:rPr lang="en-US" dirty="0"/>
            </a:br>
            <a:r>
              <a:rPr lang="en-US" sz="3600" baseline="30000" dirty="0"/>
              <a:t>37</a:t>
            </a:r>
            <a:r>
              <a:rPr lang="en-US" dirty="0"/>
              <a:t> You, O king, are the king of kings, to whom the God of heaven has given the kingdom, the power, the strength and the glory;</a:t>
            </a:r>
          </a:p>
        </p:txBody>
      </p:sp>
      <p:sp>
        <p:nvSpPr>
          <p:cNvPr id="3" name="Text Placeholder 2"/>
          <p:cNvSpPr>
            <a:spLocks noGrp="1"/>
          </p:cNvSpPr>
          <p:nvPr>
            <p:ph sz="quarter" idx="10"/>
          </p:nvPr>
        </p:nvSpPr>
        <p:spPr>
          <a:xfrm>
            <a:off x="436418" y="463453"/>
            <a:ext cx="3193473" cy="460375"/>
          </a:xfrm>
        </p:spPr>
        <p:txBody>
          <a:bodyPr/>
          <a:lstStyle/>
          <a:p>
            <a:r>
              <a:rPr lang="en-US" dirty="0"/>
              <a:t>Daniel 2:31-45</a:t>
            </a:r>
          </a:p>
        </p:txBody>
      </p:sp>
    </p:spTree>
    <p:extLst>
      <p:ext uri="{BB962C8B-B14F-4D97-AF65-F5344CB8AC3E}">
        <p14:creationId xmlns:p14="http://schemas.microsoft.com/office/powerpoint/2010/main" val="10606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36418" y="1086720"/>
            <a:ext cx="7772400" cy="3693156"/>
          </a:xfrm>
          <a:noFill/>
        </p:spPr>
        <p:txBody>
          <a:bodyPr anchor="t">
            <a:normAutofit/>
          </a:bodyPr>
          <a:lstStyle/>
          <a:p>
            <a:r>
              <a:rPr lang="en-US" baseline="30000" dirty="0"/>
              <a:t>38</a:t>
            </a:r>
            <a:r>
              <a:rPr lang="en-US" dirty="0"/>
              <a:t> and wherever the sons of men dwell, or the beasts of the field, or the birds of the sky, He has given them into your hand and has caused you to rule over them all. You are the head of gold. </a:t>
            </a:r>
            <a:r>
              <a:rPr lang="en-US" baseline="30000" dirty="0"/>
              <a:t>39</a:t>
            </a:r>
            <a:r>
              <a:rPr lang="en-US" dirty="0"/>
              <a:t> After you there will arise another kingdom inferior to you, then another third kingdom of bronze, which will rule over all the earth.</a:t>
            </a:r>
          </a:p>
        </p:txBody>
      </p:sp>
      <p:sp>
        <p:nvSpPr>
          <p:cNvPr id="3" name="Text Placeholder 2"/>
          <p:cNvSpPr>
            <a:spLocks noGrp="1"/>
          </p:cNvSpPr>
          <p:nvPr>
            <p:ph sz="quarter" idx="10"/>
          </p:nvPr>
        </p:nvSpPr>
        <p:spPr>
          <a:xfrm>
            <a:off x="436418" y="463453"/>
            <a:ext cx="3193473" cy="460375"/>
          </a:xfrm>
        </p:spPr>
        <p:txBody>
          <a:bodyPr/>
          <a:lstStyle/>
          <a:p>
            <a:r>
              <a:rPr lang="en-US" dirty="0"/>
              <a:t>Daniel 2:31-45</a:t>
            </a:r>
          </a:p>
        </p:txBody>
      </p:sp>
    </p:spTree>
    <p:extLst>
      <p:ext uri="{BB962C8B-B14F-4D97-AF65-F5344CB8AC3E}">
        <p14:creationId xmlns:p14="http://schemas.microsoft.com/office/powerpoint/2010/main" val="385984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8CA57-7D70-494F-BF1B-F6BF90057D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5000" contrast="10000"/>
                    </a14:imgEffect>
                  </a14:imgLayer>
                </a14:imgProps>
              </a:ext>
              <a:ext uri="{28A0092B-C50C-407E-A947-70E740481C1C}">
                <a14:useLocalDpi xmlns:a14="http://schemas.microsoft.com/office/drawing/2010/main" val="0"/>
              </a:ext>
            </a:extLst>
          </a:blip>
          <a:stretch>
            <a:fillRect/>
          </a:stretch>
        </p:blipFill>
        <p:spPr>
          <a:xfrm>
            <a:off x="2146300" y="63500"/>
            <a:ext cx="4851400" cy="5016500"/>
          </a:xfrm>
          <a:prstGeom prst="rect">
            <a:avLst/>
          </a:prstGeom>
        </p:spPr>
      </p:pic>
      <p:sp>
        <p:nvSpPr>
          <p:cNvPr id="6" name="Rectangle 5">
            <a:extLst>
              <a:ext uri="{FF2B5EF4-FFF2-40B4-BE49-F238E27FC236}">
                <a16:creationId xmlns:a16="http://schemas.microsoft.com/office/drawing/2014/main" id="{EC451399-28A4-4F2C-8AE9-564854F64269}"/>
              </a:ext>
            </a:extLst>
          </p:cNvPr>
          <p:cNvSpPr/>
          <p:nvPr/>
        </p:nvSpPr>
        <p:spPr>
          <a:xfrm>
            <a:off x="0" y="63500"/>
            <a:ext cx="10363200" cy="5143500"/>
          </a:xfrm>
          <a:prstGeom prst="rect">
            <a:avLst/>
          </a:prstGeom>
          <a:solidFill>
            <a:srgbClr val="461E64">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36418" y="1086720"/>
            <a:ext cx="7772400" cy="3693156"/>
          </a:xfrm>
          <a:noFill/>
        </p:spPr>
        <p:txBody>
          <a:bodyPr anchor="t">
            <a:normAutofit lnSpcReduction="10000"/>
          </a:bodyPr>
          <a:lstStyle/>
          <a:p>
            <a:r>
              <a:rPr lang="en-US" dirty="0"/>
              <a:t>Then there will be a fourth kingdom as strong as iron; inasmuch as iron crushes and shatters all things, so, like iron that breaks in pieces, it will crush and break all these in pieces. In that you saw the feet and toes, partly of potter’s clay and partly of iron, it will be a divided kingdom; but it will have in it the toughness of iron, inasmuch as you saw the iron mixed with common clay.</a:t>
            </a:r>
          </a:p>
          <a:p>
            <a:endParaRPr lang="en-US" dirty="0"/>
          </a:p>
        </p:txBody>
      </p:sp>
      <p:sp>
        <p:nvSpPr>
          <p:cNvPr id="3" name="Text Placeholder 2"/>
          <p:cNvSpPr>
            <a:spLocks noGrp="1"/>
          </p:cNvSpPr>
          <p:nvPr>
            <p:ph sz="quarter" idx="10"/>
          </p:nvPr>
        </p:nvSpPr>
        <p:spPr>
          <a:xfrm>
            <a:off x="436418" y="463453"/>
            <a:ext cx="3193473" cy="460375"/>
          </a:xfrm>
        </p:spPr>
        <p:txBody>
          <a:bodyPr/>
          <a:lstStyle/>
          <a:p>
            <a:r>
              <a:rPr lang="en-US" dirty="0"/>
              <a:t>Daniel 2:31-45</a:t>
            </a:r>
          </a:p>
        </p:txBody>
      </p:sp>
    </p:spTree>
    <p:extLst>
      <p:ext uri="{BB962C8B-B14F-4D97-AF65-F5344CB8AC3E}">
        <p14:creationId xmlns:p14="http://schemas.microsoft.com/office/powerpoint/2010/main" val="877265422"/>
      </p:ext>
    </p:extLst>
  </p:cSld>
  <p:clrMapOvr>
    <a:masterClrMapping/>
  </p:clrMapOvr>
</p:sld>
</file>

<file path=ppt/theme/theme1.xml><?xml version="1.0" encoding="utf-8"?>
<a:theme xmlns:a="http://schemas.openxmlformats.org/drawingml/2006/main" name="Sermon Templat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Sermon Template</Template>
  <TotalTime>260</TotalTime>
  <Words>1273</Words>
  <Application>Microsoft Office PowerPoint</Application>
  <PresentationFormat>On-screen Show (16:9)</PresentationFormat>
  <Paragraphs>79</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Lato Black</vt:lpstr>
      <vt:lpstr>Lato Heavy</vt:lpstr>
      <vt:lpstr>Lato Regular</vt:lpstr>
      <vt:lpstr>Wingdings</vt:lpstr>
      <vt:lpstr>Sermon Template</vt:lpstr>
      <vt:lpstr>My Kingdom is not  of this World</vt:lpstr>
      <vt:lpstr>PowerPoint Presentation</vt:lpstr>
      <vt:lpstr>The kingdom was the subject of prophecy.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the Baptist preached the Kingdom was at hand.</vt:lpstr>
      <vt:lpstr>Jesus said the kingdom is spiritual in nature.</vt:lpstr>
      <vt:lpstr>Jesus said that the kingdom was like:</vt:lpstr>
      <vt:lpstr>The kingdom  has been established.</vt:lpstr>
      <vt:lpstr>PowerPoint Presentation</vt:lpstr>
      <vt:lpstr>PowerPoint Presentation</vt:lpstr>
      <vt:lpstr>PowerPoint Presentation</vt:lpstr>
      <vt:lpstr>The kingdom of God/Heaven/Christ was established when the gospel began to be preached and people responded to it in faithful obedience.</vt:lpstr>
      <vt:lpstr>PowerPoint Presentation</vt:lpstr>
      <vt:lpstr>PowerPoint Presentation</vt:lpstr>
      <vt:lpstr>PowerPoint Presentation</vt:lpstr>
      <vt:lpstr>PowerPoint Presentation</vt:lpstr>
      <vt:lpstr>Growth of the Kingdom</vt:lpstr>
      <vt:lpstr>The Kingdom is  not yet Glorified </vt:lpstr>
      <vt:lpstr>The Glorified Body</vt:lpstr>
      <vt:lpstr>The Kingdom of God on Earth</vt:lpstr>
      <vt:lpstr>We are in the Kingdom</vt:lpstr>
      <vt:lpstr>My Kingdom is not  of this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PAUL BAILEY</cp:lastModifiedBy>
  <cp:revision>46</cp:revision>
  <dcterms:created xsi:type="dcterms:W3CDTF">2014-04-30T18:34:38Z</dcterms:created>
  <dcterms:modified xsi:type="dcterms:W3CDTF">2021-02-14T00:39:21Z</dcterms:modified>
</cp:coreProperties>
</file>