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6" r:id="rId3"/>
    <p:sldId id="258" r:id="rId4"/>
    <p:sldId id="265" r:id="rId5"/>
    <p:sldId id="267" r:id="rId6"/>
    <p:sldId id="269" r:id="rId7"/>
    <p:sldId id="268" r:id="rId8"/>
    <p:sldId id="270"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4B721B-FA10-44D8-A6E2-B838F609DE28}" v="1826" dt="2021-02-07T16:47:51.8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5906" autoAdjust="0"/>
    <p:restoredTop sz="94660"/>
  </p:normalViewPr>
  <p:slideViewPr>
    <p:cSldViewPr snapToGrid="0">
      <p:cViewPr varScale="1">
        <p:scale>
          <a:sx n="67" d="100"/>
          <a:sy n="67" d="100"/>
        </p:scale>
        <p:origin x="224"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F7C5F-88D1-4D7F-A970-E2568A3D28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F93EB-F6D7-4D9A-8838-7C2FF9EA52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48DBD6-7B30-4ABC-B07D-D86F3701CDF4}"/>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5" name="Footer Placeholder 4">
            <a:extLst>
              <a:ext uri="{FF2B5EF4-FFF2-40B4-BE49-F238E27FC236}">
                <a16:creationId xmlns:a16="http://schemas.microsoft.com/office/drawing/2014/main" id="{8E1A6BB3-645D-45D6-8162-C6F6F23340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3D7F4-8816-4AA2-BF98-108108F24EAF}"/>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258539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96675-69A6-4DB0-A35C-C2BF56A6FA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12D1CF-1B85-4283-87CA-B30A8CB08E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BAAC48-4D64-4DA7-8736-2B6586BE91AF}"/>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5" name="Footer Placeholder 4">
            <a:extLst>
              <a:ext uri="{FF2B5EF4-FFF2-40B4-BE49-F238E27FC236}">
                <a16:creationId xmlns:a16="http://schemas.microsoft.com/office/drawing/2014/main" id="{01921F1D-7007-499C-B5BE-5569AA5F9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A85F7-68FD-4F4E-A24C-1D00CF3CE7DE}"/>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3688400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BAA6EF-08FB-43C6-8CD3-E04F2487FF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583521-6EAA-47FC-BC8A-910F9CA5A8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091044-DACA-43BD-871C-16E02C878C5A}"/>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5" name="Footer Placeholder 4">
            <a:extLst>
              <a:ext uri="{FF2B5EF4-FFF2-40B4-BE49-F238E27FC236}">
                <a16:creationId xmlns:a16="http://schemas.microsoft.com/office/drawing/2014/main" id="{AB5F6411-4571-4AD8-8856-79C1F86FF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A79711-7A13-47E2-B40B-3928762498EF}"/>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240950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6297-0D6F-4543-AC39-905805215E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F1C117-775B-4B9D-9AB0-061E4A6454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9F4AB4-AE2A-4F8D-A439-8A469C152C6F}"/>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5" name="Footer Placeholder 4">
            <a:extLst>
              <a:ext uri="{FF2B5EF4-FFF2-40B4-BE49-F238E27FC236}">
                <a16:creationId xmlns:a16="http://schemas.microsoft.com/office/drawing/2014/main" id="{11E75518-C9A2-4B19-B041-4CB5C9CEC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BB81-143E-42AF-81D0-4CD26399E1B8}"/>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25748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702BC-C972-4AC5-AC9F-41D97CA1A4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D1F230-8350-4B2F-B5F4-5D666B03A9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E92DD2-5B88-4320-ABAF-4A777068A622}"/>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5" name="Footer Placeholder 4">
            <a:extLst>
              <a:ext uri="{FF2B5EF4-FFF2-40B4-BE49-F238E27FC236}">
                <a16:creationId xmlns:a16="http://schemas.microsoft.com/office/drawing/2014/main" id="{D88DD8B3-65EF-4595-8516-48DA43B55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DB868-C4D6-4A72-A8E9-3C814FD35FF2}"/>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11591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1436-E064-48B5-BFB4-80E2D650EA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71CF70-4719-4C5C-B294-03C082293B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4EB1AF-55F2-4016-9181-3C71D8237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966755-9035-4D60-9884-6327EB1AECF2}"/>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6" name="Footer Placeholder 5">
            <a:extLst>
              <a:ext uri="{FF2B5EF4-FFF2-40B4-BE49-F238E27FC236}">
                <a16:creationId xmlns:a16="http://schemas.microsoft.com/office/drawing/2014/main" id="{92AAA700-F0C6-47BD-980C-44DA9C855C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A53A84-B1E0-4E18-851F-DE22DD97553E}"/>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252204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24EB-A2AC-4C01-BBFE-52DCDCA046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73192E-9D4D-4D64-8A20-9451C2A68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5372C5-70B5-4277-B655-8AB5BE39D4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D143AC-9B41-4FE6-837E-5F97279C47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0E58AC-7C75-4BD3-907A-AF428E0633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6DDAEC-FBE6-4492-8604-8C18EC9DCC0E}"/>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8" name="Footer Placeholder 7">
            <a:extLst>
              <a:ext uri="{FF2B5EF4-FFF2-40B4-BE49-F238E27FC236}">
                <a16:creationId xmlns:a16="http://schemas.microsoft.com/office/drawing/2014/main" id="{9D568B47-FC87-4F07-BABE-7F189345B5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CEB8B9-8632-4B6C-AE84-5E0F136D88A9}"/>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68036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CA52B-A0E0-40AE-8249-20876562D9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2B026B-A0FA-4FC2-A7EC-52DEE27755B8}"/>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4" name="Footer Placeholder 3">
            <a:extLst>
              <a:ext uri="{FF2B5EF4-FFF2-40B4-BE49-F238E27FC236}">
                <a16:creationId xmlns:a16="http://schemas.microsoft.com/office/drawing/2014/main" id="{1A9A4E7A-974F-4C5F-B0C4-E032985604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41A176-084F-4F1D-A540-5715C127A7E0}"/>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30505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3E14AE-781F-478E-9099-BDD5CEAC1FEA}"/>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3" name="Footer Placeholder 2">
            <a:extLst>
              <a:ext uri="{FF2B5EF4-FFF2-40B4-BE49-F238E27FC236}">
                <a16:creationId xmlns:a16="http://schemas.microsoft.com/office/drawing/2014/main" id="{B864F24F-023F-4487-A4F6-32167E46B3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B8D9B1-A0B1-4B4B-A5F0-382BF8310F4C}"/>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256964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7237F-73CF-44BD-ABAF-8DB9FB42A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95C108-CED8-47C8-AFC2-092C9F031C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CFA3A2-DD14-4D0A-833F-D8089A7BC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BEFA8-49CF-42FF-B70B-591DFA7F8DA0}"/>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6" name="Footer Placeholder 5">
            <a:extLst>
              <a:ext uri="{FF2B5EF4-FFF2-40B4-BE49-F238E27FC236}">
                <a16:creationId xmlns:a16="http://schemas.microsoft.com/office/drawing/2014/main" id="{23D1EAF1-2841-4FC6-9813-15B0B1D6C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F5C0C-DFC3-4366-8137-74A192CA94F0}"/>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68158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9DF21-B0D1-498E-924A-7FE6EBC5FE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FE2657-BECA-4362-9995-E6E7027231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DCDB39-D23D-48F6-9AC4-5F5219409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0E1C-B6B3-43EF-9BD5-3045705F97DF}"/>
              </a:ext>
            </a:extLst>
          </p:cNvPr>
          <p:cNvSpPr>
            <a:spLocks noGrp="1"/>
          </p:cNvSpPr>
          <p:nvPr>
            <p:ph type="dt" sz="half" idx="10"/>
          </p:nvPr>
        </p:nvSpPr>
        <p:spPr/>
        <p:txBody>
          <a:bodyPr/>
          <a:lstStyle/>
          <a:p>
            <a:fld id="{500BD2E6-FD24-4072-B521-94A169494839}" type="datetimeFigureOut">
              <a:rPr lang="en-US" smtClean="0"/>
              <a:t>2/13/2021</a:t>
            </a:fld>
            <a:endParaRPr lang="en-US"/>
          </a:p>
        </p:txBody>
      </p:sp>
      <p:sp>
        <p:nvSpPr>
          <p:cNvPr id="6" name="Footer Placeholder 5">
            <a:extLst>
              <a:ext uri="{FF2B5EF4-FFF2-40B4-BE49-F238E27FC236}">
                <a16:creationId xmlns:a16="http://schemas.microsoft.com/office/drawing/2014/main" id="{27AA565A-CFD3-4E43-9617-5A19F2896B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0BC5C3-8D2C-411C-89F8-6E6C2B18B943}"/>
              </a:ext>
            </a:extLst>
          </p:cNvPr>
          <p:cNvSpPr>
            <a:spLocks noGrp="1"/>
          </p:cNvSpPr>
          <p:nvPr>
            <p:ph type="sldNum" sz="quarter" idx="12"/>
          </p:nvPr>
        </p:nvSpPr>
        <p:spPr/>
        <p:txBody>
          <a:bodyPr/>
          <a:lstStyle/>
          <a:p>
            <a:fld id="{6D166A8A-EAC0-4FA0-A59E-E00E83E51926}" type="slidenum">
              <a:rPr lang="en-US" smtClean="0"/>
              <a:t>‹#›</a:t>
            </a:fld>
            <a:endParaRPr lang="en-US"/>
          </a:p>
        </p:txBody>
      </p:sp>
    </p:spTree>
    <p:extLst>
      <p:ext uri="{BB962C8B-B14F-4D97-AF65-F5344CB8AC3E}">
        <p14:creationId xmlns:p14="http://schemas.microsoft.com/office/powerpoint/2010/main" val="243403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9E5352-782D-49A1-8E4B-509BB1A941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3DF7A9-25B2-4AF9-BD32-32FEE97822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CA325-E2EE-4E6D-B138-98454162A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BD2E6-FD24-4072-B521-94A169494839}" type="datetimeFigureOut">
              <a:rPr lang="en-US" smtClean="0"/>
              <a:t>2/13/2021</a:t>
            </a:fld>
            <a:endParaRPr lang="en-US"/>
          </a:p>
        </p:txBody>
      </p:sp>
      <p:sp>
        <p:nvSpPr>
          <p:cNvPr id="5" name="Footer Placeholder 4">
            <a:extLst>
              <a:ext uri="{FF2B5EF4-FFF2-40B4-BE49-F238E27FC236}">
                <a16:creationId xmlns:a16="http://schemas.microsoft.com/office/drawing/2014/main" id="{AF86433F-24CE-4CB2-BB6E-8767104B8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29A7C7-AABE-48CC-A491-760CFB296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66A8A-EAC0-4FA0-A59E-E00E83E51926}" type="slidenum">
              <a:rPr lang="en-US" smtClean="0"/>
              <a:t>‹#›</a:t>
            </a:fld>
            <a:endParaRPr lang="en-US"/>
          </a:p>
        </p:txBody>
      </p:sp>
    </p:spTree>
    <p:extLst>
      <p:ext uri="{BB962C8B-B14F-4D97-AF65-F5344CB8AC3E}">
        <p14:creationId xmlns:p14="http://schemas.microsoft.com/office/powerpoint/2010/main" val="2338829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Eph+2%3A1-3&amp;version=NKJV#fen-NKJV-29232a"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20895" t="5263" r="13000" b="-1"/>
          <a:stretch/>
        </p:blipFill>
        <p:spPr>
          <a:xfrm>
            <a:off x="20" y="1"/>
            <a:ext cx="12191980" cy="6857999"/>
          </a:xfrm>
          <a:prstGeom prst="rect">
            <a:avLst/>
          </a:prstGeom>
        </p:spPr>
      </p:pic>
      <p:sp>
        <p:nvSpPr>
          <p:cNvPr id="36" name="Rectangle 35">
            <a:extLst>
              <a:ext uri="{FF2B5EF4-FFF2-40B4-BE49-F238E27FC236}">
                <a16:creationId xmlns:a16="http://schemas.microsoft.com/office/drawing/2014/main" id="{ED49FE6D-E54D-4A15-9572-966ED42F8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51489"/>
            <a:ext cx="12192000" cy="2077327"/>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EAFC8083-BBFA-464C-A805-4E844F66B2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4149692"/>
            <a:ext cx="12188824" cy="0"/>
          </a:xfrm>
          <a:prstGeom prst="line">
            <a:avLst/>
          </a:prstGeom>
          <a:ln w="50800">
            <a:solidFill>
              <a:schemeClr val="bg1">
                <a:alpha val="93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7DF9911-4A37-4096-BE25-0CCCFECBF6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5711486"/>
            <a:ext cx="27432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C752BC6-CDD2-4020-8DCF-B5E813CD3A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426067"/>
            <a:ext cx="12188824" cy="0"/>
          </a:xfrm>
          <a:prstGeom prst="line">
            <a:avLst/>
          </a:prstGeom>
          <a:ln w="50800">
            <a:solidFill>
              <a:schemeClr val="bg1">
                <a:alpha val="93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79FD182-CED9-4ADA-A309-0F1F273D2FE7}"/>
              </a:ext>
            </a:extLst>
          </p:cNvPr>
          <p:cNvSpPr/>
          <p:nvPr/>
        </p:nvSpPr>
        <p:spPr>
          <a:xfrm>
            <a:off x="0" y="4300120"/>
            <a:ext cx="12095544" cy="2077322"/>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358815" y="4337523"/>
            <a:ext cx="11189929" cy="1327380"/>
          </a:xfrm>
        </p:spPr>
        <p:txBody>
          <a:bodyPr anchor="ctr">
            <a:noAutofit/>
          </a:bodyPr>
          <a:lstStyle/>
          <a:p>
            <a:r>
              <a:rPr lang="en-US" sz="4800" dirty="0">
                <a:latin typeface="Britannic Bold" panose="020B0903060703020204" pitchFamily="34" charset="0"/>
              </a:rPr>
              <a:t>Transforming Power of the Gospel</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494751" y="5338781"/>
            <a:ext cx="10918056" cy="807967"/>
          </a:xfrm>
        </p:spPr>
        <p:txBody>
          <a:bodyPr anchor="ctr">
            <a:noAutofit/>
          </a:bodyPr>
          <a:lstStyle/>
          <a:p>
            <a:r>
              <a:rPr lang="en-US" sz="4000" dirty="0">
                <a:latin typeface="Georgia" panose="02040502050405020303" pitchFamily="18" charset="0"/>
              </a:rPr>
              <a:t>Romans 6:1-14</a:t>
            </a:r>
          </a:p>
        </p:txBody>
      </p:sp>
    </p:spTree>
    <p:extLst>
      <p:ext uri="{BB962C8B-B14F-4D97-AF65-F5344CB8AC3E}">
        <p14:creationId xmlns:p14="http://schemas.microsoft.com/office/powerpoint/2010/main" val="3885896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995584" cy="832908"/>
          </a:xfrm>
        </p:spPr>
        <p:txBody>
          <a:bodyPr anchor="t">
            <a:normAutofit/>
          </a:bodyPr>
          <a:lstStyle/>
          <a:p>
            <a:pPr algn="l"/>
            <a:r>
              <a:rPr lang="en-US" sz="4200" dirty="0">
                <a:latin typeface="Britannic Bold" panose="020B0903060703020204" pitchFamily="34" charset="0"/>
              </a:rPr>
              <a:t>How long does it take..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562100"/>
            <a:ext cx="11053234" cy="4895850"/>
          </a:xfrm>
        </p:spPr>
        <p:txBody>
          <a:bodyPr anchor="t">
            <a:normAutofit fontScale="92500"/>
          </a:bodyPr>
          <a:lstStyle/>
          <a:p>
            <a:pPr algn="l"/>
            <a:r>
              <a:rPr lang="en-US" sz="3000" b="1" dirty="0">
                <a:latin typeface="Georgia" panose="02040502050405020303" pitchFamily="18" charset="0"/>
              </a:rPr>
              <a:t>For Paul it was a lifetime process..</a:t>
            </a:r>
          </a:p>
          <a:p>
            <a:pPr algn="l">
              <a:spcBef>
                <a:spcPts val="300"/>
              </a:spcBef>
            </a:pPr>
            <a:r>
              <a:rPr lang="en-US" sz="3000" dirty="0">
                <a:solidFill>
                  <a:srgbClr val="C00000"/>
                </a:solidFill>
                <a:latin typeface="Georgia" panose="02040502050405020303" pitchFamily="18" charset="0"/>
              </a:rPr>
              <a:t>Phil 3:12-16 </a:t>
            </a:r>
            <a:r>
              <a:rPr lang="en-US" sz="2700" dirty="0">
                <a:latin typeface="Georgia" panose="02040502050405020303" pitchFamily="18" charset="0"/>
              </a:rPr>
              <a:t>Not that I have already attained,</a:t>
            </a:r>
            <a:r>
              <a:rPr lang="en-US" sz="2700" baseline="30000" dirty="0">
                <a:latin typeface="Georgia" panose="02040502050405020303" pitchFamily="18" charset="0"/>
              </a:rPr>
              <a:t> </a:t>
            </a:r>
            <a:r>
              <a:rPr lang="en-US" sz="2700" dirty="0">
                <a:latin typeface="Georgia" panose="02040502050405020303" pitchFamily="18" charset="0"/>
              </a:rPr>
              <a:t>or am already perfected; but I press on, that I may lay hold of that for which Christ Jesus has also laid hold of me. </a:t>
            </a:r>
            <a:r>
              <a:rPr lang="en-US" sz="2700" baseline="30000" dirty="0">
                <a:latin typeface="Georgia" panose="02040502050405020303" pitchFamily="18" charset="0"/>
              </a:rPr>
              <a:t>13 </a:t>
            </a:r>
            <a:r>
              <a:rPr lang="en-US" sz="2700" dirty="0">
                <a:latin typeface="Georgia" panose="02040502050405020303" pitchFamily="18" charset="0"/>
              </a:rPr>
              <a:t>Brethren, I do not count myself to have apprehended; but one thing </a:t>
            </a:r>
            <a:r>
              <a:rPr lang="en-US" sz="2700" i="1" dirty="0">
                <a:latin typeface="Georgia" panose="02040502050405020303" pitchFamily="18" charset="0"/>
              </a:rPr>
              <a:t>I do,</a:t>
            </a:r>
            <a:r>
              <a:rPr lang="en-US" sz="2700" dirty="0">
                <a:latin typeface="Georgia" panose="02040502050405020303" pitchFamily="18" charset="0"/>
              </a:rPr>
              <a:t> forgetting those things which are behind and reaching forward to those things which are ahead, </a:t>
            </a:r>
            <a:r>
              <a:rPr lang="en-US" sz="2700" baseline="30000" dirty="0">
                <a:latin typeface="Georgia" panose="02040502050405020303" pitchFamily="18" charset="0"/>
              </a:rPr>
              <a:t>14 </a:t>
            </a:r>
            <a:r>
              <a:rPr lang="en-US" sz="2700" dirty="0">
                <a:latin typeface="Georgia" panose="02040502050405020303" pitchFamily="18" charset="0"/>
              </a:rPr>
              <a:t>I press toward the goal for the prize of the upward call of God in Christ Jesus.</a:t>
            </a:r>
          </a:p>
          <a:p>
            <a:pPr algn="l">
              <a:spcBef>
                <a:spcPts val="300"/>
              </a:spcBef>
            </a:pPr>
            <a:endParaRPr lang="en-US" sz="1200" i="1" dirty="0">
              <a:latin typeface="Georgia" panose="02040502050405020303" pitchFamily="18" charset="0"/>
            </a:endParaRPr>
          </a:p>
          <a:p>
            <a:pPr algn="l">
              <a:spcBef>
                <a:spcPts val="400"/>
              </a:spcBef>
            </a:pPr>
            <a:r>
              <a:rPr lang="en-US" sz="3000" b="1" dirty="0">
                <a:latin typeface="Georgia" panose="02040502050405020303" pitchFamily="18" charset="0"/>
              </a:rPr>
              <a:t>As we seek His will and make it our normal behavior..</a:t>
            </a:r>
          </a:p>
          <a:p>
            <a:pPr algn="l">
              <a:spcBef>
                <a:spcPts val="400"/>
              </a:spcBef>
            </a:pPr>
            <a:r>
              <a:rPr lang="en-US" sz="3200" dirty="0">
                <a:solidFill>
                  <a:srgbClr val="C00000"/>
                </a:solidFill>
                <a:latin typeface="Georgia" panose="02040502050405020303" pitchFamily="18" charset="0"/>
              </a:rPr>
              <a:t>Eph 4:17-5:2 </a:t>
            </a:r>
            <a:r>
              <a:rPr lang="en-US" sz="2800" dirty="0">
                <a:latin typeface="Georgia" panose="02040502050405020303" pitchFamily="18" charset="0"/>
              </a:rPr>
              <a:t>This I say, therefore, and testify in the Lord, that you should no longer walk as the rest of the Gentiles walk, in the futility of their mind..</a:t>
            </a:r>
            <a:r>
              <a:rPr lang="en-US" sz="2800" dirty="0"/>
              <a:t> </a:t>
            </a:r>
            <a:r>
              <a:rPr lang="en-US" sz="2800" dirty="0">
                <a:latin typeface="Georgia" panose="02040502050405020303" pitchFamily="18" charset="0"/>
              </a:rPr>
              <a:t>But you have not so learned Christ, </a:t>
            </a:r>
            <a:r>
              <a:rPr lang="en-US" sz="2800" baseline="30000" dirty="0">
                <a:latin typeface="Georgia" panose="02040502050405020303" pitchFamily="18" charset="0"/>
              </a:rPr>
              <a:t>21 </a:t>
            </a:r>
            <a:r>
              <a:rPr lang="en-US" sz="2800" dirty="0">
                <a:latin typeface="Georgia" panose="02040502050405020303" pitchFamily="18" charset="0"/>
              </a:rPr>
              <a:t>if indeed you have heard Him and have been taught by Him, as the truth is in Jesus..</a:t>
            </a:r>
          </a:p>
        </p:txBody>
      </p:sp>
    </p:spTree>
    <p:extLst>
      <p:ext uri="{BB962C8B-B14F-4D97-AF65-F5344CB8AC3E}">
        <p14:creationId xmlns:p14="http://schemas.microsoft.com/office/powerpoint/2010/main" val="20865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5" y="548217"/>
            <a:ext cx="7595659" cy="832908"/>
          </a:xfrm>
        </p:spPr>
        <p:txBody>
          <a:bodyPr anchor="t">
            <a:normAutofit fontScale="90000"/>
          </a:bodyPr>
          <a:lstStyle/>
          <a:p>
            <a:pPr algn="l"/>
            <a:r>
              <a:rPr lang="en-US" sz="4200" dirty="0">
                <a:latin typeface="Britannic Bold" panose="020B0903060703020204" pitchFamily="34" charset="0"/>
              </a:rPr>
              <a:t>Allow God’s power to work in us..</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562100"/>
            <a:ext cx="11053234" cy="4895850"/>
          </a:xfrm>
        </p:spPr>
        <p:txBody>
          <a:bodyPr anchor="t">
            <a:normAutofit/>
          </a:bodyPr>
          <a:lstStyle/>
          <a:p>
            <a:pPr algn="l"/>
            <a:r>
              <a:rPr lang="en-US" sz="3000" b="1" dirty="0">
                <a:latin typeface="Georgia" panose="02040502050405020303" pitchFamily="18" charset="0"/>
              </a:rPr>
              <a:t>His power brings the transformation over lifetime..</a:t>
            </a:r>
          </a:p>
          <a:p>
            <a:pPr algn="l">
              <a:spcBef>
                <a:spcPts val="300"/>
              </a:spcBef>
            </a:pPr>
            <a:r>
              <a:rPr lang="en-US" sz="3000" dirty="0">
                <a:solidFill>
                  <a:srgbClr val="C00000"/>
                </a:solidFill>
                <a:latin typeface="Georgia" panose="02040502050405020303" pitchFamily="18" charset="0"/>
              </a:rPr>
              <a:t>Phil 2:12-16  </a:t>
            </a:r>
            <a:r>
              <a:rPr lang="en-US" sz="2800" dirty="0">
                <a:latin typeface="Georgia" panose="02040502050405020303" pitchFamily="18" charset="0"/>
              </a:rPr>
              <a:t>Therefore, my beloved, as you have always obeyed, not as in my presence only, but now much more in my absence, work out your own salvation with fear and trembling; </a:t>
            </a:r>
            <a:r>
              <a:rPr lang="en-US" sz="2800" baseline="30000" dirty="0">
                <a:latin typeface="Georgia" panose="02040502050405020303" pitchFamily="18" charset="0"/>
              </a:rPr>
              <a:t>13 </a:t>
            </a:r>
            <a:r>
              <a:rPr lang="en-US" sz="2800" dirty="0">
                <a:latin typeface="Georgia" panose="02040502050405020303" pitchFamily="18" charset="0"/>
              </a:rPr>
              <a:t>for it is God who works in you both to will and to do for </a:t>
            </a:r>
            <a:r>
              <a:rPr lang="en-US" sz="2800" i="1" dirty="0">
                <a:latin typeface="Georgia" panose="02040502050405020303" pitchFamily="18" charset="0"/>
              </a:rPr>
              <a:t>His</a:t>
            </a:r>
            <a:r>
              <a:rPr lang="en-US" sz="2800" dirty="0">
                <a:latin typeface="Georgia" panose="02040502050405020303" pitchFamily="18" charset="0"/>
              </a:rPr>
              <a:t> good pleasure.</a:t>
            </a:r>
          </a:p>
          <a:p>
            <a:pPr algn="l">
              <a:spcBef>
                <a:spcPts val="300"/>
              </a:spcBef>
            </a:pPr>
            <a:endParaRPr lang="en-US" sz="1200" i="1" dirty="0">
              <a:latin typeface="Georgia" panose="02040502050405020303" pitchFamily="18" charset="0"/>
            </a:endParaRPr>
          </a:p>
          <a:p>
            <a:pPr algn="l">
              <a:spcBef>
                <a:spcPts val="400"/>
              </a:spcBef>
            </a:pPr>
            <a:r>
              <a:rPr lang="en-US" sz="3200" dirty="0">
                <a:solidFill>
                  <a:srgbClr val="C00000"/>
                </a:solidFill>
                <a:latin typeface="Georgia" panose="02040502050405020303" pitchFamily="18" charset="0"/>
              </a:rPr>
              <a:t>Eph 3:14-21 </a:t>
            </a:r>
            <a:r>
              <a:rPr lang="en-US" sz="2800" dirty="0">
                <a:latin typeface="Georgia" panose="02040502050405020303" pitchFamily="18" charset="0"/>
              </a:rPr>
              <a:t>that He would grant you, according to the riches of His glory, to be strengthened with might through His Spirit in the inner man, that Christ may dwell in your hearts through faith.. Now to Him who is able to do exceedingly abundantly above all that we ask or think, according to the power that works in us, </a:t>
            </a:r>
            <a:r>
              <a:rPr lang="en-US" sz="2800" baseline="30000" dirty="0">
                <a:latin typeface="Georgia" panose="02040502050405020303" pitchFamily="18" charset="0"/>
              </a:rPr>
              <a:t>21 </a:t>
            </a:r>
            <a:r>
              <a:rPr lang="en-US" sz="2800" dirty="0">
                <a:latin typeface="Georgia" panose="02040502050405020303" pitchFamily="18" charset="0"/>
              </a:rPr>
              <a:t>to Him </a:t>
            </a:r>
            <a:r>
              <a:rPr lang="en-US" sz="2800" i="1" dirty="0">
                <a:latin typeface="Georgia" panose="02040502050405020303" pitchFamily="18" charset="0"/>
              </a:rPr>
              <a:t>be</a:t>
            </a:r>
            <a:r>
              <a:rPr lang="en-US" sz="2800" dirty="0">
                <a:latin typeface="Georgia" panose="02040502050405020303" pitchFamily="18" charset="0"/>
              </a:rPr>
              <a:t> glory in the church by Christ Jesus to all generations, forever and ever. Amen.</a:t>
            </a:r>
          </a:p>
        </p:txBody>
      </p:sp>
    </p:spTree>
    <p:extLst>
      <p:ext uri="{BB962C8B-B14F-4D97-AF65-F5344CB8AC3E}">
        <p14:creationId xmlns:p14="http://schemas.microsoft.com/office/powerpoint/2010/main" val="271545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erson walking on a dirt road&#10;&#10;Description automatically generated with medium confidence">
            <a:extLst>
              <a:ext uri="{FF2B5EF4-FFF2-40B4-BE49-F238E27FC236}">
                <a16:creationId xmlns:a16="http://schemas.microsoft.com/office/drawing/2014/main" id="{34CA648C-9633-41A1-BE0B-EA27E5F0D195}"/>
              </a:ext>
            </a:extLst>
          </p:cNvPr>
          <p:cNvPicPr>
            <a:picLocks noChangeAspect="1"/>
          </p:cNvPicPr>
          <p:nvPr/>
        </p:nvPicPr>
        <p:blipFill rotWithShape="1">
          <a:blip r:embed="rId2">
            <a:extLst>
              <a:ext uri="{28A0092B-C50C-407E-A947-70E740481C1C}">
                <a14:useLocalDpi xmlns:a14="http://schemas.microsoft.com/office/drawing/2010/main" val="0"/>
              </a:ext>
            </a:extLst>
          </a:blip>
          <a:srcRect t="6461" b="17023"/>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20A0B8B-183D-4C80-8BB1-8D44D32F604D}"/>
              </a:ext>
            </a:extLst>
          </p:cNvPr>
          <p:cNvSpPr/>
          <p:nvPr/>
        </p:nvSpPr>
        <p:spPr>
          <a:xfrm>
            <a:off x="0" y="-1273"/>
            <a:ext cx="12346236" cy="685799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F85C4C7-AB6E-4327-9A69-F303CE54C681}"/>
              </a:ext>
            </a:extLst>
          </p:cNvPr>
          <p:cNvSpPr>
            <a:spLocks noGrp="1"/>
          </p:cNvSpPr>
          <p:nvPr>
            <p:ph type="title"/>
          </p:nvPr>
        </p:nvSpPr>
        <p:spPr>
          <a:xfrm>
            <a:off x="838200" y="365125"/>
            <a:ext cx="7920210" cy="1325563"/>
          </a:xfrm>
        </p:spPr>
        <p:txBody>
          <a:bodyPr>
            <a:normAutofit/>
          </a:bodyPr>
          <a:lstStyle/>
          <a:p>
            <a:r>
              <a:rPr lang="en-US" sz="3600" dirty="0">
                <a:latin typeface="Britannic Bold" panose="020B0903060703020204" pitchFamily="34" charset="0"/>
              </a:rPr>
              <a:t>God’s mercy provides the change from enemy to friend..</a:t>
            </a:r>
          </a:p>
        </p:txBody>
      </p:sp>
      <p:sp>
        <p:nvSpPr>
          <p:cNvPr id="6" name="Content Placeholder 5">
            <a:extLst>
              <a:ext uri="{FF2B5EF4-FFF2-40B4-BE49-F238E27FC236}">
                <a16:creationId xmlns:a16="http://schemas.microsoft.com/office/drawing/2014/main" id="{B145D848-3DB5-4981-857E-8CB4B5CB8A18}"/>
              </a:ext>
            </a:extLst>
          </p:cNvPr>
          <p:cNvSpPr>
            <a:spLocks noGrp="1"/>
          </p:cNvSpPr>
          <p:nvPr>
            <p:ph idx="1"/>
          </p:nvPr>
        </p:nvSpPr>
        <p:spPr/>
        <p:txBody>
          <a:bodyPr>
            <a:normAutofit/>
          </a:bodyPr>
          <a:lstStyle/>
          <a:p>
            <a:pPr>
              <a:buFont typeface="Georgia" panose="02040502050405020303" pitchFamily="18" charset="0"/>
              <a:buChar char="—"/>
            </a:pPr>
            <a:endParaRPr lang="en-US" sz="32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Technology</a:t>
            </a:r>
          </a:p>
          <a:p>
            <a:pPr marL="0" indent="0">
              <a:buNone/>
            </a:pPr>
            <a:endParaRPr lang="en-US" sz="14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Political</a:t>
            </a:r>
          </a:p>
          <a:p>
            <a:pPr marL="0" indent="0">
              <a:buNone/>
            </a:pPr>
            <a:endParaRPr lang="en-US" sz="14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Social</a:t>
            </a:r>
          </a:p>
          <a:p>
            <a:pPr marL="0" indent="0">
              <a:buNone/>
            </a:pPr>
            <a:endParaRPr lang="en-US" sz="14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Individual</a:t>
            </a:r>
          </a:p>
        </p:txBody>
      </p:sp>
      <p:sp>
        <p:nvSpPr>
          <p:cNvPr id="7" name="Right Brace 6">
            <a:extLst>
              <a:ext uri="{FF2B5EF4-FFF2-40B4-BE49-F238E27FC236}">
                <a16:creationId xmlns:a16="http://schemas.microsoft.com/office/drawing/2014/main" id="{A71F4DD3-8F22-4678-91FA-E295DC520609}"/>
              </a:ext>
            </a:extLst>
          </p:cNvPr>
          <p:cNvSpPr/>
          <p:nvPr/>
        </p:nvSpPr>
        <p:spPr>
          <a:xfrm>
            <a:off x="3404212" y="2624185"/>
            <a:ext cx="484742" cy="2796113"/>
          </a:xfrm>
          <a:prstGeom prst="rightBrace">
            <a:avLst/>
          </a:prstGeom>
          <a:noFill/>
          <a:ln w="508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 name="Picture 9" descr="A close - up of a book&#10;&#10;Description automatically generated with medium confidence">
            <a:extLst>
              <a:ext uri="{FF2B5EF4-FFF2-40B4-BE49-F238E27FC236}">
                <a16:creationId xmlns:a16="http://schemas.microsoft.com/office/drawing/2014/main" id="{297E4E87-3D0F-4BDF-91BB-F1D05DA1C1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6822" y="3227955"/>
            <a:ext cx="3331963" cy="1774162"/>
          </a:xfrm>
          <a:prstGeom prst="rect">
            <a:avLst/>
          </a:prstGeom>
        </p:spPr>
      </p:pic>
      <p:cxnSp>
        <p:nvCxnSpPr>
          <p:cNvPr id="12" name="Straight Arrow Connector 11">
            <a:extLst>
              <a:ext uri="{FF2B5EF4-FFF2-40B4-BE49-F238E27FC236}">
                <a16:creationId xmlns:a16="http://schemas.microsoft.com/office/drawing/2014/main" id="{73C4800D-E391-4E15-B709-51ABE31B9C15}"/>
              </a:ext>
            </a:extLst>
          </p:cNvPr>
          <p:cNvCxnSpPr/>
          <p:nvPr/>
        </p:nvCxnSpPr>
        <p:spPr>
          <a:xfrm flipH="1">
            <a:off x="7050795" y="4001294"/>
            <a:ext cx="661012"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36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20895" t="5263" r="13000" b="-1"/>
          <a:stretch/>
        </p:blipFill>
        <p:spPr>
          <a:xfrm>
            <a:off x="20" y="1"/>
            <a:ext cx="12191980" cy="6857999"/>
          </a:xfrm>
          <a:prstGeom prst="rect">
            <a:avLst/>
          </a:prstGeom>
        </p:spPr>
      </p:pic>
      <p:sp>
        <p:nvSpPr>
          <p:cNvPr id="36" name="Rectangle 35">
            <a:extLst>
              <a:ext uri="{FF2B5EF4-FFF2-40B4-BE49-F238E27FC236}">
                <a16:creationId xmlns:a16="http://schemas.microsoft.com/office/drawing/2014/main" id="{ED49FE6D-E54D-4A15-9572-966ED42F8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51489"/>
            <a:ext cx="12192000" cy="2077327"/>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EAFC8083-BBFA-464C-A805-4E844F66B2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4149692"/>
            <a:ext cx="12188824" cy="0"/>
          </a:xfrm>
          <a:prstGeom prst="line">
            <a:avLst/>
          </a:prstGeom>
          <a:ln w="50800">
            <a:solidFill>
              <a:schemeClr val="bg1">
                <a:alpha val="93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7DF9911-4A37-4096-BE25-0CCCFECBF6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5711486"/>
            <a:ext cx="27432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C752BC6-CDD2-4020-8DCF-B5E813CD3A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426067"/>
            <a:ext cx="12188824" cy="0"/>
          </a:xfrm>
          <a:prstGeom prst="line">
            <a:avLst/>
          </a:prstGeom>
          <a:ln w="50800">
            <a:solidFill>
              <a:schemeClr val="bg1">
                <a:alpha val="93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79FD182-CED9-4ADA-A309-0F1F273D2FE7}"/>
              </a:ext>
            </a:extLst>
          </p:cNvPr>
          <p:cNvSpPr/>
          <p:nvPr/>
        </p:nvSpPr>
        <p:spPr>
          <a:xfrm>
            <a:off x="0" y="4300120"/>
            <a:ext cx="12095544" cy="2077322"/>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358815" y="4337523"/>
            <a:ext cx="11189929" cy="1327380"/>
          </a:xfrm>
        </p:spPr>
        <p:txBody>
          <a:bodyPr anchor="ctr">
            <a:noAutofit/>
          </a:bodyPr>
          <a:lstStyle/>
          <a:p>
            <a:r>
              <a:rPr lang="en-US" sz="4800" dirty="0">
                <a:latin typeface="Britannic Bold" panose="020B0903060703020204" pitchFamily="34" charset="0"/>
              </a:rPr>
              <a:t>Transforming Power of the Gospel</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494751" y="5338781"/>
            <a:ext cx="10918056" cy="807967"/>
          </a:xfrm>
        </p:spPr>
        <p:txBody>
          <a:bodyPr anchor="ctr">
            <a:noAutofit/>
          </a:bodyPr>
          <a:lstStyle/>
          <a:p>
            <a:r>
              <a:rPr lang="en-US" sz="4000" dirty="0">
                <a:latin typeface="Georgia" panose="02040502050405020303" pitchFamily="18" charset="0"/>
              </a:rPr>
              <a:t>Romans 6:1-14</a:t>
            </a:r>
          </a:p>
        </p:txBody>
      </p:sp>
    </p:spTree>
    <p:extLst>
      <p:ext uri="{BB962C8B-B14F-4D97-AF65-F5344CB8AC3E}">
        <p14:creationId xmlns:p14="http://schemas.microsoft.com/office/powerpoint/2010/main" val="264050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erson walking on a dirt road&#10;&#10;Description automatically generated with medium confidence">
            <a:extLst>
              <a:ext uri="{FF2B5EF4-FFF2-40B4-BE49-F238E27FC236}">
                <a16:creationId xmlns:a16="http://schemas.microsoft.com/office/drawing/2014/main" id="{34CA648C-9633-41A1-BE0B-EA27E5F0D195}"/>
              </a:ext>
            </a:extLst>
          </p:cNvPr>
          <p:cNvPicPr>
            <a:picLocks noChangeAspect="1"/>
          </p:cNvPicPr>
          <p:nvPr/>
        </p:nvPicPr>
        <p:blipFill rotWithShape="1">
          <a:blip r:embed="rId2">
            <a:extLst>
              <a:ext uri="{28A0092B-C50C-407E-A947-70E740481C1C}">
                <a14:useLocalDpi xmlns:a14="http://schemas.microsoft.com/office/drawing/2010/main" val="0"/>
              </a:ext>
            </a:extLst>
          </a:blip>
          <a:srcRect t="6461" b="17023"/>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20A0B8B-183D-4C80-8BB1-8D44D32F604D}"/>
              </a:ext>
            </a:extLst>
          </p:cNvPr>
          <p:cNvSpPr/>
          <p:nvPr/>
        </p:nvSpPr>
        <p:spPr>
          <a:xfrm>
            <a:off x="0" y="-1273"/>
            <a:ext cx="12346236" cy="685799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F85C4C7-AB6E-4327-9A69-F303CE54C681}"/>
              </a:ext>
            </a:extLst>
          </p:cNvPr>
          <p:cNvSpPr>
            <a:spLocks noGrp="1"/>
          </p:cNvSpPr>
          <p:nvPr>
            <p:ph type="title"/>
          </p:nvPr>
        </p:nvSpPr>
        <p:spPr>
          <a:xfrm>
            <a:off x="838200" y="365125"/>
            <a:ext cx="7920210" cy="1325563"/>
          </a:xfrm>
        </p:spPr>
        <p:txBody>
          <a:bodyPr/>
          <a:lstStyle/>
          <a:p>
            <a:r>
              <a:rPr lang="en-US" dirty="0">
                <a:latin typeface="Britannic Bold" panose="020B0903060703020204" pitchFamily="34" charset="0"/>
              </a:rPr>
              <a:t>Change happens constantly..</a:t>
            </a:r>
          </a:p>
        </p:txBody>
      </p:sp>
      <p:sp>
        <p:nvSpPr>
          <p:cNvPr id="6" name="Content Placeholder 5">
            <a:extLst>
              <a:ext uri="{FF2B5EF4-FFF2-40B4-BE49-F238E27FC236}">
                <a16:creationId xmlns:a16="http://schemas.microsoft.com/office/drawing/2014/main" id="{B145D848-3DB5-4981-857E-8CB4B5CB8A18}"/>
              </a:ext>
            </a:extLst>
          </p:cNvPr>
          <p:cNvSpPr>
            <a:spLocks noGrp="1"/>
          </p:cNvSpPr>
          <p:nvPr>
            <p:ph idx="1"/>
          </p:nvPr>
        </p:nvSpPr>
        <p:spPr/>
        <p:txBody>
          <a:bodyPr>
            <a:normAutofit/>
          </a:bodyPr>
          <a:lstStyle/>
          <a:p>
            <a:pPr>
              <a:buFont typeface="Georgia" panose="02040502050405020303" pitchFamily="18" charset="0"/>
              <a:buChar char="—"/>
            </a:pPr>
            <a:endParaRPr lang="en-US" sz="32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Technology</a:t>
            </a:r>
          </a:p>
          <a:p>
            <a:pPr marL="0" indent="0">
              <a:buNone/>
            </a:pPr>
            <a:endParaRPr lang="en-US" sz="14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Political</a:t>
            </a:r>
          </a:p>
          <a:p>
            <a:pPr marL="0" indent="0">
              <a:buNone/>
            </a:pPr>
            <a:endParaRPr lang="en-US" sz="14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Social</a:t>
            </a:r>
          </a:p>
          <a:p>
            <a:pPr marL="0" indent="0">
              <a:buNone/>
            </a:pPr>
            <a:endParaRPr lang="en-US" sz="1400" dirty="0">
              <a:latin typeface="Georgia" panose="02040502050405020303" pitchFamily="18" charset="0"/>
            </a:endParaRPr>
          </a:p>
          <a:p>
            <a:pPr>
              <a:buFont typeface="Georgia" panose="02040502050405020303" pitchFamily="18" charset="0"/>
              <a:buChar char="—"/>
            </a:pPr>
            <a:r>
              <a:rPr lang="en-US" sz="3200" dirty="0">
                <a:latin typeface="Georgia" panose="02040502050405020303" pitchFamily="18" charset="0"/>
              </a:rPr>
              <a:t>Individual</a:t>
            </a:r>
          </a:p>
        </p:txBody>
      </p:sp>
      <p:sp>
        <p:nvSpPr>
          <p:cNvPr id="7" name="Right Brace 6">
            <a:extLst>
              <a:ext uri="{FF2B5EF4-FFF2-40B4-BE49-F238E27FC236}">
                <a16:creationId xmlns:a16="http://schemas.microsoft.com/office/drawing/2014/main" id="{A71F4DD3-8F22-4678-91FA-E295DC520609}"/>
              </a:ext>
            </a:extLst>
          </p:cNvPr>
          <p:cNvSpPr/>
          <p:nvPr/>
        </p:nvSpPr>
        <p:spPr>
          <a:xfrm>
            <a:off x="3404212" y="2624185"/>
            <a:ext cx="484742" cy="2796113"/>
          </a:xfrm>
          <a:prstGeom prst="rightBrace">
            <a:avLst/>
          </a:prstGeom>
          <a:noFill/>
          <a:ln w="508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 name="Picture 9" descr="A close - up of a book&#10;&#10;Description automatically generated with medium confidence">
            <a:extLst>
              <a:ext uri="{FF2B5EF4-FFF2-40B4-BE49-F238E27FC236}">
                <a16:creationId xmlns:a16="http://schemas.microsoft.com/office/drawing/2014/main" id="{297E4E87-3D0F-4BDF-91BB-F1D05DA1C1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6822" y="3227955"/>
            <a:ext cx="3331963" cy="1774162"/>
          </a:xfrm>
          <a:prstGeom prst="rect">
            <a:avLst/>
          </a:prstGeom>
        </p:spPr>
      </p:pic>
      <p:cxnSp>
        <p:nvCxnSpPr>
          <p:cNvPr id="12" name="Straight Arrow Connector 11">
            <a:extLst>
              <a:ext uri="{FF2B5EF4-FFF2-40B4-BE49-F238E27FC236}">
                <a16:creationId xmlns:a16="http://schemas.microsoft.com/office/drawing/2014/main" id="{73C4800D-E391-4E15-B709-51ABE31B9C15}"/>
              </a:ext>
            </a:extLst>
          </p:cNvPr>
          <p:cNvCxnSpPr/>
          <p:nvPr/>
        </p:nvCxnSpPr>
        <p:spPr>
          <a:xfrm flipH="1">
            <a:off x="7050795" y="4001294"/>
            <a:ext cx="661012"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98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752757" cy="832908"/>
          </a:xfrm>
        </p:spPr>
        <p:txBody>
          <a:bodyPr anchor="t">
            <a:normAutofit/>
          </a:bodyPr>
          <a:lstStyle/>
          <a:p>
            <a:pPr algn="l"/>
            <a:r>
              <a:rPr lang="en-US" sz="4200" dirty="0">
                <a:latin typeface="Britannic Bold" panose="020B0903060703020204" pitchFamily="34" charset="0"/>
              </a:rPr>
              <a:t>Why we need change..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686273"/>
            <a:ext cx="10862734" cy="4623510"/>
          </a:xfrm>
        </p:spPr>
        <p:txBody>
          <a:bodyPr anchor="t">
            <a:normAutofit/>
          </a:bodyPr>
          <a:lstStyle/>
          <a:p>
            <a:pPr algn="l"/>
            <a:r>
              <a:rPr lang="en-US" sz="3200" b="1" dirty="0">
                <a:latin typeface="Georgia" panose="02040502050405020303" pitchFamily="18" charset="0"/>
              </a:rPr>
              <a:t>Our condition before God..</a:t>
            </a:r>
          </a:p>
          <a:p>
            <a:pPr algn="l">
              <a:spcBef>
                <a:spcPts val="400"/>
              </a:spcBef>
            </a:pPr>
            <a:r>
              <a:rPr lang="en-US" sz="3200" dirty="0">
                <a:solidFill>
                  <a:srgbClr val="C00000"/>
                </a:solidFill>
                <a:latin typeface="Georgia" panose="02040502050405020303" pitchFamily="18" charset="0"/>
              </a:rPr>
              <a:t>Eph 2:1-3 </a:t>
            </a:r>
            <a:r>
              <a:rPr lang="en-US" sz="2800" dirty="0">
                <a:latin typeface="Georgia" panose="02040502050405020303" pitchFamily="18" charset="0"/>
              </a:rPr>
              <a:t>And you </a:t>
            </a:r>
            <a:r>
              <a:rPr lang="en-US" sz="2800" i="1" dirty="0">
                <a:latin typeface="Georgia" panose="02040502050405020303" pitchFamily="18" charset="0"/>
              </a:rPr>
              <a:t>He made alive,</a:t>
            </a:r>
            <a:r>
              <a:rPr lang="en-US" sz="2800" dirty="0">
                <a:latin typeface="Georgia" panose="02040502050405020303" pitchFamily="18" charset="0"/>
              </a:rPr>
              <a:t> who were dead in trespasses and sins, </a:t>
            </a:r>
            <a:r>
              <a:rPr lang="en-US" sz="2800" baseline="30000" dirty="0">
                <a:latin typeface="Georgia" panose="02040502050405020303" pitchFamily="18" charset="0"/>
              </a:rPr>
              <a:t>2 </a:t>
            </a:r>
            <a:r>
              <a:rPr lang="en-US" sz="2800" dirty="0">
                <a:latin typeface="Georgia" panose="02040502050405020303" pitchFamily="18" charset="0"/>
              </a:rPr>
              <a:t>in which you once walked according to the </a:t>
            </a:r>
            <a:r>
              <a:rPr lang="en-US" sz="2800" baseline="30000" dirty="0">
                <a:latin typeface="Georgia" panose="02040502050405020303" pitchFamily="18" charset="0"/>
              </a:rPr>
              <a:t>[</a:t>
            </a:r>
            <a:r>
              <a:rPr lang="en-US" sz="2800" baseline="30000" dirty="0">
                <a:latin typeface="Georgia" panose="02040502050405020303" pitchFamily="18" charset="0"/>
                <a:hlinkClick r:id="rId3" tooltip="See footnote a"/>
              </a:rPr>
              <a:t>a</a:t>
            </a:r>
            <a:r>
              <a:rPr lang="en-US" sz="2800" baseline="30000" dirty="0">
                <a:latin typeface="Georgia" panose="02040502050405020303" pitchFamily="18" charset="0"/>
              </a:rPr>
              <a:t>]</a:t>
            </a:r>
            <a:r>
              <a:rPr lang="en-US" sz="2800" dirty="0">
                <a:latin typeface="Georgia" panose="02040502050405020303" pitchFamily="18" charset="0"/>
              </a:rPr>
              <a:t>course of this world..</a:t>
            </a:r>
          </a:p>
          <a:p>
            <a:pPr algn="l"/>
            <a:r>
              <a:rPr lang="en-US" sz="3200" b="1" dirty="0">
                <a:latin typeface="Georgia" panose="02040502050405020303" pitchFamily="18" charset="0"/>
              </a:rPr>
              <a:t>How this condition develops..</a:t>
            </a:r>
          </a:p>
          <a:p>
            <a:pPr algn="l">
              <a:spcBef>
                <a:spcPts val="400"/>
              </a:spcBef>
            </a:pPr>
            <a:r>
              <a:rPr lang="en-US" sz="3200" dirty="0">
                <a:solidFill>
                  <a:srgbClr val="C00000"/>
                </a:solidFill>
                <a:latin typeface="Georgia" panose="02040502050405020303" pitchFamily="18" charset="0"/>
              </a:rPr>
              <a:t>Matthew 15:10-11, 15-20 </a:t>
            </a:r>
            <a:r>
              <a:rPr lang="en-US" sz="2800" dirty="0">
                <a:latin typeface="Georgia" panose="02040502050405020303" pitchFamily="18" charset="0"/>
              </a:rPr>
              <a:t>Not what goes into the mouth defiles a man; but what comes out of the mouth, this defiles a man. But those things which proceed out of the mouth come from the heart, and they defile a man. </a:t>
            </a:r>
            <a:r>
              <a:rPr lang="en-US" sz="2800" baseline="30000" dirty="0">
                <a:latin typeface="Georgia" panose="02040502050405020303" pitchFamily="18" charset="0"/>
              </a:rPr>
              <a:t>19 </a:t>
            </a:r>
            <a:r>
              <a:rPr lang="en-US" sz="2800" dirty="0">
                <a:latin typeface="Georgia" panose="02040502050405020303" pitchFamily="18" charset="0"/>
              </a:rPr>
              <a:t>For out of the heart proceed evil thoughts, murders, adulteries, fornications, thefts, false witness, blasphemies. </a:t>
            </a:r>
          </a:p>
        </p:txBody>
      </p:sp>
    </p:spTree>
    <p:extLst>
      <p:ext uri="{BB962C8B-B14F-4D97-AF65-F5344CB8AC3E}">
        <p14:creationId xmlns:p14="http://schemas.microsoft.com/office/powerpoint/2010/main" val="22019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752757" cy="832908"/>
          </a:xfrm>
        </p:spPr>
        <p:txBody>
          <a:bodyPr anchor="t">
            <a:normAutofit fontScale="90000"/>
          </a:bodyPr>
          <a:lstStyle/>
          <a:p>
            <a:pPr algn="l"/>
            <a:r>
              <a:rPr lang="en-US" sz="4200" dirty="0">
                <a:latin typeface="Britannic Bold" panose="020B0903060703020204" pitchFamily="34" charset="0"/>
              </a:rPr>
              <a:t>Why is it difficult to change..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686273"/>
            <a:ext cx="10862734" cy="4623510"/>
          </a:xfrm>
        </p:spPr>
        <p:txBody>
          <a:bodyPr anchor="t">
            <a:normAutofit lnSpcReduction="10000"/>
          </a:bodyPr>
          <a:lstStyle/>
          <a:p>
            <a:pPr algn="l"/>
            <a:r>
              <a:rPr lang="en-US" sz="3200" b="1" dirty="0">
                <a:latin typeface="Georgia" panose="02040502050405020303" pitchFamily="18" charset="0"/>
              </a:rPr>
              <a:t>Living in sin, we become comfortable..</a:t>
            </a:r>
          </a:p>
          <a:p>
            <a:pPr algn="l">
              <a:spcBef>
                <a:spcPts val="400"/>
              </a:spcBef>
            </a:pPr>
            <a:r>
              <a:rPr lang="en-US" sz="3200" dirty="0">
                <a:solidFill>
                  <a:srgbClr val="C00000"/>
                </a:solidFill>
                <a:latin typeface="Georgia" panose="02040502050405020303" pitchFamily="18" charset="0"/>
              </a:rPr>
              <a:t>John 3:19-20 </a:t>
            </a:r>
            <a:r>
              <a:rPr lang="en-US" sz="2800" dirty="0">
                <a:latin typeface="Georgia" panose="02040502050405020303" pitchFamily="18" charset="0"/>
              </a:rPr>
              <a:t>And this is the condemnation, that the light has come into the world, and men loved darkness rather than light, because their deeds were evil..</a:t>
            </a:r>
          </a:p>
          <a:p>
            <a:pPr algn="l">
              <a:spcBef>
                <a:spcPts val="400"/>
              </a:spcBef>
            </a:pPr>
            <a:endParaRPr lang="en-US" sz="2800" dirty="0">
              <a:latin typeface="Georgia" panose="02040502050405020303" pitchFamily="18" charset="0"/>
            </a:endParaRPr>
          </a:p>
          <a:p>
            <a:pPr algn="l">
              <a:spcBef>
                <a:spcPts val="400"/>
              </a:spcBef>
            </a:pPr>
            <a:r>
              <a:rPr lang="en-US" sz="3200" b="1" dirty="0">
                <a:latin typeface="Georgia" panose="02040502050405020303" pitchFamily="18" charset="0"/>
              </a:rPr>
              <a:t>We become enslaved to sin..</a:t>
            </a:r>
          </a:p>
          <a:p>
            <a:pPr algn="l">
              <a:spcBef>
                <a:spcPts val="400"/>
              </a:spcBef>
            </a:pPr>
            <a:r>
              <a:rPr lang="en-US" sz="3200" dirty="0">
                <a:solidFill>
                  <a:srgbClr val="C00000"/>
                </a:solidFill>
                <a:latin typeface="Georgia" panose="02040502050405020303" pitchFamily="18" charset="0"/>
              </a:rPr>
              <a:t>John 8:31-36 </a:t>
            </a:r>
            <a:r>
              <a:rPr lang="en-US" sz="2800" dirty="0">
                <a:latin typeface="Georgia" panose="02040502050405020303" pitchFamily="18" charset="0"/>
              </a:rPr>
              <a:t>“If you abide in My word, you are My disciples indeed. </a:t>
            </a:r>
            <a:r>
              <a:rPr lang="en-US" sz="2800" baseline="30000" dirty="0">
                <a:latin typeface="Georgia" panose="02040502050405020303" pitchFamily="18" charset="0"/>
              </a:rPr>
              <a:t>32 </a:t>
            </a:r>
            <a:r>
              <a:rPr lang="en-US" sz="2800" dirty="0">
                <a:latin typeface="Georgia" panose="02040502050405020303" pitchFamily="18" charset="0"/>
              </a:rPr>
              <a:t>And you shall know the truth, and the truth shall make you free… 34 Most assuredly, I say to you, whoever commits sin is a slave of sin… 36 Therefore if the Son makes you free, you shall be free indeed.</a:t>
            </a:r>
          </a:p>
        </p:txBody>
      </p:sp>
    </p:spTree>
    <p:extLst>
      <p:ext uri="{BB962C8B-B14F-4D97-AF65-F5344CB8AC3E}">
        <p14:creationId xmlns:p14="http://schemas.microsoft.com/office/powerpoint/2010/main" val="403605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752757" cy="832908"/>
          </a:xfrm>
        </p:spPr>
        <p:txBody>
          <a:bodyPr anchor="t">
            <a:normAutofit fontScale="90000"/>
          </a:bodyPr>
          <a:lstStyle/>
          <a:p>
            <a:pPr algn="l"/>
            <a:r>
              <a:rPr lang="en-US" sz="4200" dirty="0">
                <a:latin typeface="Britannic Bold" panose="020B0903060703020204" pitchFamily="34" charset="0"/>
              </a:rPr>
              <a:t>Why is it difficult to change..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686273"/>
            <a:ext cx="10862734" cy="4623510"/>
          </a:xfrm>
        </p:spPr>
        <p:txBody>
          <a:bodyPr anchor="t">
            <a:normAutofit/>
          </a:bodyPr>
          <a:lstStyle/>
          <a:p>
            <a:pPr algn="l"/>
            <a:r>
              <a:rPr lang="en-US" sz="3200" b="1" dirty="0">
                <a:latin typeface="Georgia" panose="02040502050405020303" pitchFamily="18" charset="0"/>
              </a:rPr>
              <a:t>We live in denial (misperception, pride)..</a:t>
            </a:r>
          </a:p>
          <a:p>
            <a:pPr algn="l">
              <a:spcBef>
                <a:spcPts val="400"/>
              </a:spcBef>
            </a:pPr>
            <a:r>
              <a:rPr lang="en-US" sz="3200" dirty="0">
                <a:solidFill>
                  <a:srgbClr val="C00000"/>
                </a:solidFill>
                <a:latin typeface="Georgia" panose="02040502050405020303" pitchFamily="18" charset="0"/>
              </a:rPr>
              <a:t>Luke 15:11-16 </a:t>
            </a:r>
            <a:r>
              <a:rPr lang="en-US" sz="2800" dirty="0">
                <a:latin typeface="Georgia" panose="02040502050405020303" pitchFamily="18" charset="0"/>
              </a:rPr>
              <a:t>the younger son gathered all together, journeyed to a far country, and there wasted his possessions with prodigal living. </a:t>
            </a:r>
            <a:r>
              <a:rPr lang="en-US" sz="2800" baseline="30000" dirty="0">
                <a:latin typeface="Georgia" panose="02040502050405020303" pitchFamily="18" charset="0"/>
              </a:rPr>
              <a:t>14 </a:t>
            </a:r>
            <a:r>
              <a:rPr lang="en-US" sz="2800" dirty="0">
                <a:latin typeface="Georgia" panose="02040502050405020303" pitchFamily="18" charset="0"/>
              </a:rPr>
              <a:t>But when he had spent all, there arose a severe famine in that land, and he began to be in want. </a:t>
            </a:r>
            <a:r>
              <a:rPr lang="en-US" sz="2800" baseline="30000" dirty="0">
                <a:latin typeface="Georgia" panose="02040502050405020303" pitchFamily="18" charset="0"/>
              </a:rPr>
              <a:t>15 </a:t>
            </a:r>
            <a:r>
              <a:rPr lang="en-US" sz="2800" dirty="0">
                <a:latin typeface="Georgia" panose="02040502050405020303" pitchFamily="18" charset="0"/>
              </a:rPr>
              <a:t>Then he went and joined himself to a citizen of that country, and he sent him into his fields to feed swine. </a:t>
            </a:r>
            <a:r>
              <a:rPr lang="en-US" sz="2800" baseline="30000" dirty="0">
                <a:latin typeface="Georgia" panose="02040502050405020303" pitchFamily="18" charset="0"/>
              </a:rPr>
              <a:t>16 </a:t>
            </a:r>
            <a:r>
              <a:rPr lang="en-US" sz="2800" dirty="0">
                <a:latin typeface="Georgia" panose="02040502050405020303" pitchFamily="18" charset="0"/>
              </a:rPr>
              <a:t>And he would gladly have filled his stomach with the pods that the swine ate, and no one gave him </a:t>
            </a:r>
            <a:r>
              <a:rPr lang="en-US" sz="2800" i="1" dirty="0">
                <a:latin typeface="Georgia" panose="02040502050405020303" pitchFamily="18" charset="0"/>
              </a:rPr>
              <a:t>anything.</a:t>
            </a:r>
          </a:p>
        </p:txBody>
      </p:sp>
    </p:spTree>
    <p:extLst>
      <p:ext uri="{BB962C8B-B14F-4D97-AF65-F5344CB8AC3E}">
        <p14:creationId xmlns:p14="http://schemas.microsoft.com/office/powerpoint/2010/main" val="152896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752757" cy="832908"/>
          </a:xfrm>
        </p:spPr>
        <p:txBody>
          <a:bodyPr anchor="t">
            <a:normAutofit fontScale="90000"/>
          </a:bodyPr>
          <a:lstStyle/>
          <a:p>
            <a:pPr algn="l"/>
            <a:r>
              <a:rPr lang="en-US" sz="4200" dirty="0">
                <a:latin typeface="Britannic Bold" panose="020B0903060703020204" pitchFamily="34" charset="0"/>
              </a:rPr>
              <a:t>When is it possible to change..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686273"/>
            <a:ext cx="10862734" cy="4623510"/>
          </a:xfrm>
        </p:spPr>
        <p:txBody>
          <a:bodyPr anchor="t">
            <a:normAutofit/>
          </a:bodyPr>
          <a:lstStyle/>
          <a:p>
            <a:pPr algn="l"/>
            <a:r>
              <a:rPr lang="en-US" sz="3200" b="1" dirty="0">
                <a:latin typeface="Georgia" panose="02040502050405020303" pitchFamily="18" charset="0"/>
              </a:rPr>
              <a:t>When we see our situation for what it is..</a:t>
            </a:r>
          </a:p>
          <a:p>
            <a:pPr algn="l">
              <a:spcBef>
                <a:spcPts val="400"/>
              </a:spcBef>
            </a:pPr>
            <a:r>
              <a:rPr lang="en-US" sz="3200" dirty="0">
                <a:solidFill>
                  <a:srgbClr val="C00000"/>
                </a:solidFill>
                <a:latin typeface="Georgia" panose="02040502050405020303" pitchFamily="18" charset="0"/>
              </a:rPr>
              <a:t>Luke 15:17-19 </a:t>
            </a:r>
            <a:r>
              <a:rPr lang="en-US" sz="2800" dirty="0">
                <a:latin typeface="Georgia" panose="02040502050405020303" pitchFamily="18" charset="0"/>
              </a:rPr>
              <a:t>But when he came to himself, he said, ‘How many of my father’s hired servants have bread enough and to spare, and I perish with hunger! </a:t>
            </a:r>
            <a:r>
              <a:rPr lang="en-US" sz="2800" baseline="30000" dirty="0">
                <a:latin typeface="Georgia" panose="02040502050405020303" pitchFamily="18" charset="0"/>
              </a:rPr>
              <a:t>18 </a:t>
            </a:r>
            <a:r>
              <a:rPr lang="en-US" sz="2800" dirty="0">
                <a:latin typeface="Georgia" panose="02040502050405020303" pitchFamily="18" charset="0"/>
              </a:rPr>
              <a:t>I will arise and go to my father, and will say to him, “Father, I have sinned against heaven and before you, </a:t>
            </a:r>
            <a:r>
              <a:rPr lang="en-US" sz="2800" baseline="30000" dirty="0">
                <a:latin typeface="Georgia" panose="02040502050405020303" pitchFamily="18" charset="0"/>
              </a:rPr>
              <a:t>19 </a:t>
            </a:r>
            <a:r>
              <a:rPr lang="en-US" sz="2800" dirty="0">
                <a:latin typeface="Georgia" panose="02040502050405020303" pitchFamily="18" charset="0"/>
              </a:rPr>
              <a:t>and I am no longer worthy to be called your son. Make me like one of your hired servants.” </a:t>
            </a:r>
          </a:p>
          <a:p>
            <a:pPr algn="l">
              <a:spcBef>
                <a:spcPts val="400"/>
              </a:spcBef>
            </a:pPr>
            <a:endParaRPr lang="en-US" sz="2800" i="1" dirty="0">
              <a:latin typeface="Georgia" panose="02040502050405020303" pitchFamily="18" charset="0"/>
            </a:endParaRPr>
          </a:p>
          <a:p>
            <a:pPr algn="l">
              <a:spcBef>
                <a:spcPts val="400"/>
              </a:spcBef>
            </a:pPr>
            <a:endParaRPr lang="en-US" sz="2800" i="1" dirty="0">
              <a:latin typeface="Georgia" panose="02040502050405020303" pitchFamily="18" charset="0"/>
            </a:endParaRPr>
          </a:p>
        </p:txBody>
      </p:sp>
    </p:spTree>
    <p:extLst>
      <p:ext uri="{BB962C8B-B14F-4D97-AF65-F5344CB8AC3E}">
        <p14:creationId xmlns:p14="http://schemas.microsoft.com/office/powerpoint/2010/main" val="181401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752757" cy="832908"/>
          </a:xfrm>
        </p:spPr>
        <p:txBody>
          <a:bodyPr anchor="t">
            <a:normAutofit fontScale="90000"/>
          </a:bodyPr>
          <a:lstStyle/>
          <a:p>
            <a:pPr algn="l"/>
            <a:r>
              <a:rPr lang="en-US" sz="4200" dirty="0">
                <a:latin typeface="Britannic Bold" panose="020B0903060703020204" pitchFamily="34" charset="0"/>
              </a:rPr>
              <a:t>When is it possible to change..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686273"/>
            <a:ext cx="10862734" cy="4623510"/>
          </a:xfrm>
        </p:spPr>
        <p:txBody>
          <a:bodyPr anchor="t">
            <a:normAutofit lnSpcReduction="10000"/>
          </a:bodyPr>
          <a:lstStyle/>
          <a:p>
            <a:pPr algn="l"/>
            <a:r>
              <a:rPr lang="en-US" sz="3200" b="1" dirty="0">
                <a:latin typeface="Georgia" panose="02040502050405020303" pitchFamily="18" charset="0"/>
              </a:rPr>
              <a:t>When we begin submitting to God..</a:t>
            </a:r>
          </a:p>
          <a:p>
            <a:pPr algn="l">
              <a:spcBef>
                <a:spcPts val="400"/>
              </a:spcBef>
            </a:pPr>
            <a:r>
              <a:rPr lang="en-US" sz="3200" dirty="0">
                <a:solidFill>
                  <a:srgbClr val="C00000"/>
                </a:solidFill>
                <a:latin typeface="Georgia" panose="02040502050405020303" pitchFamily="18" charset="0"/>
              </a:rPr>
              <a:t>Luke 15:20-24 </a:t>
            </a:r>
            <a:r>
              <a:rPr lang="en-US" sz="2800" dirty="0">
                <a:latin typeface="Georgia" panose="02040502050405020303" pitchFamily="18" charset="0"/>
              </a:rPr>
              <a:t>“And he arose and came to his father. But when he was still a great way off, his father saw him and had compassion, and ran and fell on his neck and kissed him. </a:t>
            </a:r>
            <a:r>
              <a:rPr lang="en-US" sz="2800" baseline="30000" dirty="0">
                <a:latin typeface="Georgia" panose="02040502050405020303" pitchFamily="18" charset="0"/>
              </a:rPr>
              <a:t>21 </a:t>
            </a:r>
            <a:r>
              <a:rPr lang="en-US" sz="2800" dirty="0">
                <a:latin typeface="Georgia" panose="02040502050405020303" pitchFamily="18" charset="0"/>
              </a:rPr>
              <a:t>And the son said to him, ‘Father, I have sinned against heaven and in your sight, and am no longer worthy to be called your son.’</a:t>
            </a:r>
          </a:p>
          <a:p>
            <a:pPr algn="l">
              <a:spcBef>
                <a:spcPts val="400"/>
              </a:spcBef>
            </a:pPr>
            <a:endParaRPr lang="en-US" sz="1200" i="1" dirty="0">
              <a:latin typeface="Georgia" panose="02040502050405020303" pitchFamily="18" charset="0"/>
            </a:endParaRPr>
          </a:p>
          <a:p>
            <a:pPr algn="l">
              <a:spcBef>
                <a:spcPts val="400"/>
              </a:spcBef>
            </a:pPr>
            <a:r>
              <a:rPr lang="en-US" sz="2800" baseline="30000" dirty="0">
                <a:latin typeface="Georgia" panose="02040502050405020303" pitchFamily="18" charset="0"/>
              </a:rPr>
              <a:t>22 </a:t>
            </a:r>
            <a:r>
              <a:rPr lang="en-US" sz="2800" dirty="0">
                <a:latin typeface="Georgia" panose="02040502050405020303" pitchFamily="18" charset="0"/>
              </a:rPr>
              <a:t>“But the father said to his servants, ‘Bring out the best robe and put </a:t>
            </a:r>
            <a:r>
              <a:rPr lang="en-US" sz="2800" i="1" dirty="0">
                <a:latin typeface="Georgia" panose="02040502050405020303" pitchFamily="18" charset="0"/>
              </a:rPr>
              <a:t>it</a:t>
            </a:r>
            <a:r>
              <a:rPr lang="en-US" sz="2800" dirty="0">
                <a:latin typeface="Georgia" panose="02040502050405020303" pitchFamily="18" charset="0"/>
              </a:rPr>
              <a:t> on him, and put a ring on his hand and sandals on </a:t>
            </a:r>
            <a:r>
              <a:rPr lang="en-US" sz="2800" i="1" dirty="0">
                <a:latin typeface="Georgia" panose="02040502050405020303" pitchFamily="18" charset="0"/>
              </a:rPr>
              <a:t>his</a:t>
            </a:r>
            <a:r>
              <a:rPr lang="en-US" sz="2800" dirty="0">
                <a:latin typeface="Georgia" panose="02040502050405020303" pitchFamily="18" charset="0"/>
              </a:rPr>
              <a:t> feet. </a:t>
            </a:r>
            <a:r>
              <a:rPr lang="en-US" sz="2800" baseline="30000" dirty="0">
                <a:latin typeface="Georgia" panose="02040502050405020303" pitchFamily="18" charset="0"/>
              </a:rPr>
              <a:t>23 </a:t>
            </a:r>
            <a:r>
              <a:rPr lang="en-US" sz="2800" dirty="0">
                <a:latin typeface="Georgia" panose="02040502050405020303" pitchFamily="18" charset="0"/>
              </a:rPr>
              <a:t>And bring the fatted calf here and kill </a:t>
            </a:r>
            <a:r>
              <a:rPr lang="en-US" sz="2800" i="1" dirty="0">
                <a:latin typeface="Georgia" panose="02040502050405020303" pitchFamily="18" charset="0"/>
              </a:rPr>
              <a:t>it,</a:t>
            </a:r>
            <a:r>
              <a:rPr lang="en-US" sz="2800" dirty="0">
                <a:latin typeface="Georgia" panose="02040502050405020303" pitchFamily="18" charset="0"/>
              </a:rPr>
              <a:t> and let us eat and be merry; </a:t>
            </a:r>
            <a:r>
              <a:rPr lang="en-US" sz="2800" baseline="30000" dirty="0">
                <a:latin typeface="Georgia" panose="02040502050405020303" pitchFamily="18" charset="0"/>
              </a:rPr>
              <a:t>24 </a:t>
            </a:r>
            <a:r>
              <a:rPr lang="en-US" sz="2800" dirty="0">
                <a:latin typeface="Georgia" panose="02040502050405020303" pitchFamily="18" charset="0"/>
              </a:rPr>
              <a:t>for this my son was dead and is alive again; he was lost and is found.’ And they began to be merry.</a:t>
            </a:r>
          </a:p>
          <a:p>
            <a:pPr algn="l">
              <a:spcBef>
                <a:spcPts val="400"/>
              </a:spcBef>
            </a:pPr>
            <a:endParaRPr lang="en-US" sz="3200" b="1" dirty="0">
              <a:latin typeface="Georgia" panose="02040502050405020303" pitchFamily="18" charset="0"/>
            </a:endParaRPr>
          </a:p>
          <a:p>
            <a:pPr algn="l">
              <a:spcBef>
                <a:spcPts val="400"/>
              </a:spcBef>
            </a:pPr>
            <a:endParaRPr lang="en-US" sz="2800" i="1" dirty="0">
              <a:latin typeface="Georgia" panose="02040502050405020303" pitchFamily="18" charset="0"/>
            </a:endParaRPr>
          </a:p>
        </p:txBody>
      </p:sp>
    </p:spTree>
    <p:extLst>
      <p:ext uri="{BB962C8B-B14F-4D97-AF65-F5344CB8AC3E}">
        <p14:creationId xmlns:p14="http://schemas.microsoft.com/office/powerpoint/2010/main" val="151262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995584" cy="832908"/>
          </a:xfrm>
        </p:spPr>
        <p:txBody>
          <a:bodyPr anchor="t">
            <a:normAutofit fontScale="90000"/>
          </a:bodyPr>
          <a:lstStyle/>
          <a:p>
            <a:pPr algn="l"/>
            <a:r>
              <a:rPr lang="en-US" sz="4200" dirty="0">
                <a:latin typeface="Britannic Bold" panose="020B0903060703020204" pitchFamily="34" charset="0"/>
              </a:rPr>
              <a:t>How the gospel brings change..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562100"/>
            <a:ext cx="10862734" cy="4895850"/>
          </a:xfrm>
        </p:spPr>
        <p:txBody>
          <a:bodyPr anchor="t">
            <a:normAutofit fontScale="92500" lnSpcReduction="10000"/>
          </a:bodyPr>
          <a:lstStyle/>
          <a:p>
            <a:pPr algn="l"/>
            <a:r>
              <a:rPr lang="en-US" sz="3200" b="1" dirty="0">
                <a:latin typeface="Georgia" panose="02040502050405020303" pitchFamily="18" charset="0"/>
              </a:rPr>
              <a:t>As we see Jesus, we see our sin and God’s mercy..</a:t>
            </a:r>
          </a:p>
          <a:p>
            <a:pPr algn="l">
              <a:spcBef>
                <a:spcPts val="300"/>
              </a:spcBef>
            </a:pPr>
            <a:r>
              <a:rPr lang="en-US" sz="3200" dirty="0">
                <a:solidFill>
                  <a:srgbClr val="C00000"/>
                </a:solidFill>
                <a:latin typeface="Georgia" panose="02040502050405020303" pitchFamily="18" charset="0"/>
              </a:rPr>
              <a:t>Acts 2:36-38 </a:t>
            </a:r>
            <a:r>
              <a:rPr lang="en-US" sz="2700" dirty="0">
                <a:latin typeface="Georgia" panose="02040502050405020303" pitchFamily="18" charset="0"/>
              </a:rPr>
              <a:t>“Therefore let all the house of Israel know assuredly that God has made this Jesus, whom you crucified, both Lord and Christ.”</a:t>
            </a:r>
            <a:r>
              <a:rPr lang="en-US" sz="2700" baseline="30000" dirty="0">
                <a:latin typeface="Georgia" panose="02040502050405020303" pitchFamily="18" charset="0"/>
              </a:rPr>
              <a:t>37 </a:t>
            </a:r>
            <a:r>
              <a:rPr lang="en-US" sz="2700" dirty="0">
                <a:latin typeface="Georgia" panose="02040502050405020303" pitchFamily="18" charset="0"/>
              </a:rPr>
              <a:t>Now when they heard </a:t>
            </a:r>
            <a:r>
              <a:rPr lang="en-US" sz="2700" i="1" dirty="0">
                <a:latin typeface="Georgia" panose="02040502050405020303" pitchFamily="18" charset="0"/>
              </a:rPr>
              <a:t>this,</a:t>
            </a:r>
            <a:r>
              <a:rPr lang="en-US" sz="2700" dirty="0">
                <a:latin typeface="Georgia" panose="02040502050405020303" pitchFamily="18" charset="0"/>
              </a:rPr>
              <a:t> they were cut to the heart, and said to Peter and the rest of the apostles, “Men </a:t>
            </a:r>
            <a:r>
              <a:rPr lang="en-US" sz="2700" i="1" dirty="0">
                <a:latin typeface="Georgia" panose="02040502050405020303" pitchFamily="18" charset="0"/>
              </a:rPr>
              <a:t>and</a:t>
            </a:r>
            <a:r>
              <a:rPr lang="en-US" sz="2700" dirty="0">
                <a:latin typeface="Georgia" panose="02040502050405020303" pitchFamily="18" charset="0"/>
              </a:rPr>
              <a:t> brethren, what shall we do?”</a:t>
            </a:r>
          </a:p>
          <a:p>
            <a:pPr algn="l">
              <a:spcBef>
                <a:spcPts val="400"/>
              </a:spcBef>
            </a:pPr>
            <a:r>
              <a:rPr lang="en-US" sz="2700" baseline="30000" dirty="0">
                <a:latin typeface="Georgia" panose="02040502050405020303" pitchFamily="18" charset="0"/>
              </a:rPr>
              <a:t>38 </a:t>
            </a:r>
            <a:r>
              <a:rPr lang="en-US" sz="2700" dirty="0">
                <a:latin typeface="Georgia" panose="02040502050405020303" pitchFamily="18" charset="0"/>
              </a:rPr>
              <a:t>Then Peter said to them, “Repent, and let every one of you be baptized in the name of Jesus Christ for the remission of sins..</a:t>
            </a:r>
          </a:p>
          <a:p>
            <a:pPr algn="l">
              <a:spcBef>
                <a:spcPts val="400"/>
              </a:spcBef>
            </a:pPr>
            <a:endParaRPr lang="en-US" sz="1200" dirty="0">
              <a:latin typeface="Georgia" panose="02040502050405020303" pitchFamily="18" charset="0"/>
            </a:endParaRPr>
          </a:p>
          <a:p>
            <a:pPr algn="l">
              <a:spcBef>
                <a:spcPts val="400"/>
              </a:spcBef>
            </a:pPr>
            <a:r>
              <a:rPr lang="en-US" sz="3200" b="1" dirty="0">
                <a:latin typeface="Georgia" panose="02040502050405020303" pitchFamily="18" charset="0"/>
              </a:rPr>
              <a:t>With Jesus we continue to change </a:t>
            </a:r>
            <a:r>
              <a:rPr lang="en-US" sz="2800" dirty="0">
                <a:solidFill>
                  <a:srgbClr val="C00000"/>
                </a:solidFill>
                <a:latin typeface="Georgia" panose="02040502050405020303" pitchFamily="18" charset="0"/>
              </a:rPr>
              <a:t>Rom 6:1-4</a:t>
            </a:r>
          </a:p>
          <a:p>
            <a:pPr algn="l">
              <a:spcBef>
                <a:spcPts val="400"/>
              </a:spcBef>
            </a:pPr>
            <a:r>
              <a:rPr lang="en-US" sz="3200" dirty="0">
                <a:solidFill>
                  <a:srgbClr val="C00000"/>
                </a:solidFill>
                <a:latin typeface="Georgia" panose="02040502050405020303" pitchFamily="18" charset="0"/>
              </a:rPr>
              <a:t>Romans 12:1-2 </a:t>
            </a:r>
            <a:r>
              <a:rPr lang="en-US" sz="2900" dirty="0">
                <a:latin typeface="Georgia" panose="02040502050405020303" pitchFamily="18" charset="0"/>
              </a:rPr>
              <a:t>I beseech</a:t>
            </a:r>
            <a:r>
              <a:rPr lang="en-US" sz="2900" baseline="30000" dirty="0">
                <a:latin typeface="Georgia" panose="02040502050405020303" pitchFamily="18" charset="0"/>
              </a:rPr>
              <a:t> </a:t>
            </a:r>
            <a:r>
              <a:rPr lang="en-US" sz="2900" dirty="0">
                <a:latin typeface="Georgia" panose="02040502050405020303" pitchFamily="18" charset="0"/>
              </a:rPr>
              <a:t>you therefore, brethren, by the mercies of God, that you present your bodies a living sacrifice, holy, acceptable to God, </a:t>
            </a:r>
            <a:r>
              <a:rPr lang="en-US" sz="2900" i="1" dirty="0">
                <a:latin typeface="Georgia" panose="02040502050405020303" pitchFamily="18" charset="0"/>
              </a:rPr>
              <a:t>which is</a:t>
            </a:r>
            <a:r>
              <a:rPr lang="en-US" sz="2900" dirty="0">
                <a:latin typeface="Georgia" panose="02040502050405020303" pitchFamily="18" charset="0"/>
              </a:rPr>
              <a:t> your reasonable service. </a:t>
            </a:r>
            <a:r>
              <a:rPr lang="en-US" sz="2900" baseline="30000" dirty="0">
                <a:latin typeface="Georgia" panose="02040502050405020303" pitchFamily="18" charset="0"/>
              </a:rPr>
              <a:t>2 </a:t>
            </a:r>
            <a:r>
              <a:rPr lang="en-US" sz="2900" dirty="0">
                <a:latin typeface="Georgia" panose="02040502050405020303" pitchFamily="18" charset="0"/>
              </a:rPr>
              <a:t>And do not be conformed to this world, but be transformed by the renewing of your mind, that you may prove what </a:t>
            </a:r>
            <a:r>
              <a:rPr lang="en-US" sz="2900" i="1" dirty="0">
                <a:latin typeface="Georgia" panose="02040502050405020303" pitchFamily="18" charset="0"/>
              </a:rPr>
              <a:t>is</a:t>
            </a:r>
            <a:r>
              <a:rPr lang="en-US" sz="2900" dirty="0">
                <a:latin typeface="Georgia" panose="02040502050405020303" pitchFamily="18" charset="0"/>
              </a:rPr>
              <a:t> that good and acceptable and perfect will of God.</a:t>
            </a:r>
            <a:endParaRPr lang="en-US" sz="2900" dirty="0">
              <a:solidFill>
                <a:srgbClr val="C00000"/>
              </a:solidFill>
              <a:latin typeface="Georgia" panose="02040502050405020303" pitchFamily="18" charset="0"/>
            </a:endParaRPr>
          </a:p>
          <a:p>
            <a:pPr algn="l">
              <a:spcBef>
                <a:spcPts val="400"/>
              </a:spcBef>
            </a:pPr>
            <a:endParaRPr lang="en-US" sz="2800" i="1" dirty="0">
              <a:latin typeface="Georgia" panose="02040502050405020303" pitchFamily="18" charset="0"/>
            </a:endParaRPr>
          </a:p>
        </p:txBody>
      </p:sp>
    </p:spTree>
    <p:extLst>
      <p:ext uri="{BB962C8B-B14F-4D97-AF65-F5344CB8AC3E}">
        <p14:creationId xmlns:p14="http://schemas.microsoft.com/office/powerpoint/2010/main" val="85344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drawing&#10;&#10;Description automatically generated">
            <a:extLst>
              <a:ext uri="{FF2B5EF4-FFF2-40B4-BE49-F238E27FC236}">
                <a16:creationId xmlns:a16="http://schemas.microsoft.com/office/drawing/2014/main" id="{4DA5C623-DFA5-4C40-B610-CF54EE13ED59}"/>
              </a:ext>
            </a:extLst>
          </p:cNvPr>
          <p:cNvPicPr>
            <a:picLocks noChangeAspect="1"/>
          </p:cNvPicPr>
          <p:nvPr/>
        </p:nvPicPr>
        <p:blipFill rotWithShape="1">
          <a:blip r:embed="rId2">
            <a:extLst>
              <a:ext uri="{28A0092B-C50C-407E-A947-70E740481C1C}">
                <a14:useLocalDpi xmlns:a14="http://schemas.microsoft.com/office/drawing/2010/main" val="0"/>
              </a:ext>
            </a:extLst>
          </a:blip>
          <a:srcRect l="19023" r="11200" b="1"/>
          <a:stretch/>
        </p:blipFill>
        <p:spPr>
          <a:xfrm>
            <a:off x="20" y="1"/>
            <a:ext cx="12191980" cy="6857999"/>
          </a:xfrm>
          <a:prstGeom prst="rect">
            <a:avLst/>
          </a:prstGeom>
        </p:spPr>
      </p:pic>
      <p:sp>
        <p:nvSpPr>
          <p:cNvPr id="22" name="Rectangle 2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509D30D-CE27-4023-9469-ECBB02D048C8}"/>
              </a:ext>
            </a:extLst>
          </p:cNvPr>
          <p:cNvSpPr/>
          <p:nvPr/>
        </p:nvSpPr>
        <p:spPr>
          <a:xfrm>
            <a:off x="-6100" y="0"/>
            <a:ext cx="12198100" cy="685799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F00710-1B28-4F58-AED0-59A514E3CB49}"/>
              </a:ext>
            </a:extLst>
          </p:cNvPr>
          <p:cNvSpPr>
            <a:spLocks noGrp="1"/>
          </p:cNvSpPr>
          <p:nvPr>
            <p:ph type="ctrTitle"/>
          </p:nvPr>
        </p:nvSpPr>
        <p:spPr>
          <a:xfrm>
            <a:off x="643466" y="548217"/>
            <a:ext cx="6995584" cy="832908"/>
          </a:xfrm>
        </p:spPr>
        <p:txBody>
          <a:bodyPr anchor="t">
            <a:normAutofit fontScale="90000"/>
          </a:bodyPr>
          <a:lstStyle/>
          <a:p>
            <a:pPr algn="l"/>
            <a:r>
              <a:rPr lang="en-US" sz="4200" dirty="0">
                <a:latin typeface="Britannic Bold" panose="020B0903060703020204" pitchFamily="34" charset="0"/>
              </a:rPr>
              <a:t>How the gospel brings change..</a:t>
            </a:r>
            <a:r>
              <a:rPr lang="en-US" sz="5200" dirty="0">
                <a:latin typeface="Britannic Bold" panose="020B0903060703020204" pitchFamily="34" charset="0"/>
              </a:rPr>
              <a:t> </a:t>
            </a:r>
          </a:p>
        </p:txBody>
      </p:sp>
      <p:sp>
        <p:nvSpPr>
          <p:cNvPr id="3" name="Subtitle 2">
            <a:extLst>
              <a:ext uri="{FF2B5EF4-FFF2-40B4-BE49-F238E27FC236}">
                <a16:creationId xmlns:a16="http://schemas.microsoft.com/office/drawing/2014/main" id="{7370E58B-E9B6-49AF-9F3A-C20BBEE4757F}"/>
              </a:ext>
            </a:extLst>
          </p:cNvPr>
          <p:cNvSpPr>
            <a:spLocks noGrp="1"/>
          </p:cNvSpPr>
          <p:nvPr>
            <p:ph type="subTitle" idx="1"/>
          </p:nvPr>
        </p:nvSpPr>
        <p:spPr>
          <a:xfrm>
            <a:off x="643466" y="1562100"/>
            <a:ext cx="10862734" cy="4895850"/>
          </a:xfrm>
        </p:spPr>
        <p:txBody>
          <a:bodyPr anchor="t">
            <a:normAutofit fontScale="92500" lnSpcReduction="10000"/>
          </a:bodyPr>
          <a:lstStyle/>
          <a:p>
            <a:pPr algn="l"/>
            <a:r>
              <a:rPr lang="en-US" sz="3000" b="1" dirty="0">
                <a:latin typeface="Georgia" panose="02040502050405020303" pitchFamily="18" charset="0"/>
              </a:rPr>
              <a:t>God’s word changes our thinking, will, and character..</a:t>
            </a:r>
          </a:p>
          <a:p>
            <a:pPr algn="l">
              <a:spcBef>
                <a:spcPts val="300"/>
              </a:spcBef>
            </a:pPr>
            <a:r>
              <a:rPr lang="en-US" sz="3000" dirty="0">
                <a:solidFill>
                  <a:srgbClr val="C00000"/>
                </a:solidFill>
                <a:latin typeface="Georgia" panose="02040502050405020303" pitchFamily="18" charset="0"/>
              </a:rPr>
              <a:t>Romans 6:12-18</a:t>
            </a:r>
            <a:r>
              <a:rPr lang="en-US" sz="3200" dirty="0">
                <a:solidFill>
                  <a:srgbClr val="C00000"/>
                </a:solidFill>
                <a:latin typeface="Georgia" panose="02040502050405020303" pitchFamily="18" charset="0"/>
              </a:rPr>
              <a:t> </a:t>
            </a:r>
            <a:r>
              <a:rPr lang="en-US" sz="2800" dirty="0">
                <a:latin typeface="Georgia" panose="02040502050405020303" pitchFamily="18" charset="0"/>
              </a:rPr>
              <a:t>Therefore do not let sin reign in your mortal body, that you should obey it in its lusts…but present yourselves to God as being alive from the dead, and your members </a:t>
            </a:r>
            <a:r>
              <a:rPr lang="en-US" sz="2800" i="1" dirty="0">
                <a:latin typeface="Georgia" panose="02040502050405020303" pitchFamily="18" charset="0"/>
              </a:rPr>
              <a:t>as</a:t>
            </a:r>
            <a:r>
              <a:rPr lang="en-US" sz="2800" dirty="0">
                <a:latin typeface="Georgia" panose="02040502050405020303" pitchFamily="18" charset="0"/>
              </a:rPr>
              <a:t> instruments of righteousness to God.</a:t>
            </a:r>
            <a:endParaRPr lang="en-US" sz="1200" dirty="0">
              <a:latin typeface="Georgia" panose="02040502050405020303" pitchFamily="18" charset="0"/>
            </a:endParaRPr>
          </a:p>
          <a:p>
            <a:pPr algn="l">
              <a:spcBef>
                <a:spcPts val="400"/>
              </a:spcBef>
            </a:pPr>
            <a:endParaRPr lang="en-US" sz="1200" i="1" dirty="0">
              <a:latin typeface="Georgia" panose="02040502050405020303" pitchFamily="18" charset="0"/>
            </a:endParaRPr>
          </a:p>
          <a:p>
            <a:pPr algn="l">
              <a:spcBef>
                <a:spcPts val="400"/>
              </a:spcBef>
            </a:pPr>
            <a:r>
              <a:rPr lang="en-US" sz="3000" b="1" dirty="0">
                <a:latin typeface="Georgia" panose="02040502050405020303" pitchFamily="18" charset="0"/>
              </a:rPr>
              <a:t>Walking in the light, we depend on God’s mercy..</a:t>
            </a:r>
          </a:p>
          <a:p>
            <a:pPr algn="l">
              <a:spcBef>
                <a:spcPts val="400"/>
              </a:spcBef>
            </a:pPr>
            <a:r>
              <a:rPr lang="en-US" sz="3200" dirty="0">
                <a:solidFill>
                  <a:srgbClr val="C00000"/>
                </a:solidFill>
                <a:latin typeface="Georgia" panose="02040502050405020303" pitchFamily="18" charset="0"/>
              </a:rPr>
              <a:t>1 John 1:5-10 </a:t>
            </a:r>
            <a:r>
              <a:rPr lang="en-US" sz="3000" dirty="0">
                <a:latin typeface="Georgia" panose="02040502050405020303" pitchFamily="18" charset="0"/>
              </a:rPr>
              <a:t>But if we walk in the light as He is in the light, we have fellowship with one another, and the blood of Jesus Christ His Son cleanses us from all sin.</a:t>
            </a:r>
          </a:p>
          <a:p>
            <a:pPr algn="l">
              <a:spcBef>
                <a:spcPts val="400"/>
              </a:spcBef>
            </a:pPr>
            <a:r>
              <a:rPr lang="en-US" sz="3000" baseline="30000" dirty="0">
                <a:latin typeface="Georgia" panose="02040502050405020303" pitchFamily="18" charset="0"/>
              </a:rPr>
              <a:t>8 </a:t>
            </a:r>
            <a:r>
              <a:rPr lang="en-US" sz="3000" dirty="0">
                <a:latin typeface="Georgia" panose="02040502050405020303" pitchFamily="18" charset="0"/>
              </a:rPr>
              <a:t>If we say that we have no sin, we deceive ourselves, and the truth is not in us. </a:t>
            </a:r>
            <a:r>
              <a:rPr lang="en-US" sz="3000" baseline="30000" dirty="0">
                <a:latin typeface="Georgia" panose="02040502050405020303" pitchFamily="18" charset="0"/>
              </a:rPr>
              <a:t>9 </a:t>
            </a:r>
            <a:r>
              <a:rPr lang="en-US" sz="3000" dirty="0">
                <a:latin typeface="Georgia" panose="02040502050405020303" pitchFamily="18" charset="0"/>
              </a:rPr>
              <a:t>If we confess our sins, He is faithful and just to forgive us </a:t>
            </a:r>
            <a:r>
              <a:rPr lang="en-US" sz="3000" i="1" dirty="0">
                <a:latin typeface="Georgia" panose="02040502050405020303" pitchFamily="18" charset="0"/>
              </a:rPr>
              <a:t>our</a:t>
            </a:r>
            <a:r>
              <a:rPr lang="en-US" sz="3000" dirty="0">
                <a:latin typeface="Georgia" panose="02040502050405020303" pitchFamily="18" charset="0"/>
              </a:rPr>
              <a:t> sins and to cleanse us from all unrighteousness</a:t>
            </a:r>
          </a:p>
          <a:p>
            <a:pPr algn="l">
              <a:spcBef>
                <a:spcPts val="400"/>
              </a:spcBef>
            </a:pPr>
            <a:endParaRPr lang="en-US" sz="3000" dirty="0">
              <a:latin typeface="Georgia" panose="02040502050405020303" pitchFamily="18" charset="0"/>
            </a:endParaRPr>
          </a:p>
        </p:txBody>
      </p:sp>
    </p:spTree>
    <p:extLst>
      <p:ext uri="{BB962C8B-B14F-4D97-AF65-F5344CB8AC3E}">
        <p14:creationId xmlns:p14="http://schemas.microsoft.com/office/powerpoint/2010/main" val="16095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1341</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Britannic Bold</vt:lpstr>
      <vt:lpstr>Calibri</vt:lpstr>
      <vt:lpstr>Calibri Light</vt:lpstr>
      <vt:lpstr>Georgia</vt:lpstr>
      <vt:lpstr>Office Theme</vt:lpstr>
      <vt:lpstr>Transforming Power of the Gospel</vt:lpstr>
      <vt:lpstr>Change happens constantly..</vt:lpstr>
      <vt:lpstr>Why we need change.. </vt:lpstr>
      <vt:lpstr>Why is it difficult to change.. </vt:lpstr>
      <vt:lpstr>Why is it difficult to change.. </vt:lpstr>
      <vt:lpstr>When is it possible to change.. </vt:lpstr>
      <vt:lpstr>When is it possible to change.. </vt:lpstr>
      <vt:lpstr>How the gospel brings change.. </vt:lpstr>
      <vt:lpstr>How the gospel brings change.. </vt:lpstr>
      <vt:lpstr>How long does it take.. </vt:lpstr>
      <vt:lpstr>Allow God’s power to work in us.. </vt:lpstr>
      <vt:lpstr>God’s mercy provides the change from enemy to friend..</vt:lpstr>
      <vt:lpstr>Transforming Power of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2021-02-07T04:37:15Z</dcterms:created>
  <dcterms:modified xsi:type="dcterms:W3CDTF">2021-02-14T00:37:19Z</dcterms:modified>
</cp:coreProperties>
</file>