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68" r:id="rId3"/>
    <p:sldId id="279" r:id="rId4"/>
    <p:sldId id="280" r:id="rId5"/>
    <p:sldId id="281" r:id="rId6"/>
    <p:sldId id="274" r:id="rId7"/>
    <p:sldId id="282" r:id="rId8"/>
    <p:sldId id="28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F3D5FF-BD43-48B0-B89D-9BED617D6E15}" v="12" dt="2021-04-06T00:56:43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75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AILEY" userId="fa8b635c1b96620b" providerId="LiveId" clId="{A2F3D5FF-BD43-48B0-B89D-9BED617D6E15}"/>
    <pc:docChg chg="modSld">
      <pc:chgData name="PAUL BAILEY" userId="fa8b635c1b96620b" providerId="LiveId" clId="{A2F3D5FF-BD43-48B0-B89D-9BED617D6E15}" dt="2021-04-06T00:56:43.253" v="15" actId="20577"/>
      <pc:docMkLst>
        <pc:docMk/>
      </pc:docMkLst>
      <pc:sldChg chg="modSp mod">
        <pc:chgData name="PAUL BAILEY" userId="fa8b635c1b96620b" providerId="LiveId" clId="{A2F3D5FF-BD43-48B0-B89D-9BED617D6E15}" dt="2021-04-06T00:54:50.553" v="1" actId="20577"/>
        <pc:sldMkLst>
          <pc:docMk/>
          <pc:sldMk cId="2160079972" sldId="278"/>
        </pc:sldMkLst>
        <pc:spChg chg="mod">
          <ac:chgData name="PAUL BAILEY" userId="fa8b635c1b96620b" providerId="LiveId" clId="{A2F3D5FF-BD43-48B0-B89D-9BED617D6E15}" dt="2021-04-06T00:54:50.553" v="1" actId="20577"/>
          <ac:spMkLst>
            <pc:docMk/>
            <pc:sldMk cId="2160079972" sldId="278"/>
            <ac:spMk id="13" creationId="{C158F4CB-24F5-4C32-8A50-F8587E9DC399}"/>
          </ac:spMkLst>
        </pc:spChg>
      </pc:sldChg>
      <pc:sldChg chg="modSp">
        <pc:chgData name="PAUL BAILEY" userId="fa8b635c1b96620b" providerId="LiveId" clId="{A2F3D5FF-BD43-48B0-B89D-9BED617D6E15}" dt="2021-04-06T00:56:43.253" v="15" actId="20577"/>
        <pc:sldMkLst>
          <pc:docMk/>
          <pc:sldMk cId="425824976" sldId="279"/>
        </pc:sldMkLst>
        <pc:spChg chg="mod">
          <ac:chgData name="PAUL BAILEY" userId="fa8b635c1b96620b" providerId="LiveId" clId="{A2F3D5FF-BD43-48B0-B89D-9BED617D6E15}" dt="2021-04-06T00:56:43.253" v="15" actId="20577"/>
          <ac:spMkLst>
            <pc:docMk/>
            <pc:sldMk cId="425824976" sldId="279"/>
            <ac:spMk id="3" creationId="{D46B43BA-9CA1-4275-A2AD-DC0E292D06B0}"/>
          </ac:spMkLst>
        </pc:spChg>
      </pc:sldChg>
      <pc:sldChg chg="modSp mod">
        <pc:chgData name="PAUL BAILEY" userId="fa8b635c1b96620b" providerId="LiveId" clId="{A2F3D5FF-BD43-48B0-B89D-9BED617D6E15}" dt="2021-04-06T00:54:57.883" v="3" actId="20577"/>
        <pc:sldMkLst>
          <pc:docMk/>
          <pc:sldMk cId="4274153912" sldId="283"/>
        </pc:sldMkLst>
        <pc:spChg chg="mod">
          <ac:chgData name="PAUL BAILEY" userId="fa8b635c1b96620b" providerId="LiveId" clId="{A2F3D5FF-BD43-48B0-B89D-9BED617D6E15}" dt="2021-04-06T00:54:57.883" v="3" actId="20577"/>
          <ac:spMkLst>
            <pc:docMk/>
            <pc:sldMk cId="4274153912" sldId="283"/>
            <ac:spMk id="13" creationId="{C158F4CB-24F5-4C32-8A50-F8587E9DC39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17E72-0CE0-46B6-BF62-B90EE6294B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34193"/>
            <a:ext cx="9144000" cy="975769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99581-1620-4632-8D59-08FF86AD599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454434"/>
            <a:ext cx="9144000" cy="803366"/>
          </a:xfrm>
        </p:spPr>
        <p:txBody>
          <a:bodyPr>
            <a:normAutofit/>
          </a:bodyPr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20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BE300-25CB-4AD8-8EEB-71EB985A6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18FB80-54D3-4769-A873-4275ED2EF7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1C651-B4E5-4E68-B90A-CF2FFAEEEF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6DA5C5-8310-488F-8D92-85B63EBAB3A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63F362-5723-4556-B781-71D21C821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BC6A5-6086-422F-8337-535EA1607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83C764-9E01-41EE-9EC1-6B84D530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98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1E51C6-5CD7-4EDF-9883-C7432816D8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27D6A6-8FC5-48FE-8C94-3BDC7A4232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D14953-1B19-4CF8-BC9B-FA3ABBDDE4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6DA5C5-8310-488F-8D92-85B63EBAB3A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CC9578-B392-4C9F-9A23-770FA7646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C4B56-CAA9-4E74-B157-73FBC3D92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83C764-9E01-41EE-9EC1-6B84D530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8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BA46D-915E-4ABA-8D92-8DEC4CF46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B6BE1-1B78-4C72-9327-AC928E36D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F04E2-012E-4E66-B89C-853317D1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6DA5C5-8310-488F-8D92-85B63EBAB3A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8A76A-BE8A-4651-AB7C-A23AEF2DF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37970-F890-40CB-8D16-0AADFC73F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83C764-9E01-41EE-9EC1-6B84D530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03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464ED-9AFF-406F-903A-3BC0341D5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CA2DB-B52C-4DC0-AD46-02E84A8DF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CA18D-8353-4937-B01D-41CFAC0680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6DA5C5-8310-488F-8D92-85B63EBAB3A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7490C-DE9C-4C5F-BFA9-A91B9BBF1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DCFE1-274E-4123-8818-4E23E2EF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83C764-9E01-41EE-9EC1-6B84D530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4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F4BA9-E2BD-4821-8C8D-8E8B130C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89F20-45C9-48F9-92BD-EAB0256ED3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DC085A-D5D2-4CEF-A5D2-58C0376877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C4C2F9-58CC-4865-A192-81D55715D3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6DA5C5-8310-488F-8D92-85B63EBAB3A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743D3-6D2F-4CA5-A169-F3315D230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FD874-3866-4002-9692-B6FE01A5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83C764-9E01-41EE-9EC1-6B84D530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3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6A74A-47F7-4C9B-889B-3838E82DA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0FCE2F-3D78-4575-ABFA-6E4CF7247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31CF09-98FE-452B-9DD2-288F1FF50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B46A2F-D0A8-4BC4-9B4B-63945C920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09CF67-718B-4DFC-995A-15BAF3F9F8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659BB-3E7D-4F3D-A832-0384815D8E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6DA5C5-8310-488F-8D92-85B63EBAB3A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CC9563-0D0D-4ABC-99FB-9F0DD3C5A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53B29A-BA7A-442F-A7F2-2131BF8DF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83C764-9E01-41EE-9EC1-6B84D530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F7095-4D3F-4721-8940-0957743E7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3765B8-88AD-4523-ACE1-F82E438633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6DA5C5-8310-488F-8D92-85B63EBAB3A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7C96F-350A-4DA3-A5F4-F86639294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C1129F-5695-4EA9-A25E-1D369959A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83C764-9E01-41EE-9EC1-6B84D530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5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01CBB1-C6A6-4143-A36F-49121E390B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6DA5C5-8310-488F-8D92-85B63EBAB3A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DC140A-87EA-4912-9DB0-CF2D7CED8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CD0BB2-BC5D-4656-8F85-F0341AA44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83C764-9E01-41EE-9EC1-6B84D530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6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5DC88-C169-4ECC-B8C4-BF7F72B6E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4D22D-5691-4A22-AC02-C0C14D573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88A2EE-AF5F-413F-820C-604859B302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0F226B-22AA-447E-8126-07A30328CC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6DA5C5-8310-488F-8D92-85B63EBAB3A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EE7B2-6A3D-4D63-BE07-7810F9084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20F8A8-F5BD-4E07-802E-0F4E2F385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83C764-9E01-41EE-9EC1-6B84D530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1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9B60D-623C-4458-9812-2DD7C40A9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FC42B1-C4E6-4068-9FFE-C092788E6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AEB9DE-146B-4A83-A484-9F7B0F0D1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2763B-5426-4E2E-9B68-7BB223C2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26DA5C5-8310-488F-8D92-85B63EBAB3A8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C94FF9-BDC0-46A4-B422-1EFB3B256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76D24-5781-4711-BD7B-A6157DD57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83C764-9E01-41EE-9EC1-6B84D530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0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A2D56A-6EF6-4F6D-8334-33F965A3F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1880"/>
            <a:ext cx="5980611" cy="1137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DE8CC3-8C12-40FD-95A0-1CA09D4D4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77439"/>
            <a:ext cx="10515600" cy="3799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25804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tx1"/>
          </a:solidFill>
          <a:latin typeface="Britannic Bold" panose="020B09030607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F7D7B8D-EF99-4CA1-AB1E-4C0C04740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917370"/>
            <a:ext cx="12191999" cy="394062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nature, night sky&#10;&#10;Description automatically generated">
            <a:extLst>
              <a:ext uri="{FF2B5EF4-FFF2-40B4-BE49-F238E27FC236}">
                <a16:creationId xmlns:a16="http://schemas.microsoft.com/office/drawing/2014/main" id="{2B07C7F5-CA8C-4379-BBD2-F016BF7CA7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73" b="8890"/>
          <a:stretch/>
        </p:blipFill>
        <p:spPr>
          <a:xfrm>
            <a:off x="-104503" y="0"/>
            <a:ext cx="12296503" cy="483528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779E681-E722-4BF3-9F90-7D33FB932CC1}"/>
              </a:ext>
            </a:extLst>
          </p:cNvPr>
          <p:cNvSpPr/>
          <p:nvPr/>
        </p:nvSpPr>
        <p:spPr>
          <a:xfrm>
            <a:off x="-222069" y="4532811"/>
            <a:ext cx="12414049" cy="2325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A picture containing text, nature, night sky&#10;&#10;Description automatically generated">
            <a:extLst>
              <a:ext uri="{FF2B5EF4-FFF2-40B4-BE49-F238E27FC236}">
                <a16:creationId xmlns:a16="http://schemas.microsoft.com/office/drawing/2014/main" id="{0D811AC4-A431-4AF8-B1B0-9B514C436C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30" r="-1" b="4446"/>
          <a:stretch/>
        </p:blipFill>
        <p:spPr>
          <a:xfrm>
            <a:off x="-222088" y="-263750"/>
            <a:ext cx="12414049" cy="4796561"/>
          </a:xfrm>
          <a:prstGeom prst="rect">
            <a:avLst/>
          </a:prstGeom>
        </p:spPr>
      </p:pic>
      <p:pic>
        <p:nvPicPr>
          <p:cNvPr id="7" name="Picture 6" descr="A picture containing text, night sky&#10;&#10;Description automatically generated">
            <a:extLst>
              <a:ext uri="{FF2B5EF4-FFF2-40B4-BE49-F238E27FC236}">
                <a16:creationId xmlns:a16="http://schemas.microsoft.com/office/drawing/2014/main" id="{E97FB651-A26E-4345-987A-1887D49F86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680" y="-263749"/>
            <a:ext cx="12454856" cy="7121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3B1E53-7F27-4232-AE25-873CC34D7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49" y="4596097"/>
            <a:ext cx="10901471" cy="897392"/>
          </a:xfrm>
          <a:noFill/>
        </p:spPr>
        <p:txBody>
          <a:bodyPr>
            <a:normAutofit fontScale="90000"/>
          </a:bodyPr>
          <a:lstStyle/>
          <a:p>
            <a:r>
              <a:rPr lang="en-US" dirty="0"/>
              <a:t>The Risen Lord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6B43BA-9CA1-4275-A2AD-DC0E292D0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5335162"/>
            <a:ext cx="5862320" cy="560388"/>
          </a:xfrm>
          <a:noFill/>
        </p:spPr>
        <p:txBody>
          <a:bodyPr anchor="ctr">
            <a:normAutofit fontScale="92500" lnSpcReduction="10000"/>
          </a:bodyPr>
          <a:lstStyle/>
          <a:p>
            <a:r>
              <a:rPr lang="en-US" dirty="0"/>
              <a:t>Proof/Victory/Power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158F4CB-24F5-4C32-8A50-F8587E9DC399}"/>
              </a:ext>
            </a:extLst>
          </p:cNvPr>
          <p:cNvSpPr txBox="1">
            <a:spLocks/>
          </p:cNvSpPr>
          <p:nvPr/>
        </p:nvSpPr>
        <p:spPr>
          <a:xfrm>
            <a:off x="3200400" y="5773783"/>
            <a:ext cx="5862320" cy="73319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Luke 24:1-8</a:t>
            </a:r>
          </a:p>
        </p:txBody>
      </p:sp>
    </p:spTree>
    <p:extLst>
      <p:ext uri="{BB962C8B-B14F-4D97-AF65-F5344CB8AC3E}">
        <p14:creationId xmlns:p14="http://schemas.microsoft.com/office/powerpoint/2010/main" val="2160079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nature, night sky&#10;&#10;Description automatically generated">
            <a:extLst>
              <a:ext uri="{FF2B5EF4-FFF2-40B4-BE49-F238E27FC236}">
                <a16:creationId xmlns:a16="http://schemas.microsoft.com/office/drawing/2014/main" id="{2B07C7F5-CA8C-4379-BBD2-F016BF7CA7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78" r="13239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4D20C3-776A-44C0-A8F0-5A67847C1F8A}"/>
              </a:ext>
            </a:extLst>
          </p:cNvPr>
          <p:cNvSpPr/>
          <p:nvPr/>
        </p:nvSpPr>
        <p:spPr>
          <a:xfrm>
            <a:off x="0" y="0"/>
            <a:ext cx="42773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BE2AB6-FD1E-4DA7-88C0-BD5B714336A9}"/>
              </a:ext>
            </a:extLst>
          </p:cNvPr>
          <p:cNvSpPr/>
          <p:nvPr/>
        </p:nvSpPr>
        <p:spPr>
          <a:xfrm>
            <a:off x="3223768" y="0"/>
            <a:ext cx="8968232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549E5E-2605-4368-86F2-A762E3733D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"/>
            <a:ext cx="12135395" cy="68580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3B1E53-7F27-4232-AE25-873CC34D7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771989"/>
            <a:ext cx="6827059" cy="1085074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/>
              <a:t>The Empty Tomb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6B43BA-9CA1-4275-A2AD-DC0E292D0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246812"/>
            <a:ext cx="10830100" cy="3651372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The resurrection is at the heart of Christianity</a:t>
            </a:r>
          </a:p>
          <a:p>
            <a:pPr marL="457200" indent="-457200" algn="l">
              <a:lnSpc>
                <a:spcPts val="3000"/>
              </a:lnSpc>
              <a:buFont typeface="Georgia" panose="02040502050405020303" pitchFamily="18" charset="0"/>
              <a:buChar char="—"/>
            </a:pPr>
            <a:r>
              <a:rPr lang="en-US" sz="2800" dirty="0"/>
              <a:t>1 Cor 15:1-4  the gospel message</a:t>
            </a:r>
          </a:p>
          <a:p>
            <a:pPr marL="457200" indent="-457200" algn="l">
              <a:lnSpc>
                <a:spcPts val="3000"/>
              </a:lnSpc>
              <a:buFont typeface="Georgia" panose="02040502050405020303" pitchFamily="18" charset="0"/>
              <a:buChar char="—"/>
            </a:pPr>
            <a:r>
              <a:rPr lang="en-US" sz="2800" dirty="0"/>
              <a:t>A skeptical doctrine  1 Cor 1:23</a:t>
            </a:r>
          </a:p>
          <a:p>
            <a:pPr marL="457200" indent="-457200" algn="l">
              <a:lnSpc>
                <a:spcPts val="3000"/>
              </a:lnSpc>
              <a:buFont typeface="Georgia" panose="02040502050405020303" pitchFamily="18" charset="0"/>
              <a:buChar char="—"/>
            </a:pPr>
            <a:r>
              <a:rPr lang="en-US" sz="2800" dirty="0"/>
              <a:t>1 Cor 15:12-19 importance of the resurrection</a:t>
            </a:r>
          </a:p>
          <a:p>
            <a:pPr marL="457200" indent="-457200" algn="l">
              <a:lnSpc>
                <a:spcPts val="3000"/>
              </a:lnSpc>
              <a:buFont typeface="Georgia" panose="02040502050405020303" pitchFamily="18" charset="0"/>
              <a:buChar char="—"/>
            </a:pPr>
            <a:r>
              <a:rPr lang="en-US" sz="2800" dirty="0"/>
              <a:t>1Cor 15:20 But now Christ is risen.. </a:t>
            </a:r>
          </a:p>
        </p:txBody>
      </p:sp>
    </p:spTree>
    <p:extLst>
      <p:ext uri="{BB962C8B-B14F-4D97-AF65-F5344CB8AC3E}">
        <p14:creationId xmlns:p14="http://schemas.microsoft.com/office/powerpoint/2010/main" val="364074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nature, night sky&#10;&#10;Description automatically generated">
            <a:extLst>
              <a:ext uri="{FF2B5EF4-FFF2-40B4-BE49-F238E27FC236}">
                <a16:creationId xmlns:a16="http://schemas.microsoft.com/office/drawing/2014/main" id="{2B07C7F5-CA8C-4379-BBD2-F016BF7CA7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78" r="13239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4D20C3-776A-44C0-A8F0-5A67847C1F8A}"/>
              </a:ext>
            </a:extLst>
          </p:cNvPr>
          <p:cNvSpPr/>
          <p:nvPr/>
        </p:nvSpPr>
        <p:spPr>
          <a:xfrm>
            <a:off x="0" y="0"/>
            <a:ext cx="42773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BE2AB6-FD1E-4DA7-88C0-BD5B714336A9}"/>
              </a:ext>
            </a:extLst>
          </p:cNvPr>
          <p:cNvSpPr/>
          <p:nvPr/>
        </p:nvSpPr>
        <p:spPr>
          <a:xfrm>
            <a:off x="3223768" y="0"/>
            <a:ext cx="8968232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549E5E-2605-4368-86F2-A762E3733D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"/>
            <a:ext cx="12135395" cy="68580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3B1E53-7F27-4232-AE25-873CC34D7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771989"/>
            <a:ext cx="6827059" cy="1085074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/>
              <a:t>Proof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6B43BA-9CA1-4275-A2AD-DC0E292D0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246812"/>
            <a:ext cx="10830100" cy="3651372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The resurrection proves Jesus is who He claimed</a:t>
            </a:r>
          </a:p>
          <a:p>
            <a:pPr marL="457200" indent="-457200" algn="l">
              <a:lnSpc>
                <a:spcPts val="2800"/>
              </a:lnSpc>
              <a:buFont typeface="Georgia" panose="02040502050405020303" pitchFamily="18" charset="0"/>
              <a:buChar char="—"/>
            </a:pPr>
            <a:r>
              <a:rPr lang="en-US" sz="2800" dirty="0"/>
              <a:t>Matt 12:38-40  a sign to unbelievers</a:t>
            </a:r>
          </a:p>
          <a:p>
            <a:pPr marL="457200" indent="-457200" algn="l">
              <a:lnSpc>
                <a:spcPts val="2800"/>
              </a:lnSpc>
              <a:buFont typeface="Georgia" panose="02040502050405020303" pitchFamily="18" charset="0"/>
              <a:buChar char="—"/>
            </a:pPr>
            <a:r>
              <a:rPr lang="en-US" sz="2800" dirty="0"/>
              <a:t>Matt 16:1-4 to Pharisees and Sadducees</a:t>
            </a:r>
          </a:p>
          <a:p>
            <a:pPr marL="457200" indent="-457200" algn="l">
              <a:lnSpc>
                <a:spcPts val="2800"/>
              </a:lnSpc>
              <a:buFont typeface="Georgia" panose="02040502050405020303" pitchFamily="18" charset="0"/>
              <a:buChar char="—"/>
            </a:pPr>
            <a:r>
              <a:rPr lang="en-US" sz="2800" dirty="0"/>
              <a:t>John 2:19-25  for hardened unbelievers</a:t>
            </a:r>
          </a:p>
          <a:p>
            <a:pPr marL="457200" indent="-457200" algn="l">
              <a:lnSpc>
                <a:spcPts val="2800"/>
              </a:lnSpc>
              <a:buFont typeface="Georgia" panose="02040502050405020303" pitchFamily="18" charset="0"/>
              <a:buChar char="—"/>
            </a:pPr>
            <a:r>
              <a:rPr lang="en-US" sz="2800" dirty="0"/>
              <a:t>Luke 16:25-28 Jews to be convinced by scriptures</a:t>
            </a:r>
          </a:p>
          <a:p>
            <a:pPr marL="457200" indent="-457200" algn="l">
              <a:lnSpc>
                <a:spcPts val="2800"/>
              </a:lnSpc>
              <a:buFont typeface="Georgia" panose="02040502050405020303" pitchFamily="18" charset="0"/>
              <a:buChar char="—"/>
            </a:pPr>
            <a:r>
              <a:rPr lang="en-US" sz="2800" dirty="0"/>
              <a:t>Many believed because of the resurrection</a:t>
            </a:r>
          </a:p>
        </p:txBody>
      </p:sp>
    </p:spTree>
    <p:extLst>
      <p:ext uri="{BB962C8B-B14F-4D97-AF65-F5344CB8AC3E}">
        <p14:creationId xmlns:p14="http://schemas.microsoft.com/office/powerpoint/2010/main" val="42582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nature, night sky&#10;&#10;Description automatically generated">
            <a:extLst>
              <a:ext uri="{FF2B5EF4-FFF2-40B4-BE49-F238E27FC236}">
                <a16:creationId xmlns:a16="http://schemas.microsoft.com/office/drawing/2014/main" id="{2B07C7F5-CA8C-4379-BBD2-F016BF7CA7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78" r="13239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4D20C3-776A-44C0-A8F0-5A67847C1F8A}"/>
              </a:ext>
            </a:extLst>
          </p:cNvPr>
          <p:cNvSpPr/>
          <p:nvPr/>
        </p:nvSpPr>
        <p:spPr>
          <a:xfrm>
            <a:off x="0" y="0"/>
            <a:ext cx="42773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BE2AB6-FD1E-4DA7-88C0-BD5B714336A9}"/>
              </a:ext>
            </a:extLst>
          </p:cNvPr>
          <p:cNvSpPr/>
          <p:nvPr/>
        </p:nvSpPr>
        <p:spPr>
          <a:xfrm>
            <a:off x="3223768" y="0"/>
            <a:ext cx="8968232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549E5E-2605-4368-86F2-A762E3733D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"/>
            <a:ext cx="12135395" cy="68580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3B1E53-7F27-4232-AE25-873CC34D7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771989"/>
            <a:ext cx="6827059" cy="1085074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/>
              <a:t>Proof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6B43BA-9CA1-4275-A2AD-DC0E292D0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2246812"/>
            <a:ext cx="10830100" cy="3651372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A sign to unbelievers</a:t>
            </a:r>
          </a:p>
          <a:p>
            <a:pPr marL="457200" indent="-457200" algn="l">
              <a:lnSpc>
                <a:spcPts val="2800"/>
              </a:lnSpc>
              <a:buFont typeface="Georgia" panose="02040502050405020303" pitchFamily="18" charset="0"/>
              <a:buChar char="—"/>
            </a:pPr>
            <a:r>
              <a:rPr lang="en-US" sz="2800" dirty="0"/>
              <a:t>Matt 12:38-40  give us a sign</a:t>
            </a:r>
          </a:p>
          <a:p>
            <a:pPr marL="457200" indent="-457200" algn="l">
              <a:lnSpc>
                <a:spcPts val="2800"/>
              </a:lnSpc>
              <a:buFont typeface="Georgia" panose="02040502050405020303" pitchFamily="18" charset="0"/>
              <a:buChar char="—"/>
            </a:pPr>
            <a:r>
              <a:rPr lang="en-US" sz="2800" dirty="0"/>
              <a:t>Matt 16:1-4 to Pharisees and Sadducees</a:t>
            </a:r>
          </a:p>
          <a:p>
            <a:pPr marL="457200" indent="-457200" algn="l">
              <a:lnSpc>
                <a:spcPts val="2800"/>
              </a:lnSpc>
              <a:buFont typeface="Georgia" panose="02040502050405020303" pitchFamily="18" charset="0"/>
              <a:buChar char="—"/>
            </a:pPr>
            <a:r>
              <a:rPr lang="en-US" sz="2800" dirty="0"/>
              <a:t>John 2:19-25  for hardened unbelievers</a:t>
            </a:r>
          </a:p>
          <a:p>
            <a:pPr marL="457200" indent="-457200" algn="l">
              <a:lnSpc>
                <a:spcPts val="2800"/>
              </a:lnSpc>
              <a:buFont typeface="Georgia" panose="02040502050405020303" pitchFamily="18" charset="0"/>
              <a:buChar char="—"/>
            </a:pPr>
            <a:r>
              <a:rPr lang="en-US" sz="2800" dirty="0"/>
              <a:t>Luke 16:25-28 Jews to be convinced by scriptures</a:t>
            </a:r>
          </a:p>
          <a:p>
            <a:pPr marL="457200" indent="-457200" algn="l">
              <a:lnSpc>
                <a:spcPts val="2800"/>
              </a:lnSpc>
              <a:buFont typeface="Georgia" panose="02040502050405020303" pitchFamily="18" charset="0"/>
              <a:buChar char="—"/>
            </a:pPr>
            <a:r>
              <a:rPr lang="en-US" sz="2800" dirty="0"/>
              <a:t>Many believed of the resurrection (Saul, James, Thomas)</a:t>
            </a:r>
          </a:p>
        </p:txBody>
      </p:sp>
    </p:spTree>
    <p:extLst>
      <p:ext uri="{BB962C8B-B14F-4D97-AF65-F5344CB8AC3E}">
        <p14:creationId xmlns:p14="http://schemas.microsoft.com/office/powerpoint/2010/main" val="90922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nature, night sky&#10;&#10;Description automatically generated">
            <a:extLst>
              <a:ext uri="{FF2B5EF4-FFF2-40B4-BE49-F238E27FC236}">
                <a16:creationId xmlns:a16="http://schemas.microsoft.com/office/drawing/2014/main" id="{2B07C7F5-CA8C-4379-BBD2-F016BF7CA7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78" r="13239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4D20C3-776A-44C0-A8F0-5A67847C1F8A}"/>
              </a:ext>
            </a:extLst>
          </p:cNvPr>
          <p:cNvSpPr/>
          <p:nvPr/>
        </p:nvSpPr>
        <p:spPr>
          <a:xfrm>
            <a:off x="0" y="0"/>
            <a:ext cx="42773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BE2AB6-FD1E-4DA7-88C0-BD5B714336A9}"/>
              </a:ext>
            </a:extLst>
          </p:cNvPr>
          <p:cNvSpPr/>
          <p:nvPr/>
        </p:nvSpPr>
        <p:spPr>
          <a:xfrm>
            <a:off x="3223768" y="0"/>
            <a:ext cx="8968232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549E5E-2605-4368-86F2-A762E3733D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"/>
            <a:ext cx="12135395" cy="685800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3B1E53-7F27-4232-AE25-873CC34D7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771989"/>
            <a:ext cx="6827059" cy="1085074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/>
              <a:t>Proof Jesus is all He claimed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6B43BA-9CA1-4275-A2AD-DC0E292D0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0341" y="1857062"/>
            <a:ext cx="10830100" cy="4492937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He is who He claimed to be..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The Christ, Son of God Matt 16:13-20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Sent from God John 8:42-58; 10:30</a:t>
            </a:r>
            <a:endParaRPr lang="en-US" sz="4800" dirty="0"/>
          </a:p>
          <a:p>
            <a:pPr algn="l"/>
            <a:r>
              <a:rPr lang="en-US" sz="3200" dirty="0"/>
              <a:t>His authority is proven..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Authority to forgive sins Matt 9:2-6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Authority of His words Matt 28:18-20</a:t>
            </a:r>
          </a:p>
          <a:p>
            <a:pPr algn="l"/>
            <a:r>
              <a:rPr lang="en-US" sz="3200" dirty="0"/>
              <a:t>His promises are true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He will come again Acts 1:9-11</a:t>
            </a:r>
          </a:p>
          <a:p>
            <a:pPr marL="914400" lvl="1" indent="-457200" algn="l">
              <a:buFont typeface="Georgia" panose="02040502050405020303" pitchFamily="18" charset="0"/>
              <a:buChar char="—"/>
            </a:pPr>
            <a:r>
              <a:rPr lang="en-US" sz="2800" dirty="0"/>
              <a:t>He will not leave us John 14:1-4, 18-20</a:t>
            </a:r>
          </a:p>
        </p:txBody>
      </p:sp>
    </p:spTree>
    <p:extLst>
      <p:ext uri="{BB962C8B-B14F-4D97-AF65-F5344CB8AC3E}">
        <p14:creationId xmlns:p14="http://schemas.microsoft.com/office/powerpoint/2010/main" val="322775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nature, night sky&#10;&#10;Description automatically generated">
            <a:extLst>
              <a:ext uri="{FF2B5EF4-FFF2-40B4-BE49-F238E27FC236}">
                <a16:creationId xmlns:a16="http://schemas.microsoft.com/office/drawing/2014/main" id="{2B07C7F5-CA8C-4379-BBD2-F016BF7CA7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78" r="13239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4D20C3-776A-44C0-A8F0-5A67847C1F8A}"/>
              </a:ext>
            </a:extLst>
          </p:cNvPr>
          <p:cNvSpPr/>
          <p:nvPr/>
        </p:nvSpPr>
        <p:spPr>
          <a:xfrm>
            <a:off x="0" y="0"/>
            <a:ext cx="42773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BE2AB6-FD1E-4DA7-88C0-BD5B714336A9}"/>
              </a:ext>
            </a:extLst>
          </p:cNvPr>
          <p:cNvSpPr/>
          <p:nvPr/>
        </p:nvSpPr>
        <p:spPr>
          <a:xfrm>
            <a:off x="3314423" y="-10"/>
            <a:ext cx="8968232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6B43BA-9CA1-4275-A2AD-DC0E292D0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60880"/>
            <a:ext cx="10830100" cy="3703623"/>
          </a:xfrm>
        </p:spPr>
        <p:txBody>
          <a:bodyPr>
            <a:normAutofit/>
          </a:bodyPr>
          <a:lstStyle/>
          <a:p>
            <a:pPr algn="l"/>
            <a:r>
              <a:rPr lang="en-US" sz="3200" dirty="0"/>
              <a:t>Victory over the power of Satan</a:t>
            </a:r>
          </a:p>
          <a:p>
            <a:pPr marL="457200" indent="-457200" algn="l">
              <a:lnSpc>
                <a:spcPts val="2800"/>
              </a:lnSpc>
              <a:buFont typeface="Georgia" panose="02040502050405020303" pitchFamily="18" charset="0"/>
              <a:buChar char="—"/>
            </a:pPr>
            <a:r>
              <a:rPr lang="en-US" sz="2800" dirty="0"/>
              <a:t>First promise Gen 3:15</a:t>
            </a:r>
          </a:p>
          <a:p>
            <a:pPr marL="457200" indent="-457200" algn="l">
              <a:lnSpc>
                <a:spcPts val="2800"/>
              </a:lnSpc>
              <a:buFont typeface="Georgia" panose="02040502050405020303" pitchFamily="18" charset="0"/>
              <a:buChar char="—"/>
            </a:pPr>
            <a:r>
              <a:rPr lang="en-US" sz="2800" dirty="0"/>
              <a:t>He came to defeat Satan 1 John 3:8 Heb 2:14</a:t>
            </a:r>
          </a:p>
          <a:p>
            <a:pPr marL="457200" indent="-457200" algn="l">
              <a:lnSpc>
                <a:spcPts val="2800"/>
              </a:lnSpc>
              <a:buFont typeface="Georgia" panose="02040502050405020303" pitchFamily="18" charset="0"/>
              <a:buChar char="—"/>
            </a:pPr>
            <a:r>
              <a:rPr lang="en-US" sz="2800" dirty="0"/>
              <a:t>He consistently won the battle Matt 4:1-11 Luke 10:20</a:t>
            </a:r>
          </a:p>
          <a:p>
            <a:pPr marL="457200" indent="-457200" algn="l">
              <a:lnSpc>
                <a:spcPts val="2800"/>
              </a:lnSpc>
              <a:buFont typeface="Georgia" panose="02040502050405020303" pitchFamily="18" charset="0"/>
              <a:buChar char="—"/>
            </a:pPr>
            <a:r>
              <a:rPr lang="en-US" sz="2800" dirty="0"/>
              <a:t>He knew the battle at the cross John 12:25-40</a:t>
            </a:r>
          </a:p>
          <a:p>
            <a:pPr marL="457200" indent="-457200" algn="l">
              <a:lnSpc>
                <a:spcPts val="2800"/>
              </a:lnSpc>
              <a:buFont typeface="Georgia" panose="02040502050405020303" pitchFamily="18" charset="0"/>
              <a:buChar char="—"/>
            </a:pPr>
            <a:r>
              <a:rPr lang="en-US" sz="2800" dirty="0"/>
              <a:t>He completely defeated Satan Col 2:14-15</a:t>
            </a:r>
          </a:p>
          <a:p>
            <a:pPr marL="457200" indent="-457200" algn="l">
              <a:lnSpc>
                <a:spcPts val="2800"/>
              </a:lnSpc>
              <a:buFont typeface="Georgia" panose="02040502050405020303" pitchFamily="18" charset="0"/>
              <a:buChar char="—"/>
            </a:pPr>
            <a:r>
              <a:rPr lang="en-US" sz="2800" dirty="0"/>
              <a:t>Revelation proclaims victory Rev 1:17-18; 12:7-9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3B1E53-7F27-4232-AE25-873CC34D7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771989"/>
            <a:ext cx="6827059" cy="1085074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/>
              <a:t>Victory is Ours</a:t>
            </a:r>
          </a:p>
        </p:txBody>
      </p:sp>
    </p:spTree>
    <p:extLst>
      <p:ext uri="{BB962C8B-B14F-4D97-AF65-F5344CB8AC3E}">
        <p14:creationId xmlns:p14="http://schemas.microsoft.com/office/powerpoint/2010/main" val="1366337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nature, night sky&#10;&#10;Description automatically generated">
            <a:extLst>
              <a:ext uri="{FF2B5EF4-FFF2-40B4-BE49-F238E27FC236}">
                <a16:creationId xmlns:a16="http://schemas.microsoft.com/office/drawing/2014/main" id="{2B07C7F5-CA8C-4379-BBD2-F016BF7CA7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78" r="13239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4D20C3-776A-44C0-A8F0-5A67847C1F8A}"/>
              </a:ext>
            </a:extLst>
          </p:cNvPr>
          <p:cNvSpPr/>
          <p:nvPr/>
        </p:nvSpPr>
        <p:spPr>
          <a:xfrm>
            <a:off x="0" y="0"/>
            <a:ext cx="42773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BE2AB6-FD1E-4DA7-88C0-BD5B714336A9}"/>
              </a:ext>
            </a:extLst>
          </p:cNvPr>
          <p:cNvSpPr/>
          <p:nvPr/>
        </p:nvSpPr>
        <p:spPr>
          <a:xfrm>
            <a:off x="3314423" y="-10"/>
            <a:ext cx="8968232" cy="6858000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6B43BA-9CA1-4275-A2AD-DC0E292D0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60880"/>
            <a:ext cx="10830100" cy="3703623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200" dirty="0"/>
              <a:t>Phil 3:8-10 The power of His resurrection</a:t>
            </a:r>
          </a:p>
          <a:p>
            <a:pPr algn="l"/>
            <a:r>
              <a:rPr lang="en-US" sz="3200" dirty="0"/>
              <a:t>1 Cor 15:20 But now Christ is raised</a:t>
            </a:r>
          </a:p>
          <a:p>
            <a:pPr marL="457200" indent="-457200" algn="l">
              <a:buFont typeface="Georgia" panose="02040502050405020303" pitchFamily="18" charset="0"/>
              <a:buChar char="—"/>
            </a:pPr>
            <a:r>
              <a:rPr lang="en-US" sz="3200" dirty="0"/>
              <a:t>20-22 proof we will be raised</a:t>
            </a:r>
          </a:p>
          <a:p>
            <a:pPr marL="457200" indent="-457200" algn="l">
              <a:buFont typeface="Georgia" panose="02040502050405020303" pitchFamily="18" charset="0"/>
              <a:buChar char="—"/>
            </a:pPr>
            <a:r>
              <a:rPr lang="en-US" sz="3200" dirty="0"/>
              <a:t>32-34 reason for moral living</a:t>
            </a:r>
          </a:p>
          <a:p>
            <a:pPr marL="457200" indent="-457200" algn="l">
              <a:buFont typeface="Georgia" panose="02040502050405020303" pitchFamily="18" charset="0"/>
              <a:buChar char="—"/>
            </a:pPr>
            <a:r>
              <a:rPr lang="en-US" sz="3200" dirty="0"/>
              <a:t>35-50 the resurrection body</a:t>
            </a:r>
          </a:p>
          <a:p>
            <a:pPr marL="457200" indent="-457200" algn="l">
              <a:buFont typeface="Georgia" panose="02040502050405020303" pitchFamily="18" charset="0"/>
              <a:buChar char="—"/>
            </a:pPr>
            <a:r>
              <a:rPr lang="en-US" sz="3200" dirty="0"/>
              <a:t>50-57 immortality</a:t>
            </a:r>
          </a:p>
          <a:p>
            <a:pPr marL="457200" indent="-457200" algn="l">
              <a:buFont typeface="Georgia" panose="02040502050405020303" pitchFamily="18" charset="0"/>
              <a:buChar char="—"/>
            </a:pPr>
            <a:r>
              <a:rPr lang="en-US" sz="3200" dirty="0"/>
              <a:t>58 Our commitment to God</a:t>
            </a:r>
          </a:p>
          <a:p>
            <a:pPr marL="457200" indent="-457200" algn="l">
              <a:buFont typeface="Georgia" panose="02040502050405020303" pitchFamily="18" charset="0"/>
              <a:buChar char="—"/>
            </a:pPr>
            <a:endParaRPr lang="en-US" sz="3200" dirty="0"/>
          </a:p>
          <a:p>
            <a:pPr marL="457200" indent="-457200" algn="l">
              <a:lnSpc>
                <a:spcPts val="2800"/>
              </a:lnSpc>
              <a:buFont typeface="Georgia" panose="02040502050405020303" pitchFamily="18" charset="0"/>
              <a:buChar char="—"/>
            </a:pPr>
            <a:endParaRPr lang="en-US" sz="2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3B1E53-7F27-4232-AE25-873CC34D7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771989"/>
            <a:ext cx="6827059" cy="1085074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/>
              <a:t>Power to Overcome</a:t>
            </a:r>
          </a:p>
        </p:txBody>
      </p:sp>
    </p:spTree>
    <p:extLst>
      <p:ext uri="{BB962C8B-B14F-4D97-AF65-F5344CB8AC3E}">
        <p14:creationId xmlns:p14="http://schemas.microsoft.com/office/powerpoint/2010/main" val="300525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7F7D7B8D-EF99-4CA1-AB1E-4C0C04740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917370"/>
            <a:ext cx="12191999" cy="394062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text, nature, night sky&#10;&#10;Description automatically generated">
            <a:extLst>
              <a:ext uri="{FF2B5EF4-FFF2-40B4-BE49-F238E27FC236}">
                <a16:creationId xmlns:a16="http://schemas.microsoft.com/office/drawing/2014/main" id="{2B07C7F5-CA8C-4379-BBD2-F016BF7CA7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73" b="8890"/>
          <a:stretch/>
        </p:blipFill>
        <p:spPr>
          <a:xfrm>
            <a:off x="-104503" y="0"/>
            <a:ext cx="12296503" cy="483528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779E681-E722-4BF3-9F90-7D33FB932CC1}"/>
              </a:ext>
            </a:extLst>
          </p:cNvPr>
          <p:cNvSpPr/>
          <p:nvPr/>
        </p:nvSpPr>
        <p:spPr>
          <a:xfrm>
            <a:off x="-222069" y="4532811"/>
            <a:ext cx="12414049" cy="23251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A picture containing text, nature, night sky&#10;&#10;Description automatically generated">
            <a:extLst>
              <a:ext uri="{FF2B5EF4-FFF2-40B4-BE49-F238E27FC236}">
                <a16:creationId xmlns:a16="http://schemas.microsoft.com/office/drawing/2014/main" id="{0D811AC4-A431-4AF8-B1B0-9B514C436C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30" r="-1" b="4446"/>
          <a:stretch/>
        </p:blipFill>
        <p:spPr>
          <a:xfrm>
            <a:off x="-222088" y="-263750"/>
            <a:ext cx="12414049" cy="4796561"/>
          </a:xfrm>
          <a:prstGeom prst="rect">
            <a:avLst/>
          </a:prstGeom>
        </p:spPr>
      </p:pic>
      <p:pic>
        <p:nvPicPr>
          <p:cNvPr id="7" name="Picture 6" descr="A picture containing text, night sky&#10;&#10;Description automatically generated">
            <a:extLst>
              <a:ext uri="{FF2B5EF4-FFF2-40B4-BE49-F238E27FC236}">
                <a16:creationId xmlns:a16="http://schemas.microsoft.com/office/drawing/2014/main" id="{E97FB651-A26E-4345-987A-1887D49F86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680" y="-263749"/>
            <a:ext cx="12454856" cy="71217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C3B1E53-7F27-4232-AE25-873CC34D7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0449" y="4596097"/>
            <a:ext cx="10901471" cy="897392"/>
          </a:xfrm>
          <a:noFill/>
        </p:spPr>
        <p:txBody>
          <a:bodyPr>
            <a:normAutofit fontScale="90000"/>
          </a:bodyPr>
          <a:lstStyle/>
          <a:p>
            <a:r>
              <a:rPr lang="en-US" dirty="0"/>
              <a:t>The Risen Lord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6B43BA-9CA1-4275-A2AD-DC0E292D0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5335162"/>
            <a:ext cx="5862320" cy="560388"/>
          </a:xfrm>
          <a:noFill/>
        </p:spPr>
        <p:txBody>
          <a:bodyPr anchor="ctr">
            <a:normAutofit fontScale="92500" lnSpcReduction="10000"/>
          </a:bodyPr>
          <a:lstStyle/>
          <a:p>
            <a:r>
              <a:rPr lang="en-US" dirty="0"/>
              <a:t>Proof/Victory/Power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C158F4CB-24F5-4C32-8A50-F8587E9DC399}"/>
              </a:ext>
            </a:extLst>
          </p:cNvPr>
          <p:cNvSpPr txBox="1">
            <a:spLocks/>
          </p:cNvSpPr>
          <p:nvPr/>
        </p:nvSpPr>
        <p:spPr>
          <a:xfrm>
            <a:off x="3200400" y="5773783"/>
            <a:ext cx="5862320" cy="73319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Luke 24:1-8</a:t>
            </a:r>
          </a:p>
        </p:txBody>
      </p:sp>
    </p:spTree>
    <p:extLst>
      <p:ext uri="{BB962C8B-B14F-4D97-AF65-F5344CB8AC3E}">
        <p14:creationId xmlns:p14="http://schemas.microsoft.com/office/powerpoint/2010/main" val="4274153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299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Britannic Bold</vt:lpstr>
      <vt:lpstr>Calibri</vt:lpstr>
      <vt:lpstr>Georgia</vt:lpstr>
      <vt:lpstr>Office Theme</vt:lpstr>
      <vt:lpstr>The Risen Lord</vt:lpstr>
      <vt:lpstr>The Empty Tomb</vt:lpstr>
      <vt:lpstr>Proof</vt:lpstr>
      <vt:lpstr>Proof</vt:lpstr>
      <vt:lpstr>Proof Jesus is all He claimed</vt:lpstr>
      <vt:lpstr>Victory is Ours</vt:lpstr>
      <vt:lpstr>Power to Overcome</vt:lpstr>
      <vt:lpstr>The Risen Lord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2021-04-04T03:30:06Z</dcterms:created>
  <dcterms:modified xsi:type="dcterms:W3CDTF">2021-04-06T00:57:03Z</dcterms:modified>
</cp:coreProperties>
</file>