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2" r:id="rId3"/>
    <p:sldId id="279" r:id="rId4"/>
    <p:sldId id="276" r:id="rId5"/>
    <p:sldId id="278" r:id="rId6"/>
    <p:sldId id="277" r:id="rId7"/>
    <p:sldId id="280" r:id="rId8"/>
    <p:sldId id="281" r:id="rId9"/>
    <p:sldId id="282" r:id="rId10"/>
    <p:sldId id="283" r:id="rId11"/>
    <p:sldId id="286" r:id="rId12"/>
    <p:sldId id="284" r:id="rId13"/>
    <p:sldId id="285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5B008-1C62-4407-A2DA-75D19BBF419B}" v="1386" dt="2021-04-18T16:14:49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5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7DCA-7181-4F7F-B16F-6AAD6AD0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85F29-82C2-422B-8E05-3EFF8DCB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347D-F38F-4753-82B7-0503B5F4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7D5B2-4E31-42F3-92A7-6E952ED5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8BDBD-9F49-43CC-89F3-9295F569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5435-9CF1-42FD-818F-69AD93B8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76314-6C7E-4F4A-B8E9-D9D6B72E7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A7507-8E59-4CEF-A42B-8BF46BE8B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4CB20-334C-43ED-A772-46D5C5E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FF0B-99F5-48B5-A513-3F31E14D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59BA4-602C-40B1-9056-D66BC5498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94B05F-0E7C-44D3-BFD2-D89F67F02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B2A93-D5EF-41AF-BE36-2C423F977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7D2F-0434-467D-8D09-AF2548D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A970-EF0C-47B5-B76B-9658122B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1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8C2D-E684-4809-B3E9-FABB1BFF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B79D9-1346-47F9-9A89-ECA21A61D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DC48-5051-441D-BC90-D2C8539A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A95A2-9D44-49B4-9972-24550454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4FCE4-8E56-4F4B-8E53-26917ADC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A244-10F8-43DB-AE4B-D5E41DD6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63CE3-8CFA-44B2-A1F7-5B4493EED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CF43B-23F1-4B02-9B63-200E0D75AD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CED3-E89C-43FA-9783-0530E20B4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7A34-4AA5-4DFD-A3E1-AEDE4E40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6284-DB45-456C-A1AD-73E691B0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270D4-B716-46A9-8643-4C297D7A7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E4FC7-473F-4CDA-9024-448B7478C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4A6F0-B1AF-4168-A5B0-C4B1307E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DF18C-F094-435B-9DB1-FE678BF4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E02DC-3C9A-4363-8E02-1964B656D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0EB89-C8C8-4B7D-A77B-B4ECC68F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FE19E-788B-42E7-BEC6-792D11E2E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511E1-069C-4787-8C58-FF9B13A5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4797A-55CA-4828-AC81-192406BE9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65FA2B-0224-40BE-AA93-334DCD8F7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E0D158-3403-4A43-A70A-25D833A8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DD857-597D-4962-8863-570C122F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3B6AF-9A0B-47B1-8EEE-45A51774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E100-B38C-49B6-AF2B-D10E6FA0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2559A-70E4-4CB8-AD7C-25F23578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3AAE5-3239-4B80-A8EB-120EBBC1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0FE27-BB9D-4B91-9775-35FFDCE3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6D04A-89F0-4A5D-958C-00C44AFD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6D401-56D8-45F0-9911-2B7EB8E9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8E2E-282E-45CB-9E8B-66E83EB82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452FC-477C-45C3-A5E9-984BC9DD8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E7B3-43BB-464C-8599-46302A59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64527-74BD-4C24-BDC4-6ECA69429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6712A-9E58-4905-8E26-23D76591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534D1-8346-44BD-9326-19A5C483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419D2-CCEF-44F8-8166-F8A3F104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48ABB-3D8D-4946-8BCC-D87ACED2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5A5A1-32DE-4E1F-BDEF-70C5A766F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50BA-B001-4376-89CA-BC2BA68BF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A205F-634B-4F08-A732-068049B3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359F3C-E738-46D8-830A-815D7170A05A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81A9F-6E0E-429C-8B9C-6FB5793D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32733-2333-4D7F-A1A8-BCAEDE3D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A9B703-57F0-49E3-8523-37B8A8A2F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D930F-143B-4FD3-9717-19E458E5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5D532-FEDF-4DB0-B8D9-741CC6424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2499"/>
            <a:ext cx="10515600" cy="395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07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ritannic Bold" panose="020B09030607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Calibri" panose="020F0502020204030204" pitchFamily="34" charset="0"/>
        <a:buChar char="―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Georgia" panose="02040502050405020303" pitchFamily="18" charset="0"/>
        <a:buChar char="―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bster-dictionary.org/definition/enables" TargetMode="External"/><Relationship Id="rId13" Type="http://schemas.openxmlformats.org/officeDocument/2006/relationships/hyperlink" Target="https://www.webster-dictionary.org/definition/and" TargetMode="External"/><Relationship Id="rId18" Type="http://schemas.openxmlformats.org/officeDocument/2006/relationships/hyperlink" Target="https://www.webster-dictionary.org/definition/without" TargetMode="External"/><Relationship Id="rId3" Type="http://schemas.openxmlformats.org/officeDocument/2006/relationships/hyperlink" Target="https://www.webster-dictionary.org/definition/That" TargetMode="External"/><Relationship Id="rId21" Type="http://schemas.openxmlformats.org/officeDocument/2006/relationships/hyperlink" Target="https://www.webster-dictionary.org/definition/heart" TargetMode="External"/><Relationship Id="rId7" Type="http://schemas.openxmlformats.org/officeDocument/2006/relationships/hyperlink" Target="https://www.webster-dictionary.org/definition/which" TargetMode="External"/><Relationship Id="rId12" Type="http://schemas.openxmlformats.org/officeDocument/2006/relationships/hyperlink" Target="https://www.webster-dictionary.org/definition/danger" TargetMode="External"/><Relationship Id="rId17" Type="http://schemas.openxmlformats.org/officeDocument/2006/relationships/hyperlink" Target="https://www.webster-dictionary.org/definition/or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www.webster-dictionary.org/definition/firmness" TargetMode="External"/><Relationship Id="rId20" Type="http://schemas.openxmlformats.org/officeDocument/2006/relationships/hyperlink" Target="https://www.webster-dictionary.org/definition/fainti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ebster-dictionary.org/definition/mind" TargetMode="External"/><Relationship Id="rId11" Type="http://schemas.openxmlformats.org/officeDocument/2006/relationships/hyperlink" Target="https://www.webster-dictionary.org/definition/encounter" TargetMode="External"/><Relationship Id="rId24" Type="http://schemas.openxmlformats.org/officeDocument/2006/relationships/hyperlink" Target="https://www.webster-dictionary.org/definition/resolution" TargetMode="External"/><Relationship Id="rId5" Type="http://schemas.openxmlformats.org/officeDocument/2006/relationships/hyperlink" Target="https://www.webster-dictionary.org/definition/of" TargetMode="External"/><Relationship Id="rId15" Type="http://schemas.openxmlformats.org/officeDocument/2006/relationships/hyperlink" Target="https://www.webster-dictionary.org/definition/with" TargetMode="External"/><Relationship Id="rId23" Type="http://schemas.openxmlformats.org/officeDocument/2006/relationships/hyperlink" Target="https://www.webster-dictionary.org/definition/boldness" TargetMode="External"/><Relationship Id="rId10" Type="http://schemas.openxmlformats.org/officeDocument/2006/relationships/hyperlink" Target="https://www.webster-dictionary.org/definition/to" TargetMode="External"/><Relationship Id="rId19" Type="http://schemas.openxmlformats.org/officeDocument/2006/relationships/hyperlink" Target="https://www.webster-dictionary.org/definition/fear" TargetMode="External"/><Relationship Id="rId4" Type="http://schemas.openxmlformats.org/officeDocument/2006/relationships/hyperlink" Target="https://www.webster-dictionary.org/definition/quality" TargetMode="External"/><Relationship Id="rId9" Type="http://schemas.openxmlformats.org/officeDocument/2006/relationships/hyperlink" Target="https://www.webster-dictionary.org/definition/one" TargetMode="External"/><Relationship Id="rId14" Type="http://schemas.openxmlformats.org/officeDocument/2006/relationships/hyperlink" Target="https://www.webster-dictionary.org/definition/difficulties" TargetMode="External"/><Relationship Id="rId22" Type="http://schemas.openxmlformats.org/officeDocument/2006/relationships/hyperlink" Target="https://www.webster-dictionary.org/definition/valor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5" y="4620379"/>
            <a:ext cx="10515600" cy="1235157"/>
          </a:xfrm>
          <a:noFill/>
        </p:spPr>
        <p:txBody>
          <a:bodyPr anchor="ctr">
            <a:normAutofit/>
          </a:bodyPr>
          <a:lstStyle/>
          <a:p>
            <a:r>
              <a:rPr lang="en-US" sz="7600" dirty="0">
                <a:latin typeface="Stencil" panose="040409050D0802020404" pitchFamily="82" charset="0"/>
              </a:rPr>
              <a:t>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30" y="5703341"/>
            <a:ext cx="10509388" cy="769773"/>
          </a:xfrm>
          <a:noFill/>
        </p:spPr>
        <p:txBody>
          <a:bodyPr anchor="ctr">
            <a:noAutofit/>
          </a:bodyPr>
          <a:lstStyle/>
          <a:p>
            <a:r>
              <a:rPr lang="en-US" sz="4400" dirty="0"/>
              <a:t>Psalm 27:11-14</a:t>
            </a:r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581" r="3541" b="35695"/>
          <a:stretch/>
        </p:blipFill>
        <p:spPr>
          <a:xfrm>
            <a:off x="24894" y="1"/>
            <a:ext cx="12180952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The Basis for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The promise of the Lord’s presence with His people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600" dirty="0" err="1"/>
              <a:t>Deut</a:t>
            </a:r>
            <a:r>
              <a:rPr lang="en-US" sz="2600" dirty="0"/>
              <a:t> 31:7-8 Be strong and of good courage, for you must go with this people to the land which the </a:t>
            </a:r>
            <a:r>
              <a:rPr lang="en-US" sz="2600" cap="small" dirty="0">
                <a:effectLst/>
              </a:rPr>
              <a:t>Lord</a:t>
            </a:r>
            <a:r>
              <a:rPr lang="en-US" sz="2600" dirty="0"/>
              <a:t> has sworn to their fathers to give them, and you shall cause them to inherit it. </a:t>
            </a:r>
            <a:r>
              <a:rPr lang="en-US" sz="2600" baseline="30000" dirty="0"/>
              <a:t>8 </a:t>
            </a:r>
            <a:r>
              <a:rPr lang="en-US" sz="2600" dirty="0"/>
              <a:t>And the </a:t>
            </a:r>
            <a:r>
              <a:rPr lang="en-US" sz="2600" cap="small" dirty="0">
                <a:effectLst/>
              </a:rPr>
              <a:t>Lord</a:t>
            </a:r>
            <a:r>
              <a:rPr lang="en-US" sz="2600" dirty="0"/>
              <a:t>, He </a:t>
            </a:r>
            <a:r>
              <a:rPr lang="en-US" sz="2600" i="1" dirty="0"/>
              <a:t>is</a:t>
            </a:r>
            <a:r>
              <a:rPr lang="en-US" sz="2600" dirty="0"/>
              <a:t> the One who goes before you. He will be with you, He will not leave you nor forsake you; do not fear nor be dismayed.”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600" dirty="0"/>
              <a:t>1 Chron 28:20 </a:t>
            </a:r>
            <a:r>
              <a:rPr lang="en-US" sz="2800" dirty="0"/>
              <a:t>“Be strong and of good courage, and do </a:t>
            </a:r>
            <a:r>
              <a:rPr lang="en-US" sz="2800" i="1" dirty="0"/>
              <a:t>it;</a:t>
            </a:r>
            <a:r>
              <a:rPr lang="en-US" sz="2800" dirty="0"/>
              <a:t> do not fear nor be dismayed, for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 God—my God—</a:t>
            </a:r>
            <a:r>
              <a:rPr lang="en-US" sz="2800" i="1" dirty="0"/>
              <a:t>will be</a:t>
            </a:r>
            <a:r>
              <a:rPr lang="en-US" sz="2800" dirty="0"/>
              <a:t> with you. He will not leave you nor forsake you, until you have finished all the work for the service of the house of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7398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The Basis for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The promise of the Lord’s presence with His people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600" dirty="0"/>
              <a:t>Psalm 27:14 </a:t>
            </a:r>
            <a:r>
              <a:rPr lang="en-US" sz="2800" dirty="0"/>
              <a:t>Wait on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; Be of good courage,</a:t>
            </a:r>
            <a:br>
              <a:rPr lang="en-US" sz="2800" dirty="0"/>
            </a:br>
            <a:r>
              <a:rPr lang="en-US" sz="2800" dirty="0"/>
              <a:t>And He shall strengthen your heart; Wait, I say, on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!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Psalm 31:23-24Oh, love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, all you His saints! </a:t>
            </a:r>
            <a:r>
              <a:rPr lang="en-US" sz="2800" i="1" dirty="0"/>
              <a:t>For</a:t>
            </a:r>
            <a:r>
              <a:rPr lang="en-US" sz="2800" dirty="0"/>
              <a:t>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 preserves the faithful, And fully repays the proud person. </a:t>
            </a:r>
            <a:r>
              <a:rPr lang="en-US" sz="2800" baseline="30000" dirty="0"/>
              <a:t>24 </a:t>
            </a:r>
            <a:r>
              <a:rPr lang="en-US" sz="2800" dirty="0"/>
              <a:t>Be of good courage, And He shall strengthen your heart, All you who hope in the </a:t>
            </a:r>
            <a:r>
              <a:rPr lang="en-US" sz="2800" cap="small" dirty="0">
                <a:effectLst/>
              </a:rPr>
              <a:t>Lord</a:t>
            </a:r>
            <a:r>
              <a:rPr lang="en-US" sz="28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367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The Basis for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 fontScale="92500"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The promise of the Lord’s presence with His people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600" dirty="0"/>
              <a:t>Matthew 28:20 </a:t>
            </a:r>
            <a:r>
              <a:rPr lang="en-US" sz="2800" dirty="0"/>
              <a:t>teaching them to observe all things that I have commanded you; and lo, I am with you always, </a:t>
            </a:r>
            <a:r>
              <a:rPr lang="en-US" sz="2800" i="1" dirty="0"/>
              <a:t>even</a:t>
            </a:r>
            <a:r>
              <a:rPr lang="en-US" sz="2800" dirty="0"/>
              <a:t> to the end of the age.” Amen.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Romans 8:33-37 What then shall we say to these things? If God </a:t>
            </a:r>
            <a:r>
              <a:rPr lang="en-US" sz="2800" i="1" dirty="0"/>
              <a:t>is</a:t>
            </a:r>
            <a:r>
              <a:rPr lang="en-US" sz="2800" dirty="0"/>
              <a:t> for us, who </a:t>
            </a:r>
            <a:r>
              <a:rPr lang="en-US" sz="2800" i="1" dirty="0"/>
              <a:t>can be</a:t>
            </a:r>
            <a:r>
              <a:rPr lang="en-US" sz="2800" dirty="0"/>
              <a:t> against us? </a:t>
            </a:r>
            <a:r>
              <a:rPr lang="en-US" sz="2800" baseline="30000" dirty="0"/>
              <a:t>32 </a:t>
            </a:r>
            <a:r>
              <a:rPr lang="en-US" sz="2800" dirty="0"/>
              <a:t>He who did not spare His own Son, but delivered Him up for us all, how shall He not with Him also freely give us all things? </a:t>
            </a:r>
            <a:r>
              <a:rPr lang="en-US" sz="2800" baseline="30000" dirty="0"/>
              <a:t>33 </a:t>
            </a:r>
            <a:r>
              <a:rPr lang="en-US" sz="2800" dirty="0"/>
              <a:t>Who shall bring a charge against God’s elect? </a:t>
            </a:r>
            <a:r>
              <a:rPr lang="en-US" sz="2800" i="1" dirty="0"/>
              <a:t>It is</a:t>
            </a:r>
            <a:r>
              <a:rPr lang="en-US" sz="2800" dirty="0"/>
              <a:t> God who justifies. </a:t>
            </a:r>
            <a:r>
              <a:rPr lang="en-US" sz="2800" baseline="30000" dirty="0"/>
              <a:t>34 </a:t>
            </a:r>
            <a:r>
              <a:rPr lang="en-US" sz="2800" dirty="0"/>
              <a:t>Who </a:t>
            </a:r>
            <a:r>
              <a:rPr lang="en-US" sz="2800" i="1" dirty="0"/>
              <a:t>is</a:t>
            </a:r>
            <a:r>
              <a:rPr lang="en-US" sz="2800" dirty="0"/>
              <a:t> he who condemns? </a:t>
            </a:r>
            <a:r>
              <a:rPr lang="en-US" sz="2800" i="1" dirty="0"/>
              <a:t>It is</a:t>
            </a:r>
            <a:r>
              <a:rPr lang="en-US" sz="2800" dirty="0"/>
              <a:t> Christ who died, and furthermore is also risen, who is even at the right hand of God, who also makes intercession for us.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2110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Personal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200" dirty="0"/>
              <a:t>We all have intense personal demonstrations of bravery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Trusting God as over all in your life – John 19:9-11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Psalm 46:1-3; Psalm 118:6; Isaiah 41:10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We know God can deliver us; but we know He doesn’t always do so – 2 Cor 12:9-10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Heroes of faith persevered – Heb 11</a:t>
            </a:r>
          </a:p>
          <a:p>
            <a:pPr marL="1371600" lvl="2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400" dirty="0"/>
              <a:t>11:29-34 Sometimes God delivered them</a:t>
            </a:r>
          </a:p>
          <a:p>
            <a:pPr marL="1371600" lvl="2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400" dirty="0"/>
              <a:t>11:35-40 Sometimes He didn’t; but He was still with them</a:t>
            </a:r>
          </a:p>
        </p:txBody>
      </p:sp>
    </p:spTree>
    <p:extLst>
      <p:ext uri="{BB962C8B-B14F-4D97-AF65-F5344CB8AC3E}">
        <p14:creationId xmlns:p14="http://schemas.microsoft.com/office/powerpoint/2010/main" val="242636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4FA4E651-C3D8-4DB8-A026-E8531C6AF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5" y="4620379"/>
            <a:ext cx="10515600" cy="1235157"/>
          </a:xfrm>
          <a:noFill/>
        </p:spPr>
        <p:txBody>
          <a:bodyPr anchor="ctr">
            <a:normAutofit/>
          </a:bodyPr>
          <a:lstStyle/>
          <a:p>
            <a:r>
              <a:rPr lang="en-US" sz="7600" dirty="0">
                <a:latin typeface="Stencil" panose="040409050D0802020404" pitchFamily="82" charset="0"/>
              </a:rPr>
              <a:t>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30" y="5703341"/>
            <a:ext cx="10509388" cy="769773"/>
          </a:xfrm>
          <a:noFill/>
        </p:spPr>
        <p:txBody>
          <a:bodyPr anchor="ctr">
            <a:noAutofit/>
          </a:bodyPr>
          <a:lstStyle/>
          <a:p>
            <a:r>
              <a:rPr lang="en-US" sz="4400" dirty="0"/>
              <a:t>Psalm 27:11-14</a:t>
            </a:r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1581" r="3541" b="35695"/>
          <a:stretch/>
        </p:blipFill>
        <p:spPr>
          <a:xfrm>
            <a:off x="24894" y="1"/>
            <a:ext cx="12180952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179" y="759307"/>
            <a:ext cx="6543002" cy="725364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/>
              <a:t>Faith and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2095500"/>
            <a:ext cx="10443358" cy="401905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aseline="30000" dirty="0"/>
              <a:t>13 </a:t>
            </a:r>
            <a:r>
              <a:rPr lang="en-US" sz="3200" i="1" dirty="0"/>
              <a:t>I would have lost heart,</a:t>
            </a:r>
            <a:r>
              <a:rPr lang="en-US" sz="3200" dirty="0"/>
              <a:t> unless I had believed</a:t>
            </a:r>
            <a:br>
              <a:rPr lang="en-US" sz="3200" dirty="0"/>
            </a:br>
            <a:r>
              <a:rPr lang="en-US" sz="3200" dirty="0"/>
              <a:t>That I would see the goodness of the </a:t>
            </a:r>
            <a:r>
              <a:rPr lang="en-US" sz="3200" cap="small" dirty="0">
                <a:effectLst/>
              </a:rPr>
              <a:t>Lord</a:t>
            </a:r>
            <a:br>
              <a:rPr lang="en-US" sz="3200" dirty="0"/>
            </a:br>
            <a:r>
              <a:rPr lang="en-US" sz="3200" dirty="0"/>
              <a:t>In the land of the living.</a:t>
            </a:r>
          </a:p>
          <a:p>
            <a:pPr algn="l"/>
            <a:r>
              <a:rPr lang="en-US" sz="3200" baseline="30000" dirty="0"/>
              <a:t>14 </a:t>
            </a:r>
            <a:r>
              <a:rPr lang="en-US" sz="3200" dirty="0"/>
              <a:t>Wait</a:t>
            </a:r>
            <a:r>
              <a:rPr lang="en-US" sz="3200" baseline="30000" dirty="0"/>
              <a:t> </a:t>
            </a:r>
            <a:r>
              <a:rPr lang="en-US" sz="3200" dirty="0"/>
              <a:t>on the </a:t>
            </a:r>
            <a:r>
              <a:rPr lang="en-US" sz="3200" cap="small" dirty="0">
                <a:effectLst/>
              </a:rPr>
              <a:t>Lord</a:t>
            </a:r>
            <a:r>
              <a:rPr lang="en-US" sz="3200" dirty="0"/>
              <a:t>; Be of good courage,</a:t>
            </a:r>
            <a:br>
              <a:rPr lang="en-US" sz="3200" dirty="0"/>
            </a:br>
            <a:r>
              <a:rPr lang="en-US" sz="3200" dirty="0"/>
              <a:t>And He shall strengthen your heart;</a:t>
            </a:r>
            <a:br>
              <a:rPr lang="en-US" sz="3200" dirty="0"/>
            </a:br>
            <a:r>
              <a:rPr lang="en-US" sz="3200" dirty="0"/>
              <a:t>Wait, I say, on the </a:t>
            </a:r>
            <a:r>
              <a:rPr lang="en-US" sz="3200" cap="small" dirty="0">
                <a:effectLst/>
              </a:rPr>
              <a:t>Lord</a:t>
            </a:r>
            <a:r>
              <a:rPr lang="en-US" sz="3200" dirty="0"/>
              <a:t>!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jumping in the air&#10;&#10;Description automatically generated with low confidence">
            <a:extLst>
              <a:ext uri="{FF2B5EF4-FFF2-40B4-BE49-F238E27FC236}">
                <a16:creationId xmlns:a16="http://schemas.microsoft.com/office/drawing/2014/main" id="{D43FF260-3A5F-45BD-A232-E50C03F65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6"/>
          <a:stretch/>
        </p:blipFill>
        <p:spPr>
          <a:xfrm>
            <a:off x="1948884" y="9144"/>
            <a:ext cx="8294231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3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, calendar&#10;&#10;Description automatically generated">
            <a:extLst>
              <a:ext uri="{FF2B5EF4-FFF2-40B4-BE49-F238E27FC236}">
                <a16:creationId xmlns:a16="http://schemas.microsoft.com/office/drawing/2014/main" id="{F7974099-C820-43FE-9F1A-52D58FE2E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05" y="253995"/>
            <a:ext cx="4203700" cy="6350000"/>
          </a:xfrm>
          <a:prstGeom prst="rect">
            <a:avLst/>
          </a:prstGeom>
        </p:spPr>
      </p:pic>
      <p:pic>
        <p:nvPicPr>
          <p:cNvPr id="8" name="Picture 7" descr="A picture containing text, book, person, old&#10;&#10;Description automatically generated">
            <a:extLst>
              <a:ext uri="{FF2B5EF4-FFF2-40B4-BE49-F238E27FC236}">
                <a16:creationId xmlns:a16="http://schemas.microsoft.com/office/drawing/2014/main" id="{7FB8614A-65A4-4236-8F9B-BB700B8B1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33" y="126997"/>
            <a:ext cx="4638003" cy="66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ass, person, sky&#10;&#10;Description automatically generated">
            <a:extLst>
              <a:ext uri="{FF2B5EF4-FFF2-40B4-BE49-F238E27FC236}">
                <a16:creationId xmlns:a16="http://schemas.microsoft.com/office/drawing/2014/main" id="{76D4C357-58EA-4C96-A68C-491EFD68E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5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8750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/>
              <a:t>What is Courage?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108200"/>
            <a:ext cx="10785987" cy="4006353"/>
          </a:xfrm>
          <a:noFill/>
        </p:spPr>
        <p:txBody>
          <a:bodyPr>
            <a:normAutofit/>
          </a:bodyPr>
          <a:lstStyle/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3200" dirty="0"/>
              <a:t>Webster: </a:t>
            </a:r>
            <a:r>
              <a:rPr lang="en-US" sz="3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That</a:t>
            </a:r>
            <a:r>
              <a:rPr lang="en-US" sz="3000" dirty="0"/>
              <a:t> </a:t>
            </a:r>
            <a:r>
              <a:rPr lang="en-US" sz="3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quality</a:t>
            </a:r>
            <a:r>
              <a:rPr lang="en-US" sz="3000" dirty="0"/>
              <a:t> </a:t>
            </a:r>
            <a:r>
              <a:rPr lang="en-US" sz="3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en-US" sz="3000" dirty="0"/>
              <a:t> </a:t>
            </a:r>
            <a:r>
              <a:rPr lang="en-US" sz="30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mind</a:t>
            </a:r>
            <a:r>
              <a:rPr lang="en-US" sz="3000" dirty="0"/>
              <a:t> </a:t>
            </a:r>
            <a:r>
              <a:rPr lang="en-US" sz="30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which</a:t>
            </a:r>
            <a:r>
              <a:rPr lang="en-US" sz="3000" dirty="0"/>
              <a:t> </a:t>
            </a:r>
            <a:r>
              <a:rPr lang="en-US" sz="30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enables</a:t>
            </a:r>
            <a:r>
              <a:rPr lang="en-US" sz="3000" dirty="0"/>
              <a:t> </a:t>
            </a:r>
            <a:r>
              <a:rPr lang="en-US" sz="30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</a:t>
            </a:r>
            <a:r>
              <a:rPr lang="en-US" sz="3000" dirty="0"/>
              <a:t> </a:t>
            </a:r>
            <a:r>
              <a:rPr lang="en-US" sz="30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lang="en-US" sz="3000" dirty="0"/>
              <a:t> </a:t>
            </a:r>
            <a:r>
              <a:rPr lang="en-US" sz="30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encounter</a:t>
            </a:r>
            <a:r>
              <a:rPr lang="en-US" sz="3000" dirty="0"/>
              <a:t> </a:t>
            </a:r>
            <a:r>
              <a:rPr lang="en-US" sz="30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danger</a:t>
            </a:r>
            <a:r>
              <a:rPr lang="en-US" sz="3000" dirty="0"/>
              <a:t> </a:t>
            </a:r>
            <a:r>
              <a:rPr lang="en-US" sz="30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en-US" sz="3000" dirty="0"/>
              <a:t> </a:t>
            </a:r>
            <a:r>
              <a:rPr lang="en-US" sz="3000" dirty="0"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difficulties</a:t>
            </a:r>
            <a:r>
              <a:rPr lang="en-US" sz="3000" dirty="0"/>
              <a:t> </a:t>
            </a:r>
            <a:r>
              <a:rPr lang="en-US" sz="300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</a:t>
            </a:r>
            <a:r>
              <a:rPr lang="en-US" sz="3000" dirty="0"/>
              <a:t> </a:t>
            </a:r>
            <a:r>
              <a:rPr lang="en-US" sz="3000" dirty="0"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firmness</a:t>
            </a:r>
            <a:r>
              <a:rPr lang="en-US" sz="3000" dirty="0"/>
              <a:t>, </a:t>
            </a:r>
            <a:r>
              <a:rPr lang="en-US" sz="30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en-US" sz="3000" dirty="0"/>
              <a:t> </a:t>
            </a:r>
            <a:r>
              <a:rPr lang="en-US" sz="3000" dirty="0"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without</a:t>
            </a:r>
            <a:r>
              <a:rPr lang="en-US" sz="3000" dirty="0"/>
              <a:t> </a:t>
            </a:r>
            <a:r>
              <a:rPr lang="en-US" sz="3000" dirty="0"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fear</a:t>
            </a:r>
            <a:r>
              <a:rPr lang="en-US" sz="3000" dirty="0"/>
              <a:t>, </a:t>
            </a:r>
            <a:r>
              <a:rPr lang="en-US" sz="3000" dirty="0"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en-US" sz="3000" dirty="0"/>
              <a:t> </a:t>
            </a:r>
            <a:r>
              <a:rPr lang="en-US" sz="3000" dirty="0"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fainting</a:t>
            </a:r>
            <a:r>
              <a:rPr lang="en-US" sz="3000" dirty="0"/>
              <a:t> </a:t>
            </a:r>
            <a:r>
              <a:rPr lang="en-US" sz="30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en-US" sz="3000" dirty="0"/>
              <a:t> </a:t>
            </a:r>
            <a:r>
              <a:rPr lang="en-US" sz="3000" dirty="0"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heart</a:t>
            </a:r>
            <a:r>
              <a:rPr lang="en-US" sz="3000" dirty="0"/>
              <a:t>; </a:t>
            </a:r>
            <a:r>
              <a:rPr lang="en-US" sz="3000" dirty="0"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valor</a:t>
            </a:r>
            <a:r>
              <a:rPr lang="en-US" sz="3000" dirty="0"/>
              <a:t>; </a:t>
            </a:r>
            <a:r>
              <a:rPr lang="en-US" sz="3000" dirty="0"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boldness</a:t>
            </a:r>
            <a:r>
              <a:rPr lang="en-US" sz="3000" dirty="0"/>
              <a:t>; </a:t>
            </a:r>
            <a:r>
              <a:rPr lang="en-US" sz="3000" dirty="0"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resolution</a:t>
            </a:r>
            <a:r>
              <a:rPr lang="en-US" sz="3000" dirty="0"/>
              <a:t>.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3200" dirty="0"/>
              <a:t>From Latin “</a:t>
            </a:r>
            <a:r>
              <a:rPr lang="en-US" sz="3200" dirty="0" err="1"/>
              <a:t>cor</a:t>
            </a:r>
            <a:r>
              <a:rPr lang="en-US" sz="3200" dirty="0"/>
              <a:t>” “heart” (being motivated from the heart to do something brave; the ability to do something that frightens one)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r>
              <a:rPr lang="en-US" sz="3200" dirty="0"/>
              <a:t>Heb “</a:t>
            </a:r>
            <a:r>
              <a:rPr lang="en-US" sz="3200" dirty="0" err="1"/>
              <a:t>chazaq</a:t>
            </a:r>
            <a:r>
              <a:rPr lang="en-US" sz="3200" dirty="0"/>
              <a:t>” To show oneself strong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55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87507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800" dirty="0"/>
              <a:t>Courage quotes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10785987" cy="5029200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“Courage is being scared to death…and saddling up anyway.” – John Wayne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“Success is not final, failure is not fatal: it is the courage to continue that counts.” – Winston Churchill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“Courage is fear holding on a minute longer” – George S. Patton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He who is not courageous enough to take risks will accomplish nothing in life.” – Muhammad Ali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“Courage is not simply one of the virtues, but the form of every virtue at the testing point.” – C.S. Lewis</a:t>
            </a:r>
          </a:p>
          <a:p>
            <a:pPr marL="457200" indent="-457200" algn="l">
              <a:buFont typeface="Georgia" panose="02040502050405020303" pitchFamily="18" charset="0"/>
              <a:buChar char="―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25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Biblical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Joshua and Caleb – Numbers 13-14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Joshua 1:1-9  Joshua to lead the people into promised land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800" dirty="0"/>
              <a:t>5 No man shall </a:t>
            </a:r>
            <a:r>
              <a:rPr lang="en-US" sz="2800" i="1" dirty="0"/>
              <a:t>be able to</a:t>
            </a:r>
            <a:r>
              <a:rPr lang="en-US" sz="2800" dirty="0"/>
              <a:t> stand before you all the days of your life; as I was with Moses, </a:t>
            </a:r>
            <a:r>
              <a:rPr lang="en-US" sz="2800" i="1" dirty="0"/>
              <a:t>so</a:t>
            </a:r>
            <a:r>
              <a:rPr lang="en-US" sz="2800" dirty="0"/>
              <a:t> I will be with you. I will not leave you nor forsake you. </a:t>
            </a:r>
            <a:r>
              <a:rPr lang="en-US" sz="2800" baseline="30000" dirty="0"/>
              <a:t>6 </a:t>
            </a:r>
            <a:r>
              <a:rPr lang="en-US" sz="2800" dirty="0"/>
              <a:t>Be strong and of good courage, for to this people you shall divide as an inheritance the land which I swore to their fathers to give them.</a:t>
            </a:r>
          </a:p>
        </p:txBody>
      </p:sp>
    </p:spTree>
    <p:extLst>
      <p:ext uri="{BB962C8B-B14F-4D97-AF65-F5344CB8AC3E}">
        <p14:creationId xmlns:p14="http://schemas.microsoft.com/office/powerpoint/2010/main" val="7236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mountain, sky, nature, snow&#10;&#10;Description automatically generated">
            <a:extLst>
              <a:ext uri="{FF2B5EF4-FFF2-40B4-BE49-F238E27FC236}">
                <a16:creationId xmlns:a16="http://schemas.microsoft.com/office/drawing/2014/main" id="{1201169C-D9ED-486E-8880-176936382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9077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A77C1E-F604-403A-B36B-33BF3673FBC8}"/>
              </a:ext>
            </a:extLst>
          </p:cNvPr>
          <p:cNvSpPr/>
          <p:nvPr/>
        </p:nvSpPr>
        <p:spPr>
          <a:xfrm>
            <a:off x="3156155" y="0"/>
            <a:ext cx="9035845" cy="685799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EE64E5-9D6F-4767-9B44-D96D51B2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09600"/>
            <a:ext cx="6882581" cy="1041400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en-US" sz="3800" dirty="0"/>
              <a:t> Biblical 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A5CDA-335A-4A80-8623-D9BD37352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51000"/>
            <a:ext cx="10785987" cy="4775199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David and Goliath – 1 Samuel 17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000" dirty="0"/>
              <a:t>Shadrach, Meshach, Abednego – Daniel 3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2700" baseline="30000" dirty="0"/>
              <a:t>16 </a:t>
            </a:r>
            <a:r>
              <a:rPr lang="en-US" sz="2700" dirty="0"/>
              <a:t> “O Nebuchadnezzar, we have no need to answer you in this matter. </a:t>
            </a:r>
            <a:r>
              <a:rPr lang="en-US" sz="2700" baseline="30000" dirty="0"/>
              <a:t>17 </a:t>
            </a:r>
            <a:r>
              <a:rPr lang="en-US" sz="2700" dirty="0"/>
              <a:t>If that </a:t>
            </a:r>
            <a:r>
              <a:rPr lang="en-US" sz="2700" i="1" dirty="0"/>
              <a:t>is the case,</a:t>
            </a:r>
            <a:r>
              <a:rPr lang="en-US" sz="2700" dirty="0"/>
              <a:t> our God whom we serve is able to deliver us from the burning fiery furnace, and He will deliver </a:t>
            </a:r>
            <a:r>
              <a:rPr lang="en-US" sz="2700" i="1" dirty="0"/>
              <a:t>us</a:t>
            </a:r>
            <a:r>
              <a:rPr lang="en-US" sz="2700" dirty="0"/>
              <a:t> from your hand, O king. </a:t>
            </a:r>
            <a:r>
              <a:rPr lang="en-US" sz="2700" baseline="30000" dirty="0"/>
              <a:t>18 </a:t>
            </a:r>
            <a:r>
              <a:rPr lang="en-US" sz="2700" dirty="0"/>
              <a:t>But if not, let it be known to you, O king, that we do not serve your gods, nor will we worship the gold image which you have set up.”</a:t>
            </a:r>
          </a:p>
          <a:p>
            <a:pPr marL="457200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r>
              <a:rPr lang="en-US" sz="3100" dirty="0"/>
              <a:t>The apostles (Peter and John) – Acts 3-4</a:t>
            </a:r>
          </a:p>
          <a:p>
            <a:pPr marL="914400" lvl="1" indent="-457200" algn="l">
              <a:lnSpc>
                <a:spcPts val="3200"/>
              </a:lnSpc>
              <a:buFont typeface="Georgia" panose="02040502050405020303" pitchFamily="18" charset="0"/>
              <a:buChar char="―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4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909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Britannic Bold</vt:lpstr>
      <vt:lpstr>Calibri</vt:lpstr>
      <vt:lpstr>Georgia</vt:lpstr>
      <vt:lpstr>Stencil</vt:lpstr>
      <vt:lpstr>Office Theme</vt:lpstr>
      <vt:lpstr>COURAGE</vt:lpstr>
      <vt:lpstr>Faith and Courage</vt:lpstr>
      <vt:lpstr>PowerPoint Presentation</vt:lpstr>
      <vt:lpstr>PowerPoint Presentation</vt:lpstr>
      <vt:lpstr>PowerPoint Presentation</vt:lpstr>
      <vt:lpstr>What is Courage?</vt:lpstr>
      <vt:lpstr>Courage quotes</vt:lpstr>
      <vt:lpstr> Biblical Courage</vt:lpstr>
      <vt:lpstr> Biblical Courage</vt:lpstr>
      <vt:lpstr> The Basis for Courage</vt:lpstr>
      <vt:lpstr> The Basis for Courage</vt:lpstr>
      <vt:lpstr> The Basis for Courage</vt:lpstr>
      <vt:lpstr> Personal Courage</vt:lpstr>
      <vt:lpstr>COURAGE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2021-04-18T05:03:28Z</dcterms:created>
  <dcterms:modified xsi:type="dcterms:W3CDTF">2021-05-18T16:37:02Z</dcterms:modified>
</cp:coreProperties>
</file>