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8" r:id="rId3"/>
    <p:sldId id="269" r:id="rId4"/>
    <p:sldId id="268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7428DD-5E94-418A-90E9-277AE5A280DB}" v="1568" dt="2021-04-25T16:18:47.2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839" autoAdjust="0"/>
    <p:restoredTop sz="94660"/>
  </p:normalViewPr>
  <p:slideViewPr>
    <p:cSldViewPr snapToGrid="0">
      <p:cViewPr varScale="1">
        <p:scale>
          <a:sx n="67" d="100"/>
          <a:sy n="67" d="100"/>
        </p:scale>
        <p:origin x="2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EB954-387E-4DF9-9C55-04CCB65D35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DDA537-999C-4A95-A27E-AD7616E043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8AEA8-CEA8-4DF6-AEE9-9ECFC9EEF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5B4D-82FC-42E4-8D3F-1CCB81AC4DA8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BFBDE-EE14-441A-95F7-0270C1759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DD04B-D554-4CB4-A2AC-4A1C908E4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6B55-2F51-4830-8938-94B8CAB39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511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B533F-B3E5-479E-86D7-3B5C8A439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C2C110-C420-44F4-B9D7-85398FBF3F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2E369-C478-4E31-B010-D943A8BE9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5B4D-82FC-42E4-8D3F-1CCB81AC4DA8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CC8BD-D772-4AF7-A5D3-814F33884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DBF5E0-21ED-485F-A951-26097CC53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6B55-2F51-4830-8938-94B8CAB39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83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F792B3-854E-4420-9B7F-BD107E15B0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8A8988-E6AA-4AB5-97CA-C2AE6DDAA8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53F816-E4D8-45B1-B4F5-007C9155F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5B4D-82FC-42E4-8D3F-1CCB81AC4DA8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F4BA8-79A6-4269-A3C5-876ABCC1C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3E057-2CC0-43A8-9139-F258EEBCF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6B55-2F51-4830-8938-94B8CAB39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64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B283E-B74A-4595-ACB5-E768F22FF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22BC3-A207-467E-902F-3259F8932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E1BA3-E911-49E9-9EEE-F6BDCFAE7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5B4D-82FC-42E4-8D3F-1CCB81AC4DA8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2E361-F217-4EED-AB36-921668D25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FF1BA-81D8-446F-B3CE-CEF295580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6B55-2F51-4830-8938-94B8CAB39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5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88EBF-1584-4FA6-901D-25DD45595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D15506-BF24-403E-874C-26E8C4A3C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DCE5C0-0AC5-4376-8B04-60C2B60D2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5B4D-82FC-42E4-8D3F-1CCB81AC4DA8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C3278-3829-4A02-A9DB-66B926ED4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3031D-0D1A-4E73-9B59-A2DED141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6B55-2F51-4830-8938-94B8CAB39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97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385FA-ECB0-49B2-8F9E-FF802FC84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721C3-0042-4695-9AAB-94DCE3E451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29B67D-A2B3-45A7-9A0B-9A586C2496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64B066-7699-4823-B6E6-C6395456D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5B4D-82FC-42E4-8D3F-1CCB81AC4DA8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4D8E4C-231E-49BB-9733-86A7A5B0A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247801-9EFD-4E9F-AD68-5E42D542F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6B55-2F51-4830-8938-94B8CAB39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97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804E8-1800-4C06-B413-7A732C3DF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43A2F5-2AB9-4BB4-A773-426D63BAA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6D26F7-60F4-47F2-9D51-968D229981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888D0-5654-4A48-9C9A-C7065C8B30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DD1075-8F87-41BF-A36E-B1FAD6E520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C498AA-8C25-4A91-96B7-9FB78B48B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5B4D-82FC-42E4-8D3F-1CCB81AC4DA8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56E027-6292-4A46-B723-5B0F96407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3BAAFF-47CE-44B4-A5E8-D2F296056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6B55-2F51-4830-8938-94B8CAB39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945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B3BFB-4B9D-4F8E-9CEE-860949BA4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6277B0-98F9-4364-BF31-0379D2444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5B4D-82FC-42E4-8D3F-1CCB81AC4DA8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BBEFF6-9C5F-4086-B524-91A6A7E3C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64B32D-6C3D-4109-8372-EA7E9F96F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6B55-2F51-4830-8938-94B8CAB39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83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9D00F6-3018-45E6-B795-B25BDC2CA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5B4D-82FC-42E4-8D3F-1CCB81AC4DA8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4BCAE5-3582-48D1-892D-8DD84377B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8D7578-5BF1-4629-BE3B-83CD52BB8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6B55-2F51-4830-8938-94B8CAB39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68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3962F-CE25-4295-A95D-90FA8E423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B7E55-866F-4759-9915-2C07833CC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279BDD-27A7-4FEA-801A-167716238E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2F7515-4E0B-4877-8734-6522CF32E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5B4D-82FC-42E4-8D3F-1CCB81AC4DA8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97C5F3-FF2E-4ED2-A76C-0030B0AE2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C8838-B3D8-4DE4-A7BB-A4D58B65A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6B55-2F51-4830-8938-94B8CAB39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82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9DD3E-2138-4AEF-A170-0C3F969B2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903328-6D8E-4DEB-9345-76529D3489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D23F20-767A-49B1-A6F5-C17B256844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71988F-D7A2-4D68-BE86-F7B0D1912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5B4D-82FC-42E4-8D3F-1CCB81AC4DA8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0FD811-E098-468D-9403-42DFE11E6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CB1DCE-D532-4C34-8D1D-504A0150B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6B55-2F51-4830-8938-94B8CAB39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8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F751EF-9910-4A61-B349-011007CBA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65AE26-8C19-4D84-AD73-F6A7146DA3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542E7-117E-4B7B-A507-87955F90DC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35B4D-82FC-42E4-8D3F-1CCB81AC4DA8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66C9DD-BDCB-4D5E-9C54-0AE3D28323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44F67-5A3C-49E0-B658-81303222D0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D6B55-2F51-4830-8938-94B8CAB39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7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7" name="Rectangle 96">
            <a:extLst>
              <a:ext uri="{FF2B5EF4-FFF2-40B4-BE49-F238E27FC236}">
                <a16:creationId xmlns:a16="http://schemas.microsoft.com/office/drawing/2014/main" id="{4FA4E651-C3D8-4DB8-A026-E8531C6AFA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ody of water with a cloudy sky above it&#10;&#10;Description automatically generated with low confidence">
            <a:extLst>
              <a:ext uri="{FF2B5EF4-FFF2-40B4-BE49-F238E27FC236}">
                <a16:creationId xmlns:a16="http://schemas.microsoft.com/office/drawing/2014/main" id="{86AB145D-4F8C-4DA7-845B-601E1FF6FE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17"/>
          <a:stretch/>
        </p:blipFill>
        <p:spPr>
          <a:xfrm>
            <a:off x="20" y="2"/>
            <a:ext cx="12191979" cy="4444676"/>
          </a:xfrm>
          <a:prstGeom prst="rect">
            <a:avLst/>
          </a:prstGeom>
        </p:spPr>
      </p:pic>
      <p:pic>
        <p:nvPicPr>
          <p:cNvPr id="8" name="Picture 7" descr="A body of water with a cloudy sky above it&#10;&#10;Description automatically generated with low confidence">
            <a:extLst>
              <a:ext uri="{FF2B5EF4-FFF2-40B4-BE49-F238E27FC236}">
                <a16:creationId xmlns:a16="http://schemas.microsoft.com/office/drawing/2014/main" id="{B046B884-133B-4A16-8114-768EBAD4349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0"/>
          <a:stretch/>
        </p:blipFill>
        <p:spPr>
          <a:xfrm>
            <a:off x="-3050" y="0"/>
            <a:ext cx="12238889" cy="686378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8C12EDE-6881-4188-81A3-3AE11C5BC9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594" y="4834841"/>
            <a:ext cx="10515600" cy="937550"/>
          </a:xfrm>
          <a:noFill/>
        </p:spPr>
        <p:txBody>
          <a:bodyPr anchor="b">
            <a:normAutofit/>
          </a:bodyPr>
          <a:lstStyle/>
          <a:p>
            <a:r>
              <a:rPr lang="en-US" dirty="0">
                <a:latin typeface="Britannic Bold" panose="020B0903060703020204" pitchFamily="34" charset="0"/>
              </a:rPr>
              <a:t>God’s Promise of Rest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2CA219-7DA1-4DEC-B380-505A836C6D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4018" y="5709353"/>
            <a:ext cx="10509388" cy="767694"/>
          </a:xfrm>
          <a:noFill/>
        </p:spPr>
        <p:txBody>
          <a:bodyPr anchor="ctr">
            <a:normAutofit/>
          </a:bodyPr>
          <a:lstStyle/>
          <a:p>
            <a:r>
              <a:rPr lang="en-US" sz="4000" dirty="0">
                <a:latin typeface="Georgia" panose="02040502050405020303" pitchFamily="18" charset="0"/>
              </a:rPr>
              <a:t>Jeremiah 6:16/Matthew 11:28-30</a:t>
            </a:r>
          </a:p>
        </p:txBody>
      </p:sp>
    </p:spTree>
    <p:extLst>
      <p:ext uri="{BB962C8B-B14F-4D97-AF65-F5344CB8AC3E}">
        <p14:creationId xmlns:p14="http://schemas.microsoft.com/office/powerpoint/2010/main" val="3423433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ody of water with a cloudy sky above it&#10;&#10;Description automatically generated with low confidence">
            <a:extLst>
              <a:ext uri="{FF2B5EF4-FFF2-40B4-BE49-F238E27FC236}">
                <a16:creationId xmlns:a16="http://schemas.microsoft.com/office/drawing/2014/main" id="{86AB145D-4F8C-4DA7-845B-601E1FF6FE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42" r="3169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2D5EAD-21DC-47D2-975A-96EF564464B1}"/>
              </a:ext>
            </a:extLst>
          </p:cNvPr>
          <p:cNvSpPr/>
          <p:nvPr/>
        </p:nvSpPr>
        <p:spPr>
          <a:xfrm>
            <a:off x="0" y="18298"/>
            <a:ext cx="42386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7BC5EB-480B-411E-8180-D5428AE2634D}"/>
              </a:ext>
            </a:extLst>
          </p:cNvPr>
          <p:cNvSpPr/>
          <p:nvPr/>
        </p:nvSpPr>
        <p:spPr>
          <a:xfrm>
            <a:off x="4225204" y="18298"/>
            <a:ext cx="7966796" cy="68580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body of water with clouds in the sky&#10;&#10;Description automatically generated with low confidence">
            <a:extLst>
              <a:ext uri="{FF2B5EF4-FFF2-40B4-BE49-F238E27FC236}">
                <a16:creationId xmlns:a16="http://schemas.microsoft.com/office/drawing/2014/main" id="{7B99195A-57E4-4F68-99F2-82017BA16D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1184" cy="683970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8C12EDE-6881-4188-81A3-3AE11C5BC9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667209"/>
            <a:ext cx="7494444" cy="1038529"/>
          </a:xfrm>
        </p:spPr>
        <p:txBody>
          <a:bodyPr anchor="ctr">
            <a:normAutofit/>
          </a:bodyPr>
          <a:lstStyle/>
          <a:p>
            <a:pPr algn="l"/>
            <a:r>
              <a:rPr lang="en-US" sz="3800" dirty="0">
                <a:latin typeface="Britannic Bold" panose="020B0903060703020204" pitchFamily="34" charset="0"/>
              </a:rPr>
              <a:t>Jesus is the True Rest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2CA219-7DA1-4DEC-B380-505A836C6D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4296" y="1920426"/>
            <a:ext cx="11496675" cy="4704587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Luke 4:16-21 Jesus read from Isaiah 61 today this scripture is fulfilled in your hearing 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Isaiah 61:1-3 year of the Lord’s favor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Matthew 11:28-30 </a:t>
            </a:r>
            <a:r>
              <a:rPr lang="en-US" sz="3200" baseline="30000" dirty="0"/>
              <a:t> </a:t>
            </a:r>
            <a:r>
              <a:rPr lang="en-US" sz="2800" dirty="0">
                <a:latin typeface="Georgia" panose="02040502050405020303" pitchFamily="18" charset="0"/>
              </a:rPr>
              <a:t>“Come to me, all you who are weary and burdened, and I will give you rest. </a:t>
            </a:r>
            <a:r>
              <a:rPr lang="en-US" sz="2800" baseline="30000" dirty="0">
                <a:latin typeface="Georgia" panose="02040502050405020303" pitchFamily="18" charset="0"/>
              </a:rPr>
              <a:t>29 </a:t>
            </a:r>
            <a:r>
              <a:rPr lang="en-US" sz="2800" dirty="0">
                <a:latin typeface="Georgia" panose="02040502050405020303" pitchFamily="18" charset="0"/>
              </a:rPr>
              <a:t>Take my yoke upon you and learn from me, for I am gentle and humble in heart, and you will find rest for your souls. </a:t>
            </a:r>
            <a:r>
              <a:rPr lang="en-US" sz="2800" baseline="30000" dirty="0">
                <a:latin typeface="Georgia" panose="02040502050405020303" pitchFamily="18" charset="0"/>
              </a:rPr>
              <a:t>30 </a:t>
            </a:r>
            <a:r>
              <a:rPr lang="en-US" sz="2800" dirty="0">
                <a:latin typeface="Georgia" panose="02040502050405020303" pitchFamily="18" charset="0"/>
              </a:rPr>
              <a:t>For my yoke is easy and my burden is light.”</a:t>
            </a:r>
          </a:p>
        </p:txBody>
      </p:sp>
    </p:spTree>
    <p:extLst>
      <p:ext uri="{BB962C8B-B14F-4D97-AF65-F5344CB8AC3E}">
        <p14:creationId xmlns:p14="http://schemas.microsoft.com/office/powerpoint/2010/main" val="37364383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cow, sign, mammal&#10;&#10;Description automatically generated">
            <a:extLst>
              <a:ext uri="{FF2B5EF4-FFF2-40B4-BE49-F238E27FC236}">
                <a16:creationId xmlns:a16="http://schemas.microsoft.com/office/drawing/2014/main" id="{AB63796C-34C5-404B-BEDD-B342438DF3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092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7" name="Rectangle 96">
            <a:extLst>
              <a:ext uri="{FF2B5EF4-FFF2-40B4-BE49-F238E27FC236}">
                <a16:creationId xmlns:a16="http://schemas.microsoft.com/office/drawing/2014/main" id="{4FA4E651-C3D8-4DB8-A026-E8531C6AFA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ody of water with a cloudy sky above it&#10;&#10;Description automatically generated with low confidence">
            <a:extLst>
              <a:ext uri="{FF2B5EF4-FFF2-40B4-BE49-F238E27FC236}">
                <a16:creationId xmlns:a16="http://schemas.microsoft.com/office/drawing/2014/main" id="{86AB145D-4F8C-4DA7-845B-601E1FF6FE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17"/>
          <a:stretch/>
        </p:blipFill>
        <p:spPr>
          <a:xfrm>
            <a:off x="20" y="2"/>
            <a:ext cx="12191979" cy="4444676"/>
          </a:xfrm>
          <a:prstGeom prst="rect">
            <a:avLst/>
          </a:prstGeom>
        </p:spPr>
      </p:pic>
      <p:pic>
        <p:nvPicPr>
          <p:cNvPr id="8" name="Picture 7" descr="A body of water with a cloudy sky above it&#10;&#10;Description automatically generated with low confidence">
            <a:extLst>
              <a:ext uri="{FF2B5EF4-FFF2-40B4-BE49-F238E27FC236}">
                <a16:creationId xmlns:a16="http://schemas.microsoft.com/office/drawing/2014/main" id="{B046B884-133B-4A16-8114-768EBAD4349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0"/>
          <a:stretch/>
        </p:blipFill>
        <p:spPr>
          <a:xfrm>
            <a:off x="-3050" y="0"/>
            <a:ext cx="12238889" cy="686378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8C12EDE-6881-4188-81A3-3AE11C5BC9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594" y="4834841"/>
            <a:ext cx="10515600" cy="937550"/>
          </a:xfrm>
          <a:noFill/>
        </p:spPr>
        <p:txBody>
          <a:bodyPr anchor="b">
            <a:normAutofit/>
          </a:bodyPr>
          <a:lstStyle/>
          <a:p>
            <a:r>
              <a:rPr lang="en-US" dirty="0">
                <a:latin typeface="Britannic Bold" panose="020B0903060703020204" pitchFamily="34" charset="0"/>
              </a:rPr>
              <a:t>God’s Promise of Rest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2CA219-7DA1-4DEC-B380-505A836C6D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4018" y="5709353"/>
            <a:ext cx="10509388" cy="767694"/>
          </a:xfrm>
          <a:noFill/>
        </p:spPr>
        <p:txBody>
          <a:bodyPr anchor="ctr">
            <a:normAutofit/>
          </a:bodyPr>
          <a:lstStyle/>
          <a:p>
            <a:r>
              <a:rPr lang="en-US" sz="4000" dirty="0">
                <a:latin typeface="Georgia" panose="02040502050405020303" pitchFamily="18" charset="0"/>
              </a:rPr>
              <a:t>Jeremiah 6:16/Matthew 11:28-30</a:t>
            </a:r>
          </a:p>
        </p:txBody>
      </p:sp>
    </p:spTree>
    <p:extLst>
      <p:ext uri="{BB962C8B-B14F-4D97-AF65-F5344CB8AC3E}">
        <p14:creationId xmlns:p14="http://schemas.microsoft.com/office/powerpoint/2010/main" val="1604142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ody of water with a cloudy sky above it&#10;&#10;Description automatically generated with low confidence">
            <a:extLst>
              <a:ext uri="{FF2B5EF4-FFF2-40B4-BE49-F238E27FC236}">
                <a16:creationId xmlns:a16="http://schemas.microsoft.com/office/drawing/2014/main" id="{86AB145D-4F8C-4DA7-845B-601E1FF6FE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42" r="3169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2D5EAD-21DC-47D2-975A-96EF564464B1}"/>
              </a:ext>
            </a:extLst>
          </p:cNvPr>
          <p:cNvSpPr/>
          <p:nvPr/>
        </p:nvSpPr>
        <p:spPr>
          <a:xfrm>
            <a:off x="0" y="18298"/>
            <a:ext cx="42386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7BC5EB-480B-411E-8180-D5428AE2634D}"/>
              </a:ext>
            </a:extLst>
          </p:cNvPr>
          <p:cNvSpPr/>
          <p:nvPr/>
        </p:nvSpPr>
        <p:spPr>
          <a:xfrm>
            <a:off x="4225204" y="18298"/>
            <a:ext cx="7966796" cy="68580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body of water with clouds in the sky&#10;&#10;Description automatically generated with low confidence">
            <a:extLst>
              <a:ext uri="{FF2B5EF4-FFF2-40B4-BE49-F238E27FC236}">
                <a16:creationId xmlns:a16="http://schemas.microsoft.com/office/drawing/2014/main" id="{7B99195A-57E4-4F68-99F2-82017BA16D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1184" cy="683970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8C12EDE-6881-4188-81A3-3AE11C5BC9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667209"/>
            <a:ext cx="7494444" cy="1038529"/>
          </a:xfrm>
        </p:spPr>
        <p:txBody>
          <a:bodyPr anchor="ctr">
            <a:normAutofit/>
          </a:bodyPr>
          <a:lstStyle/>
          <a:p>
            <a:pPr algn="l"/>
            <a:r>
              <a:rPr lang="en-US" sz="3800" dirty="0">
                <a:latin typeface="Britannic Bold" panose="020B0903060703020204" pitchFamily="34" charset="0"/>
              </a:rPr>
              <a:t>Rest for your souls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2CA219-7DA1-4DEC-B380-505A836C6D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325" y="1943100"/>
            <a:ext cx="11210925" cy="4289217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 err="1">
                <a:latin typeface="Georgia" panose="02040502050405020303" pitchFamily="18" charset="0"/>
              </a:rPr>
              <a:t>Jer</a:t>
            </a:r>
            <a:r>
              <a:rPr lang="en-US" sz="3200" dirty="0">
                <a:latin typeface="Georgia" panose="02040502050405020303" pitchFamily="18" charset="0"/>
              </a:rPr>
              <a:t> 6:16 </a:t>
            </a:r>
            <a:r>
              <a:rPr lang="en-US" sz="2800" dirty="0">
                <a:latin typeface="Georgia" panose="02040502050405020303" pitchFamily="18" charset="0"/>
              </a:rPr>
              <a:t>Thus says the </a:t>
            </a:r>
            <a:r>
              <a:rPr lang="en-US" sz="2800" cap="small" dirty="0">
                <a:effectLst/>
                <a:latin typeface="Georgia" panose="02040502050405020303" pitchFamily="18" charset="0"/>
              </a:rPr>
              <a:t>Lord</a:t>
            </a:r>
            <a:r>
              <a:rPr lang="en-US" sz="2800" dirty="0">
                <a:latin typeface="Georgia" panose="02040502050405020303" pitchFamily="18" charset="0"/>
              </a:rPr>
              <a:t>: “Stand in the ways and see, And ask for the old paths, where the good way </a:t>
            </a:r>
            <a:r>
              <a:rPr lang="en-US" sz="2800" i="1" dirty="0">
                <a:latin typeface="Georgia" panose="02040502050405020303" pitchFamily="18" charset="0"/>
              </a:rPr>
              <a:t>is, </a:t>
            </a:r>
            <a:r>
              <a:rPr lang="en-US" sz="2800" dirty="0">
                <a:latin typeface="Georgia" panose="02040502050405020303" pitchFamily="18" charset="0"/>
              </a:rPr>
              <a:t>And walk in it; Then you will find rest for your souls. But they said, ‘We will not walk </a:t>
            </a:r>
            <a:r>
              <a:rPr lang="en-US" sz="2800" i="1" dirty="0">
                <a:latin typeface="Georgia" panose="02040502050405020303" pitchFamily="18" charset="0"/>
              </a:rPr>
              <a:t>in it.</a:t>
            </a:r>
            <a:r>
              <a:rPr lang="en-US" sz="2800" dirty="0">
                <a:latin typeface="Georgia" panose="02040502050405020303" pitchFamily="18" charset="0"/>
              </a:rPr>
              <a:t>’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Matt 11:28-30 </a:t>
            </a:r>
            <a:r>
              <a:rPr lang="en-US" sz="2800" dirty="0">
                <a:latin typeface="Georgia" panose="02040502050405020303" pitchFamily="18" charset="0"/>
              </a:rPr>
              <a:t>Come to Me, all </a:t>
            </a:r>
            <a:r>
              <a:rPr lang="en-US" sz="2800" i="1" dirty="0">
                <a:latin typeface="Georgia" panose="02040502050405020303" pitchFamily="18" charset="0"/>
              </a:rPr>
              <a:t>you</a:t>
            </a:r>
            <a:r>
              <a:rPr lang="en-US" sz="2800" dirty="0">
                <a:latin typeface="Georgia" panose="02040502050405020303" pitchFamily="18" charset="0"/>
              </a:rPr>
              <a:t> who labor and are heavy laden, and I will give you rest. </a:t>
            </a:r>
            <a:r>
              <a:rPr lang="en-US" sz="2800" baseline="30000" dirty="0">
                <a:latin typeface="Georgia" panose="02040502050405020303" pitchFamily="18" charset="0"/>
              </a:rPr>
              <a:t>29 </a:t>
            </a:r>
            <a:r>
              <a:rPr lang="en-US" sz="2800" dirty="0">
                <a:latin typeface="Georgia" panose="02040502050405020303" pitchFamily="18" charset="0"/>
              </a:rPr>
              <a:t>Take My yoke upon you and learn from Me, for I am gentle and lowly in heart, and you will find rest for your souls. </a:t>
            </a:r>
            <a:r>
              <a:rPr lang="en-US" sz="2800" baseline="30000" dirty="0">
                <a:latin typeface="Georgia" panose="02040502050405020303" pitchFamily="18" charset="0"/>
              </a:rPr>
              <a:t>30 </a:t>
            </a:r>
            <a:r>
              <a:rPr lang="en-US" sz="2800" dirty="0">
                <a:latin typeface="Georgia" panose="02040502050405020303" pitchFamily="18" charset="0"/>
              </a:rPr>
              <a:t>For My yoke </a:t>
            </a:r>
            <a:r>
              <a:rPr lang="en-US" sz="2800" i="1" dirty="0">
                <a:latin typeface="Georgia" panose="02040502050405020303" pitchFamily="18" charset="0"/>
              </a:rPr>
              <a:t>is</a:t>
            </a:r>
            <a:r>
              <a:rPr lang="en-US" sz="2800" dirty="0">
                <a:latin typeface="Georgia" panose="02040502050405020303" pitchFamily="18" charset="0"/>
              </a:rPr>
              <a:t> easy and My burden is light.”</a:t>
            </a:r>
          </a:p>
        </p:txBody>
      </p:sp>
    </p:spTree>
    <p:extLst>
      <p:ext uri="{BB962C8B-B14F-4D97-AF65-F5344CB8AC3E}">
        <p14:creationId xmlns:p14="http://schemas.microsoft.com/office/powerpoint/2010/main" val="22463235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ody of water with a cloudy sky above it&#10;&#10;Description automatically generated with low confidence">
            <a:extLst>
              <a:ext uri="{FF2B5EF4-FFF2-40B4-BE49-F238E27FC236}">
                <a16:creationId xmlns:a16="http://schemas.microsoft.com/office/drawing/2014/main" id="{86AB145D-4F8C-4DA7-845B-601E1FF6FE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42" r="3169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2D5EAD-21DC-47D2-975A-96EF564464B1}"/>
              </a:ext>
            </a:extLst>
          </p:cNvPr>
          <p:cNvSpPr/>
          <p:nvPr/>
        </p:nvSpPr>
        <p:spPr>
          <a:xfrm>
            <a:off x="0" y="18298"/>
            <a:ext cx="42386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7BC5EB-480B-411E-8180-D5428AE2634D}"/>
              </a:ext>
            </a:extLst>
          </p:cNvPr>
          <p:cNvSpPr/>
          <p:nvPr/>
        </p:nvSpPr>
        <p:spPr>
          <a:xfrm>
            <a:off x="4225204" y="18298"/>
            <a:ext cx="7966796" cy="68580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body of water with clouds in the sky&#10;&#10;Description automatically generated with low confidence">
            <a:extLst>
              <a:ext uri="{FF2B5EF4-FFF2-40B4-BE49-F238E27FC236}">
                <a16:creationId xmlns:a16="http://schemas.microsoft.com/office/drawing/2014/main" id="{7B99195A-57E4-4F68-99F2-82017BA16D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1184" cy="683970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8C12EDE-6881-4188-81A3-3AE11C5BC9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667209"/>
            <a:ext cx="7494444" cy="1038529"/>
          </a:xfrm>
        </p:spPr>
        <p:txBody>
          <a:bodyPr anchor="ctr">
            <a:normAutofit/>
          </a:bodyPr>
          <a:lstStyle/>
          <a:p>
            <a:pPr algn="l"/>
            <a:r>
              <a:rPr lang="en-US" sz="3800" dirty="0">
                <a:latin typeface="Britannic Bold" panose="020B0903060703020204" pitchFamily="34" charset="0"/>
              </a:rPr>
              <a:t>Rest in the Creation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2CA219-7DA1-4DEC-B380-505A836C6D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325" y="1943100"/>
            <a:ext cx="11496675" cy="4289217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Genesis 2:1-3 </a:t>
            </a:r>
            <a:r>
              <a:rPr lang="en-US" sz="2600" dirty="0">
                <a:latin typeface="Georgia" panose="02040502050405020303" pitchFamily="18" charset="0"/>
              </a:rPr>
              <a:t>Thus the heavens and the earth, and all the host of them, were finished. </a:t>
            </a:r>
            <a:r>
              <a:rPr lang="en-US" sz="2600" baseline="30000" dirty="0">
                <a:latin typeface="Georgia" panose="02040502050405020303" pitchFamily="18" charset="0"/>
              </a:rPr>
              <a:t>2 </a:t>
            </a:r>
            <a:r>
              <a:rPr lang="en-US" sz="2600" dirty="0">
                <a:latin typeface="Georgia" panose="02040502050405020303" pitchFamily="18" charset="0"/>
              </a:rPr>
              <a:t>And on the seventh day God ended His work which He had done, and He rested on the seventh day from all His work which He had done. </a:t>
            </a:r>
            <a:r>
              <a:rPr lang="en-US" sz="2600" baseline="30000" dirty="0">
                <a:latin typeface="Georgia" panose="02040502050405020303" pitchFamily="18" charset="0"/>
              </a:rPr>
              <a:t>3 </a:t>
            </a:r>
            <a:r>
              <a:rPr lang="en-US" sz="2600" dirty="0">
                <a:latin typeface="Georgia" panose="02040502050405020303" pitchFamily="18" charset="0"/>
              </a:rPr>
              <a:t>Then God blessed the seventh day and sanctified it, because in it He rested from all His work which God had created and made.</a:t>
            </a:r>
          </a:p>
          <a:p>
            <a:pPr marL="914400" lvl="1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Not because He was exhausted  Isaiah 40:28</a:t>
            </a:r>
          </a:p>
          <a:p>
            <a:pPr marL="914400" lvl="1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Not because He was finished working John 5:16-18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298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ody of water with a cloudy sky above it&#10;&#10;Description automatically generated with low confidence">
            <a:extLst>
              <a:ext uri="{FF2B5EF4-FFF2-40B4-BE49-F238E27FC236}">
                <a16:creationId xmlns:a16="http://schemas.microsoft.com/office/drawing/2014/main" id="{86AB145D-4F8C-4DA7-845B-601E1FF6FE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42" r="3169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2D5EAD-21DC-47D2-975A-96EF564464B1}"/>
              </a:ext>
            </a:extLst>
          </p:cNvPr>
          <p:cNvSpPr/>
          <p:nvPr/>
        </p:nvSpPr>
        <p:spPr>
          <a:xfrm>
            <a:off x="0" y="18298"/>
            <a:ext cx="42386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7BC5EB-480B-411E-8180-D5428AE2634D}"/>
              </a:ext>
            </a:extLst>
          </p:cNvPr>
          <p:cNvSpPr/>
          <p:nvPr/>
        </p:nvSpPr>
        <p:spPr>
          <a:xfrm>
            <a:off x="4225204" y="18298"/>
            <a:ext cx="7966796" cy="68580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body of water with clouds in the sky&#10;&#10;Description automatically generated with low confidence">
            <a:extLst>
              <a:ext uri="{FF2B5EF4-FFF2-40B4-BE49-F238E27FC236}">
                <a16:creationId xmlns:a16="http://schemas.microsoft.com/office/drawing/2014/main" id="{7B99195A-57E4-4F68-99F2-82017BA16D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1184" cy="683970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8C12EDE-6881-4188-81A3-3AE11C5BC9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667209"/>
            <a:ext cx="7494444" cy="1038529"/>
          </a:xfrm>
        </p:spPr>
        <p:txBody>
          <a:bodyPr anchor="ctr">
            <a:normAutofit/>
          </a:bodyPr>
          <a:lstStyle/>
          <a:p>
            <a:pPr algn="l"/>
            <a:r>
              <a:rPr lang="en-US" sz="3800" dirty="0">
                <a:latin typeface="Britannic Bold" panose="020B0903060703020204" pitchFamily="34" charset="0"/>
              </a:rPr>
              <a:t>God’s rest related to man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2CA219-7DA1-4DEC-B380-505A836C6D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325" y="1828800"/>
            <a:ext cx="11496675" cy="4403518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Genesis 1:27 </a:t>
            </a:r>
            <a:r>
              <a:rPr lang="en-US" sz="2800" dirty="0">
                <a:latin typeface="Georgia" panose="02040502050405020303" pitchFamily="18" charset="0"/>
              </a:rPr>
              <a:t>So God created man in His </a:t>
            </a:r>
            <a:r>
              <a:rPr lang="en-US" sz="2800" i="1" dirty="0">
                <a:latin typeface="Georgia" panose="02040502050405020303" pitchFamily="18" charset="0"/>
              </a:rPr>
              <a:t>own</a:t>
            </a:r>
            <a:r>
              <a:rPr lang="en-US" sz="2800" dirty="0">
                <a:latin typeface="Georgia" panose="02040502050405020303" pitchFamily="18" charset="0"/>
              </a:rPr>
              <a:t> image; in the image of God He created him; male and female He created them. 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Gen 2:2 </a:t>
            </a:r>
            <a:r>
              <a:rPr lang="en-US" sz="2800" dirty="0">
                <a:latin typeface="Georgia" panose="02040502050405020303" pitchFamily="18" charset="0"/>
              </a:rPr>
              <a:t>Then God blessed the seventh day and sanctified it, because in it He rested from all His work which God had created and made.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Gen 2:7-9 </a:t>
            </a:r>
            <a:r>
              <a:rPr lang="en-US" sz="3000" dirty="0">
                <a:latin typeface="Georgia" panose="02040502050405020303" pitchFamily="18" charset="0"/>
              </a:rPr>
              <a:t>And the </a:t>
            </a:r>
            <a:r>
              <a:rPr lang="en-US" sz="3000" cap="small" dirty="0">
                <a:effectLst/>
                <a:latin typeface="Georgia" panose="02040502050405020303" pitchFamily="18" charset="0"/>
              </a:rPr>
              <a:t>Lord</a:t>
            </a:r>
            <a:r>
              <a:rPr lang="en-US" sz="3000" dirty="0">
                <a:latin typeface="Georgia" panose="02040502050405020303" pitchFamily="18" charset="0"/>
              </a:rPr>
              <a:t> God formed man </a:t>
            </a:r>
            <a:r>
              <a:rPr lang="en-US" sz="3000" i="1" dirty="0">
                <a:latin typeface="Georgia" panose="02040502050405020303" pitchFamily="18" charset="0"/>
              </a:rPr>
              <a:t>of</a:t>
            </a:r>
            <a:r>
              <a:rPr lang="en-US" sz="3000" dirty="0">
                <a:latin typeface="Georgia" panose="02040502050405020303" pitchFamily="18" charset="0"/>
              </a:rPr>
              <a:t> the dust of the ground, and breathed into his nostrils the breath of life; and man became a living being.</a:t>
            </a:r>
            <a:r>
              <a:rPr lang="en-US" sz="3000" baseline="30000" dirty="0">
                <a:latin typeface="Georgia" panose="02040502050405020303" pitchFamily="18" charset="0"/>
              </a:rPr>
              <a:t>8 </a:t>
            </a:r>
            <a:r>
              <a:rPr lang="en-US" sz="3000" dirty="0">
                <a:latin typeface="Georgia" panose="02040502050405020303" pitchFamily="18" charset="0"/>
              </a:rPr>
              <a:t>The </a:t>
            </a:r>
            <a:r>
              <a:rPr lang="en-US" sz="3000" cap="small" dirty="0">
                <a:effectLst/>
                <a:latin typeface="Georgia" panose="02040502050405020303" pitchFamily="18" charset="0"/>
              </a:rPr>
              <a:t>Lord</a:t>
            </a:r>
            <a:r>
              <a:rPr lang="en-US" sz="3000" dirty="0">
                <a:latin typeface="Georgia" panose="02040502050405020303" pitchFamily="18" charset="0"/>
              </a:rPr>
              <a:t> God planted a garden eastward in Eden, and there He put the man whom He had formed. </a:t>
            </a:r>
            <a:r>
              <a:rPr lang="en-US" sz="3000" baseline="30000" dirty="0">
                <a:latin typeface="Georgia" panose="02040502050405020303" pitchFamily="18" charset="0"/>
              </a:rPr>
              <a:t>9 </a:t>
            </a:r>
            <a:r>
              <a:rPr lang="en-US" sz="3000" dirty="0">
                <a:latin typeface="Georgia" panose="02040502050405020303" pitchFamily="18" charset="0"/>
              </a:rPr>
              <a:t>And out of the ground the </a:t>
            </a:r>
            <a:r>
              <a:rPr lang="en-US" sz="3000" cap="small" dirty="0">
                <a:effectLst/>
                <a:latin typeface="Georgia" panose="02040502050405020303" pitchFamily="18" charset="0"/>
              </a:rPr>
              <a:t>Lord</a:t>
            </a:r>
            <a:r>
              <a:rPr lang="en-US" sz="3000" dirty="0">
                <a:latin typeface="Georgia" panose="02040502050405020303" pitchFamily="18" charset="0"/>
              </a:rPr>
              <a:t> God made every tree grow that is pleasant to the sight and good for food. The tree of life </a:t>
            </a:r>
            <a:r>
              <a:rPr lang="en-US" sz="3000" i="1" dirty="0">
                <a:latin typeface="Georgia" panose="02040502050405020303" pitchFamily="18" charset="0"/>
              </a:rPr>
              <a:t>was</a:t>
            </a:r>
            <a:r>
              <a:rPr lang="en-US" sz="3000" dirty="0">
                <a:latin typeface="Georgia" panose="02040502050405020303" pitchFamily="18" charset="0"/>
              </a:rPr>
              <a:t> also in the midst of the garden, and the tree of the knowledge of good and evil.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endParaRPr lang="en-US" sz="3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1689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ody of water with a cloudy sky above it&#10;&#10;Description automatically generated with low confidence">
            <a:extLst>
              <a:ext uri="{FF2B5EF4-FFF2-40B4-BE49-F238E27FC236}">
                <a16:creationId xmlns:a16="http://schemas.microsoft.com/office/drawing/2014/main" id="{86AB145D-4F8C-4DA7-845B-601E1FF6FE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42" r="3169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2D5EAD-21DC-47D2-975A-96EF564464B1}"/>
              </a:ext>
            </a:extLst>
          </p:cNvPr>
          <p:cNvSpPr/>
          <p:nvPr/>
        </p:nvSpPr>
        <p:spPr>
          <a:xfrm>
            <a:off x="0" y="18298"/>
            <a:ext cx="42386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7BC5EB-480B-411E-8180-D5428AE2634D}"/>
              </a:ext>
            </a:extLst>
          </p:cNvPr>
          <p:cNvSpPr/>
          <p:nvPr/>
        </p:nvSpPr>
        <p:spPr>
          <a:xfrm>
            <a:off x="4225204" y="18298"/>
            <a:ext cx="7966796" cy="68580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body of water with clouds in the sky&#10;&#10;Description automatically generated with low confidence">
            <a:extLst>
              <a:ext uri="{FF2B5EF4-FFF2-40B4-BE49-F238E27FC236}">
                <a16:creationId xmlns:a16="http://schemas.microsoft.com/office/drawing/2014/main" id="{7B99195A-57E4-4F68-99F2-82017BA16D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1184" cy="683970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8C12EDE-6881-4188-81A3-3AE11C5BC9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667209"/>
            <a:ext cx="7494444" cy="1038529"/>
          </a:xfrm>
        </p:spPr>
        <p:txBody>
          <a:bodyPr anchor="ctr">
            <a:normAutofit/>
          </a:bodyPr>
          <a:lstStyle/>
          <a:p>
            <a:pPr algn="l"/>
            <a:r>
              <a:rPr lang="en-US" sz="3800" dirty="0">
                <a:latin typeface="Britannic Bold" panose="020B0903060703020204" pitchFamily="34" charset="0"/>
              </a:rPr>
              <a:t>Rest for the nation of Israel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2CA219-7DA1-4DEC-B380-505A836C6D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4296" y="1920426"/>
            <a:ext cx="11496675" cy="4704587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Exodus 16:4-5 Began feeding them with manna to test whether they will walk in my law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Ex 16:21-26 provision for 6</a:t>
            </a:r>
            <a:r>
              <a:rPr lang="en-US" sz="3200" baseline="30000" dirty="0">
                <a:latin typeface="Georgia" panose="02040502050405020303" pitchFamily="18" charset="0"/>
              </a:rPr>
              <a:t>th</a:t>
            </a:r>
            <a:r>
              <a:rPr lang="en-US" sz="3200" dirty="0">
                <a:latin typeface="Georgia" panose="02040502050405020303" pitchFamily="18" charset="0"/>
              </a:rPr>
              <a:t> day/tomorrow a Sabbath rest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Ex 16:30 So the people rested on the seventh day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Ex 20:8-11 Remember the Sabbath day, to keep it holy. </a:t>
            </a:r>
            <a:r>
              <a:rPr lang="en-US" sz="3200" baseline="30000" dirty="0">
                <a:latin typeface="Georgia" panose="02040502050405020303" pitchFamily="18" charset="0"/>
              </a:rPr>
              <a:t>9 </a:t>
            </a:r>
            <a:r>
              <a:rPr lang="en-US" sz="3200" dirty="0">
                <a:latin typeface="Georgia" panose="02040502050405020303" pitchFamily="18" charset="0"/>
              </a:rPr>
              <a:t>Six days you shall labor and do all your work, </a:t>
            </a:r>
            <a:r>
              <a:rPr lang="en-US" sz="3200" baseline="30000" dirty="0">
                <a:latin typeface="Georgia" panose="02040502050405020303" pitchFamily="18" charset="0"/>
              </a:rPr>
              <a:t>10 </a:t>
            </a:r>
            <a:r>
              <a:rPr lang="en-US" sz="3200" dirty="0">
                <a:latin typeface="Georgia" panose="02040502050405020303" pitchFamily="18" charset="0"/>
              </a:rPr>
              <a:t>but the seventh day </a:t>
            </a:r>
            <a:r>
              <a:rPr lang="en-US" sz="3200" i="1" dirty="0">
                <a:latin typeface="Georgia" panose="02040502050405020303" pitchFamily="18" charset="0"/>
              </a:rPr>
              <a:t>is</a:t>
            </a:r>
            <a:r>
              <a:rPr lang="en-US" sz="3200" dirty="0">
                <a:latin typeface="Georgia" panose="02040502050405020303" pitchFamily="18" charset="0"/>
              </a:rPr>
              <a:t> the Sabbath of the </a:t>
            </a:r>
            <a:r>
              <a:rPr lang="en-US" sz="3200" cap="small" dirty="0">
                <a:effectLst/>
                <a:latin typeface="Georgia" panose="02040502050405020303" pitchFamily="18" charset="0"/>
              </a:rPr>
              <a:t>Lord</a:t>
            </a:r>
            <a:r>
              <a:rPr lang="en-US" sz="3200" dirty="0">
                <a:latin typeface="Georgia" panose="02040502050405020303" pitchFamily="18" charset="0"/>
              </a:rPr>
              <a:t> your God.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Ex 31:17 It </a:t>
            </a:r>
            <a:r>
              <a:rPr lang="en-US" sz="3200" i="1" dirty="0">
                <a:latin typeface="Georgia" panose="02040502050405020303" pitchFamily="18" charset="0"/>
              </a:rPr>
              <a:t>is</a:t>
            </a:r>
            <a:r>
              <a:rPr lang="en-US" sz="3200" dirty="0">
                <a:latin typeface="Georgia" panose="02040502050405020303" pitchFamily="18" charset="0"/>
              </a:rPr>
              <a:t> a sign between Me and the children of Israel forever; for </a:t>
            </a:r>
            <a:r>
              <a:rPr lang="en-US" sz="3200" i="1" dirty="0">
                <a:latin typeface="Georgia" panose="02040502050405020303" pitchFamily="18" charset="0"/>
              </a:rPr>
              <a:t>in</a:t>
            </a:r>
            <a:r>
              <a:rPr lang="en-US" sz="3200" dirty="0">
                <a:latin typeface="Georgia" panose="02040502050405020303" pitchFamily="18" charset="0"/>
              </a:rPr>
              <a:t> six days the </a:t>
            </a:r>
            <a:r>
              <a:rPr lang="en-US" sz="3200" cap="small" dirty="0">
                <a:effectLst/>
                <a:latin typeface="Georgia" panose="02040502050405020303" pitchFamily="18" charset="0"/>
              </a:rPr>
              <a:t>Lord</a:t>
            </a:r>
            <a:r>
              <a:rPr lang="en-US" sz="3200" dirty="0">
                <a:latin typeface="Georgia" panose="02040502050405020303" pitchFamily="18" charset="0"/>
              </a:rPr>
              <a:t> made the heavens and the earth, and on the seventh day He rested and was refreshed.’ ”</a:t>
            </a:r>
          </a:p>
        </p:txBody>
      </p:sp>
    </p:spTree>
    <p:extLst>
      <p:ext uri="{BB962C8B-B14F-4D97-AF65-F5344CB8AC3E}">
        <p14:creationId xmlns:p14="http://schemas.microsoft.com/office/powerpoint/2010/main" val="6566115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ody of water with a cloudy sky above it&#10;&#10;Description automatically generated with low confidence">
            <a:extLst>
              <a:ext uri="{FF2B5EF4-FFF2-40B4-BE49-F238E27FC236}">
                <a16:creationId xmlns:a16="http://schemas.microsoft.com/office/drawing/2014/main" id="{86AB145D-4F8C-4DA7-845B-601E1FF6FE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42" r="3169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2D5EAD-21DC-47D2-975A-96EF564464B1}"/>
              </a:ext>
            </a:extLst>
          </p:cNvPr>
          <p:cNvSpPr/>
          <p:nvPr/>
        </p:nvSpPr>
        <p:spPr>
          <a:xfrm>
            <a:off x="0" y="18298"/>
            <a:ext cx="42386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7BC5EB-480B-411E-8180-D5428AE2634D}"/>
              </a:ext>
            </a:extLst>
          </p:cNvPr>
          <p:cNvSpPr/>
          <p:nvPr/>
        </p:nvSpPr>
        <p:spPr>
          <a:xfrm>
            <a:off x="4225204" y="18298"/>
            <a:ext cx="7966796" cy="68580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body of water with clouds in the sky&#10;&#10;Description automatically generated with low confidence">
            <a:extLst>
              <a:ext uri="{FF2B5EF4-FFF2-40B4-BE49-F238E27FC236}">
                <a16:creationId xmlns:a16="http://schemas.microsoft.com/office/drawing/2014/main" id="{7B99195A-57E4-4F68-99F2-82017BA16D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1184" cy="683970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8C12EDE-6881-4188-81A3-3AE11C5BC9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667209"/>
            <a:ext cx="7494444" cy="1038529"/>
          </a:xfrm>
        </p:spPr>
        <p:txBody>
          <a:bodyPr anchor="ctr">
            <a:normAutofit/>
          </a:bodyPr>
          <a:lstStyle/>
          <a:p>
            <a:pPr algn="l"/>
            <a:r>
              <a:rPr lang="en-US" sz="3800" dirty="0">
                <a:latin typeface="Britannic Bold" panose="020B0903060703020204" pitchFamily="34" charset="0"/>
              </a:rPr>
              <a:t>Rest provided time to worship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2CA219-7DA1-4DEC-B380-505A836C6D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4296" y="1920426"/>
            <a:ext cx="11496675" cy="4704587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Sabbath rests were times for rest and worship/relationship to tabernacle (</a:t>
            </a:r>
            <a:r>
              <a:rPr lang="en-US" sz="3200" dirty="0" err="1">
                <a:latin typeface="Georgia" panose="02040502050405020303" pitchFamily="18" charset="0"/>
              </a:rPr>
              <a:t>Exod</a:t>
            </a:r>
            <a:r>
              <a:rPr lang="en-US" sz="3200" dirty="0">
                <a:latin typeface="Georgia" panose="02040502050405020303" pitchFamily="18" charset="0"/>
              </a:rPr>
              <a:t> 25-30)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Lev 25:3 Sabbath </a:t>
            </a:r>
            <a:r>
              <a:rPr lang="en-US" sz="3200" dirty="0" err="1">
                <a:latin typeface="Georgia" panose="02040502050405020303" pitchFamily="18" charset="0"/>
              </a:rPr>
              <a:t>yr</a:t>
            </a:r>
            <a:r>
              <a:rPr lang="en-US" sz="3200" dirty="0">
                <a:latin typeface="Georgia" panose="02040502050405020303" pitchFamily="18" charset="0"/>
              </a:rPr>
              <a:t> (7</a:t>
            </a:r>
            <a:r>
              <a:rPr lang="en-US" sz="3200" baseline="30000" dirty="0">
                <a:latin typeface="Georgia" panose="02040502050405020303" pitchFamily="18" charset="0"/>
              </a:rPr>
              <a:t>th</a:t>
            </a:r>
            <a:r>
              <a:rPr lang="en-US" sz="3200" dirty="0">
                <a:latin typeface="Georgia" panose="02040502050405020303" pitchFamily="18" charset="0"/>
              </a:rPr>
              <a:t> year) do not plant crops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Lev 25:8-10 50</a:t>
            </a:r>
            <a:r>
              <a:rPr lang="en-US" sz="3200" baseline="30000" dirty="0">
                <a:latin typeface="Georgia" panose="02040502050405020303" pitchFamily="18" charset="0"/>
              </a:rPr>
              <a:t>th</a:t>
            </a:r>
            <a:r>
              <a:rPr lang="en-US" sz="3200" dirty="0">
                <a:latin typeface="Georgia" panose="02040502050405020303" pitchFamily="18" charset="0"/>
              </a:rPr>
              <a:t> year of Jubilee year of Lord’s favor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Lev 23:10-21 Feast of weeks (Pentecost) 50</a:t>
            </a:r>
            <a:r>
              <a:rPr lang="en-US" sz="3200" baseline="30000" dirty="0">
                <a:latin typeface="Georgia" panose="02040502050405020303" pitchFamily="18" charset="0"/>
              </a:rPr>
              <a:t>th</a:t>
            </a:r>
            <a:r>
              <a:rPr lang="en-US" sz="3200" dirty="0">
                <a:latin typeface="Georgia" panose="02040502050405020303" pitchFamily="18" charset="0"/>
              </a:rPr>
              <a:t> day </a:t>
            </a:r>
          </a:p>
        </p:txBody>
      </p:sp>
    </p:spTree>
    <p:extLst>
      <p:ext uri="{BB962C8B-B14F-4D97-AF65-F5344CB8AC3E}">
        <p14:creationId xmlns:p14="http://schemas.microsoft.com/office/powerpoint/2010/main" val="13079895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ody of water with a cloudy sky above it&#10;&#10;Description automatically generated with low confidence">
            <a:extLst>
              <a:ext uri="{FF2B5EF4-FFF2-40B4-BE49-F238E27FC236}">
                <a16:creationId xmlns:a16="http://schemas.microsoft.com/office/drawing/2014/main" id="{86AB145D-4F8C-4DA7-845B-601E1FF6FE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42" r="3169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2D5EAD-21DC-47D2-975A-96EF564464B1}"/>
              </a:ext>
            </a:extLst>
          </p:cNvPr>
          <p:cNvSpPr/>
          <p:nvPr/>
        </p:nvSpPr>
        <p:spPr>
          <a:xfrm>
            <a:off x="0" y="18298"/>
            <a:ext cx="42386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7BC5EB-480B-411E-8180-D5428AE2634D}"/>
              </a:ext>
            </a:extLst>
          </p:cNvPr>
          <p:cNvSpPr/>
          <p:nvPr/>
        </p:nvSpPr>
        <p:spPr>
          <a:xfrm>
            <a:off x="4225204" y="18298"/>
            <a:ext cx="7966796" cy="68580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body of water with clouds in the sky&#10;&#10;Description automatically generated with low confidence">
            <a:extLst>
              <a:ext uri="{FF2B5EF4-FFF2-40B4-BE49-F238E27FC236}">
                <a16:creationId xmlns:a16="http://schemas.microsoft.com/office/drawing/2014/main" id="{7B99195A-57E4-4F68-99F2-82017BA16D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1184" cy="683970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8C12EDE-6881-4188-81A3-3AE11C5BC9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667209"/>
            <a:ext cx="7494444" cy="1038529"/>
          </a:xfrm>
        </p:spPr>
        <p:txBody>
          <a:bodyPr anchor="ctr">
            <a:normAutofit/>
          </a:bodyPr>
          <a:lstStyle/>
          <a:p>
            <a:pPr algn="l"/>
            <a:r>
              <a:rPr lang="en-US" sz="3800" dirty="0">
                <a:latin typeface="Britannic Bold" panose="020B0903060703020204" pitchFamily="34" charset="0"/>
              </a:rPr>
              <a:t>Israel in the promised land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2CA219-7DA1-4DEC-B380-505A836C6D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4296" y="1920426"/>
            <a:ext cx="11496675" cy="4704587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 err="1">
                <a:latin typeface="Georgia" panose="02040502050405020303" pitchFamily="18" charset="0"/>
              </a:rPr>
              <a:t>Deut</a:t>
            </a:r>
            <a:r>
              <a:rPr lang="en-US" sz="3200" dirty="0">
                <a:latin typeface="Georgia" panose="02040502050405020303" pitchFamily="18" charset="0"/>
              </a:rPr>
              <a:t> 12:10-11 </a:t>
            </a:r>
            <a:r>
              <a:rPr lang="en-US" sz="2700" dirty="0">
                <a:latin typeface="Georgia" panose="02040502050405020303" pitchFamily="18" charset="0"/>
              </a:rPr>
              <a:t>But </a:t>
            </a:r>
            <a:r>
              <a:rPr lang="en-US" sz="2700" i="1" dirty="0">
                <a:latin typeface="Georgia" panose="02040502050405020303" pitchFamily="18" charset="0"/>
              </a:rPr>
              <a:t>when</a:t>
            </a:r>
            <a:r>
              <a:rPr lang="en-US" sz="2700" dirty="0">
                <a:latin typeface="Georgia" panose="02040502050405020303" pitchFamily="18" charset="0"/>
              </a:rPr>
              <a:t> you cross over the Jordan and dwell in the land which the </a:t>
            </a:r>
            <a:r>
              <a:rPr lang="en-US" sz="2700" cap="small" dirty="0">
                <a:effectLst/>
                <a:latin typeface="Georgia" panose="02040502050405020303" pitchFamily="18" charset="0"/>
              </a:rPr>
              <a:t>Lord</a:t>
            </a:r>
            <a:r>
              <a:rPr lang="en-US" sz="2700" dirty="0">
                <a:latin typeface="Georgia" panose="02040502050405020303" pitchFamily="18" charset="0"/>
              </a:rPr>
              <a:t> your God is giving you to inherit, and He gives you rest from all your enemies round about, so that you dwell in safety, </a:t>
            </a:r>
            <a:r>
              <a:rPr lang="en-US" sz="2700" baseline="30000" dirty="0">
                <a:latin typeface="Georgia" panose="02040502050405020303" pitchFamily="18" charset="0"/>
              </a:rPr>
              <a:t>11 </a:t>
            </a:r>
            <a:r>
              <a:rPr lang="en-US" sz="2700" dirty="0">
                <a:latin typeface="Georgia" panose="02040502050405020303" pitchFamily="18" charset="0"/>
              </a:rPr>
              <a:t>then there will be the place where the </a:t>
            </a:r>
            <a:r>
              <a:rPr lang="en-US" sz="2700" cap="small" dirty="0">
                <a:effectLst/>
                <a:latin typeface="Georgia" panose="02040502050405020303" pitchFamily="18" charset="0"/>
              </a:rPr>
              <a:t>Lord</a:t>
            </a:r>
            <a:r>
              <a:rPr lang="en-US" sz="2700" dirty="0">
                <a:latin typeface="Georgia" panose="02040502050405020303" pitchFamily="18" charset="0"/>
              </a:rPr>
              <a:t> your God chooses to make His name abide. There you shall bring all that I command you: your burnt offerings, your sacrifices, your tithes, the heave offerings of your hand, and all your choice offerings which you vow to the </a:t>
            </a:r>
            <a:r>
              <a:rPr lang="en-US" sz="2700" cap="small" dirty="0">
                <a:effectLst/>
                <a:latin typeface="Georgia" panose="02040502050405020303" pitchFamily="18" charset="0"/>
              </a:rPr>
              <a:t>Lord</a:t>
            </a:r>
            <a:r>
              <a:rPr lang="en-US" sz="2700" dirty="0">
                <a:latin typeface="Georgia" panose="02040502050405020303" pitchFamily="18" charset="0"/>
              </a:rPr>
              <a:t>. </a:t>
            </a:r>
          </a:p>
          <a:p>
            <a:pPr marL="914400" lvl="1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2800" dirty="0" err="1">
                <a:latin typeface="Georgia" panose="02040502050405020303" pitchFamily="18" charset="0"/>
              </a:rPr>
              <a:t>Deut</a:t>
            </a:r>
            <a:r>
              <a:rPr lang="en-US" sz="2800" dirty="0">
                <a:latin typeface="Georgia" panose="02040502050405020303" pitchFamily="18" charset="0"/>
              </a:rPr>
              <a:t> 28:1-13 If you keep God will bless your land</a:t>
            </a:r>
          </a:p>
          <a:p>
            <a:pPr marL="914400" lvl="1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2800" dirty="0" err="1">
                <a:latin typeface="Georgia" panose="02040502050405020303" pitchFamily="18" charset="0"/>
              </a:rPr>
              <a:t>Deut</a:t>
            </a:r>
            <a:r>
              <a:rPr lang="en-US" sz="2800" dirty="0">
                <a:latin typeface="Georgia" panose="02040502050405020303" pitchFamily="18" charset="0"/>
              </a:rPr>
              <a:t> 33:12 “Let the beloved of the </a:t>
            </a:r>
            <a:r>
              <a:rPr lang="en-US" sz="2800" cap="small" dirty="0">
                <a:effectLst/>
                <a:latin typeface="Georgia" panose="02040502050405020303" pitchFamily="18" charset="0"/>
              </a:rPr>
              <a:t>Lord</a:t>
            </a:r>
            <a:r>
              <a:rPr lang="en-US" sz="2800" dirty="0">
                <a:latin typeface="Georgia" panose="02040502050405020303" pitchFamily="18" charset="0"/>
              </a:rPr>
              <a:t> rest secure in him, for he shields him all day long, and the one the </a:t>
            </a:r>
            <a:r>
              <a:rPr lang="en-US" sz="2800" cap="small" dirty="0">
                <a:effectLst/>
                <a:latin typeface="Georgia" panose="02040502050405020303" pitchFamily="18" charset="0"/>
              </a:rPr>
              <a:t>Lord</a:t>
            </a:r>
            <a:r>
              <a:rPr lang="en-US" sz="2800" dirty="0">
                <a:latin typeface="Georgia" panose="02040502050405020303" pitchFamily="18" charset="0"/>
              </a:rPr>
              <a:t> loves rests between his shoulders.”</a:t>
            </a:r>
          </a:p>
          <a:p>
            <a:pPr marL="914400" lvl="1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273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ody of water with a cloudy sky above it&#10;&#10;Description automatically generated with low confidence">
            <a:extLst>
              <a:ext uri="{FF2B5EF4-FFF2-40B4-BE49-F238E27FC236}">
                <a16:creationId xmlns:a16="http://schemas.microsoft.com/office/drawing/2014/main" id="{86AB145D-4F8C-4DA7-845B-601E1FF6FE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42" r="3169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2D5EAD-21DC-47D2-975A-96EF564464B1}"/>
              </a:ext>
            </a:extLst>
          </p:cNvPr>
          <p:cNvSpPr/>
          <p:nvPr/>
        </p:nvSpPr>
        <p:spPr>
          <a:xfrm>
            <a:off x="0" y="18298"/>
            <a:ext cx="42386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7BC5EB-480B-411E-8180-D5428AE2634D}"/>
              </a:ext>
            </a:extLst>
          </p:cNvPr>
          <p:cNvSpPr/>
          <p:nvPr/>
        </p:nvSpPr>
        <p:spPr>
          <a:xfrm>
            <a:off x="4225204" y="18298"/>
            <a:ext cx="7966796" cy="68580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body of water with clouds in the sky&#10;&#10;Description automatically generated with low confidence">
            <a:extLst>
              <a:ext uri="{FF2B5EF4-FFF2-40B4-BE49-F238E27FC236}">
                <a16:creationId xmlns:a16="http://schemas.microsoft.com/office/drawing/2014/main" id="{7B99195A-57E4-4F68-99F2-82017BA16D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1184" cy="683970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8C12EDE-6881-4188-81A3-3AE11C5BC9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667209"/>
            <a:ext cx="7494444" cy="1038529"/>
          </a:xfrm>
        </p:spPr>
        <p:txBody>
          <a:bodyPr anchor="ctr">
            <a:normAutofit/>
          </a:bodyPr>
          <a:lstStyle/>
          <a:p>
            <a:pPr algn="l"/>
            <a:r>
              <a:rPr lang="en-US" sz="3800" dirty="0">
                <a:latin typeface="Britannic Bold" panose="020B0903060703020204" pitchFamily="34" charset="0"/>
              </a:rPr>
              <a:t>God gave them rest all around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2CA219-7DA1-4DEC-B380-505A836C6D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4296" y="1920426"/>
            <a:ext cx="11496675" cy="4704587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Joshua 21:44 </a:t>
            </a:r>
            <a:r>
              <a:rPr lang="en-US" sz="2800" dirty="0">
                <a:latin typeface="Georgia" panose="02040502050405020303" pitchFamily="18" charset="0"/>
              </a:rPr>
              <a:t>The </a:t>
            </a:r>
            <a:r>
              <a:rPr lang="en-US" sz="2800" cap="small" dirty="0">
                <a:effectLst/>
                <a:latin typeface="Georgia" panose="02040502050405020303" pitchFamily="18" charset="0"/>
              </a:rPr>
              <a:t>Lord</a:t>
            </a:r>
            <a:r>
              <a:rPr lang="en-US" sz="2800" dirty="0">
                <a:latin typeface="Georgia" panose="02040502050405020303" pitchFamily="18" charset="0"/>
              </a:rPr>
              <a:t> gave them rest on every side, just as he had sworn to their ancestors. Not one of their enemies withstood them; the </a:t>
            </a:r>
            <a:r>
              <a:rPr lang="en-US" sz="2800" cap="small" dirty="0">
                <a:effectLst/>
                <a:latin typeface="Georgia" panose="02040502050405020303" pitchFamily="18" charset="0"/>
              </a:rPr>
              <a:t>Lord</a:t>
            </a:r>
            <a:r>
              <a:rPr lang="en-US" sz="2800" dirty="0">
                <a:latin typeface="Georgia" panose="02040502050405020303" pitchFamily="18" charset="0"/>
              </a:rPr>
              <a:t> gave all their enemies into their hands. 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Psalm  37:7 </a:t>
            </a:r>
            <a:r>
              <a:rPr lang="en-US" sz="2800" dirty="0">
                <a:latin typeface="Georgia" panose="02040502050405020303" pitchFamily="18" charset="0"/>
              </a:rPr>
              <a:t>Rest in the </a:t>
            </a:r>
            <a:r>
              <a:rPr lang="en-US" sz="2800" cap="small" dirty="0">
                <a:effectLst/>
                <a:latin typeface="Georgia" panose="02040502050405020303" pitchFamily="18" charset="0"/>
              </a:rPr>
              <a:t>Lord</a:t>
            </a:r>
            <a:r>
              <a:rPr lang="en-US" sz="2800" dirty="0">
                <a:latin typeface="Georgia" panose="02040502050405020303" pitchFamily="18" charset="0"/>
              </a:rPr>
              <a:t>, and wait patiently for Him; Do not fret because of him who prospers in his way, Because of the man who brings wicked schemes to pass.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Psalm 62:1-5 </a:t>
            </a:r>
            <a:r>
              <a:rPr lang="en-US" sz="2800" dirty="0">
                <a:latin typeface="Georgia" panose="02040502050405020303" pitchFamily="18" charset="0"/>
              </a:rPr>
              <a:t>Truly my soul finds rest in God; my salvation comes from him. </a:t>
            </a:r>
            <a:r>
              <a:rPr lang="en-US" sz="2800" baseline="30000" dirty="0">
                <a:latin typeface="Georgia" panose="02040502050405020303" pitchFamily="18" charset="0"/>
              </a:rPr>
              <a:t>2 </a:t>
            </a:r>
            <a:r>
              <a:rPr lang="en-US" sz="2800" dirty="0">
                <a:latin typeface="Georgia" panose="02040502050405020303" pitchFamily="18" charset="0"/>
              </a:rPr>
              <a:t>Truly he is my rock and my salvation; he is my fortress, I will never be shaken.</a:t>
            </a:r>
          </a:p>
        </p:txBody>
      </p:sp>
    </p:spTree>
    <p:extLst>
      <p:ext uri="{BB962C8B-B14F-4D97-AF65-F5344CB8AC3E}">
        <p14:creationId xmlns:p14="http://schemas.microsoft.com/office/powerpoint/2010/main" val="1649032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ody of water with a cloudy sky above it&#10;&#10;Description automatically generated with low confidence">
            <a:extLst>
              <a:ext uri="{FF2B5EF4-FFF2-40B4-BE49-F238E27FC236}">
                <a16:creationId xmlns:a16="http://schemas.microsoft.com/office/drawing/2014/main" id="{86AB145D-4F8C-4DA7-845B-601E1FF6FE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42" r="3169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2D5EAD-21DC-47D2-975A-96EF564464B1}"/>
              </a:ext>
            </a:extLst>
          </p:cNvPr>
          <p:cNvSpPr/>
          <p:nvPr/>
        </p:nvSpPr>
        <p:spPr>
          <a:xfrm>
            <a:off x="0" y="18298"/>
            <a:ext cx="42386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7BC5EB-480B-411E-8180-D5428AE2634D}"/>
              </a:ext>
            </a:extLst>
          </p:cNvPr>
          <p:cNvSpPr/>
          <p:nvPr/>
        </p:nvSpPr>
        <p:spPr>
          <a:xfrm>
            <a:off x="4225204" y="18298"/>
            <a:ext cx="7966796" cy="68580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body of water with clouds in the sky&#10;&#10;Description automatically generated with low confidence">
            <a:extLst>
              <a:ext uri="{FF2B5EF4-FFF2-40B4-BE49-F238E27FC236}">
                <a16:creationId xmlns:a16="http://schemas.microsoft.com/office/drawing/2014/main" id="{7B99195A-57E4-4F68-99F2-82017BA16D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1184" cy="683970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8C12EDE-6881-4188-81A3-3AE11C5BC9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667209"/>
            <a:ext cx="7494444" cy="1038529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3800" dirty="0">
                <a:latin typeface="Britannic Bold" panose="020B0903060703020204" pitchFamily="34" charset="0"/>
              </a:rPr>
              <a:t>There remains a rest for </a:t>
            </a:r>
            <a:br>
              <a:rPr lang="en-US" sz="3800" dirty="0">
                <a:latin typeface="Britannic Bold" panose="020B0903060703020204" pitchFamily="34" charset="0"/>
              </a:rPr>
            </a:br>
            <a:r>
              <a:rPr lang="en-US" sz="3800" dirty="0">
                <a:latin typeface="Britannic Bold" panose="020B0903060703020204" pitchFamily="34" charset="0"/>
              </a:rPr>
              <a:t>the people of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2CA219-7DA1-4DEC-B380-505A836C6D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4296" y="1920426"/>
            <a:ext cx="11496675" cy="4704587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Hebrews 4:1-11</a:t>
            </a:r>
            <a:r>
              <a:rPr lang="en-US" sz="2800" dirty="0"/>
              <a:t> </a:t>
            </a:r>
            <a:r>
              <a:rPr lang="en-US" sz="2800" dirty="0">
                <a:latin typeface="Georgia" panose="02040502050405020303" pitchFamily="18" charset="0"/>
              </a:rPr>
              <a:t>Therefore, since the promise of entering his rest still stands, let us be careful that none of you be found to have fallen short of it. </a:t>
            </a:r>
            <a:r>
              <a:rPr lang="en-US" sz="2800" baseline="30000" dirty="0">
                <a:latin typeface="Georgia" panose="02040502050405020303" pitchFamily="18" charset="0"/>
              </a:rPr>
              <a:t>2 </a:t>
            </a:r>
            <a:r>
              <a:rPr lang="en-US" sz="2800" dirty="0">
                <a:latin typeface="Georgia" panose="02040502050405020303" pitchFamily="18" charset="0"/>
              </a:rPr>
              <a:t>For we also have had the good news proclaimed to us, just as they did; but the message they heard was of no value to them, because they did not share the faith of those who obeyed.</a:t>
            </a:r>
          </a:p>
          <a:p>
            <a:pPr marL="914400" lvl="1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2700" dirty="0">
                <a:latin typeface="Georgia" panose="02040502050405020303" pitchFamily="18" charset="0"/>
              </a:rPr>
              <a:t>Psalm 95 warning of David “Today if you hear my voice, harden not your hearts”</a:t>
            </a:r>
          </a:p>
          <a:p>
            <a:pPr marL="914400" lvl="1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8-11 For if Joshua had given them rest, God would not have spoken later about another day. </a:t>
            </a:r>
            <a:r>
              <a:rPr lang="en-US" sz="2800" baseline="30000" dirty="0">
                <a:latin typeface="Georgia" panose="02040502050405020303" pitchFamily="18" charset="0"/>
              </a:rPr>
              <a:t>9 </a:t>
            </a:r>
            <a:r>
              <a:rPr lang="en-US" sz="2800" dirty="0">
                <a:latin typeface="Georgia" panose="02040502050405020303" pitchFamily="18" charset="0"/>
              </a:rPr>
              <a:t>There remains, then, a Sabbath-rest for the people of God; </a:t>
            </a:r>
            <a:endParaRPr lang="en-US" sz="27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995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</TotalTime>
  <Words>1062</Words>
  <Application>Microsoft Office PowerPoint</Application>
  <PresentationFormat>Widescreen</PresentationFormat>
  <Paragraphs>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Britannic Bold</vt:lpstr>
      <vt:lpstr>Calibri</vt:lpstr>
      <vt:lpstr>Calibri Light</vt:lpstr>
      <vt:lpstr>Georgia</vt:lpstr>
      <vt:lpstr>Office Theme</vt:lpstr>
      <vt:lpstr>God’s Promise of Rest</vt:lpstr>
      <vt:lpstr>Rest for your souls</vt:lpstr>
      <vt:lpstr>Rest in the Creation</vt:lpstr>
      <vt:lpstr>God’s rest related to man</vt:lpstr>
      <vt:lpstr>Rest for the nation of Israel</vt:lpstr>
      <vt:lpstr>Rest provided time to worship</vt:lpstr>
      <vt:lpstr>Israel in the promised land</vt:lpstr>
      <vt:lpstr>God gave them rest all around</vt:lpstr>
      <vt:lpstr>There remains a rest for  the people of God</vt:lpstr>
      <vt:lpstr>Jesus is the True Rest</vt:lpstr>
      <vt:lpstr>PowerPoint Presentation</vt:lpstr>
      <vt:lpstr>God’s Promise of Rest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3</cp:revision>
  <dcterms:created xsi:type="dcterms:W3CDTF">2021-04-25T03:13:33Z</dcterms:created>
  <dcterms:modified xsi:type="dcterms:W3CDTF">2021-05-18T16:39:52Z</dcterms:modified>
</cp:coreProperties>
</file>