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65" r:id="rId4"/>
    <p:sldId id="266" r:id="rId5"/>
    <p:sldId id="267" r:id="rId6"/>
    <p:sldId id="268" r:id="rId7"/>
    <p:sldId id="269" r:id="rId8"/>
    <p:sldId id="270" r:id="rId9"/>
    <p:sldId id="271"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E2C80-D369-4E71-B197-1966FFA7B954}" v="956" dt="2022-01-23T18:40:34.4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80" autoAdjust="0"/>
    <p:restoredTop sz="94660"/>
  </p:normalViewPr>
  <p:slideViewPr>
    <p:cSldViewPr snapToGrid="0">
      <p:cViewPr varScale="1">
        <p:scale>
          <a:sx n="74" d="100"/>
          <a:sy n="74" d="100"/>
        </p:scale>
        <p:origin x="80"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2B6C3-71EB-4D52-8066-2214C1E8AA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32F673-9814-45E6-96E7-28027E7CE0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A8C706-1AC6-4198-B5CA-6F54DAF8E7AA}"/>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5" name="Footer Placeholder 4">
            <a:extLst>
              <a:ext uri="{FF2B5EF4-FFF2-40B4-BE49-F238E27FC236}">
                <a16:creationId xmlns:a16="http://schemas.microsoft.com/office/drawing/2014/main" id="{5DC61095-283A-4895-A97B-FB369168F9D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D7F73E5-9991-4FB4-A2B6-BC0227A09295}"/>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274288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5913-C9EB-4F3A-89B4-0EAD6D48CA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C607C-D638-49F0-A722-853D9BF55E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75696-F221-4983-B254-C6E671C4F87C}"/>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5" name="Footer Placeholder 4">
            <a:extLst>
              <a:ext uri="{FF2B5EF4-FFF2-40B4-BE49-F238E27FC236}">
                <a16:creationId xmlns:a16="http://schemas.microsoft.com/office/drawing/2014/main" id="{D1861A82-6AB3-4810-B72F-9B6D1E8DF6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C555BB0-1193-4746-A7D7-F4BD42D28A8C}"/>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152605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A62F4-32C6-470A-BFDB-25243B1ABB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D1B9D5-36A7-4885-B22B-CA9AC6F07C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9E9F9-6EC5-4136-A45D-F4AB380E8687}"/>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5" name="Footer Placeholder 4">
            <a:extLst>
              <a:ext uri="{FF2B5EF4-FFF2-40B4-BE49-F238E27FC236}">
                <a16:creationId xmlns:a16="http://schemas.microsoft.com/office/drawing/2014/main" id="{2692E619-27DD-4D5D-889B-C060558CA9B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F93C259-43AD-4B53-A6B2-6A9F85DD0761}"/>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93025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AE358-09E9-40AE-9EF4-765501DC58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2DC172-6D39-44DB-A37A-970BF341BC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CAFFF-73C6-4087-B406-715B0927AEE0}"/>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5" name="Footer Placeholder 4">
            <a:extLst>
              <a:ext uri="{FF2B5EF4-FFF2-40B4-BE49-F238E27FC236}">
                <a16:creationId xmlns:a16="http://schemas.microsoft.com/office/drawing/2014/main" id="{0092B0AE-4C88-448A-A1EA-DDDD4AA4DF8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C0D1F8B-C88F-494B-9339-6001E431872E}"/>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297807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F785-509D-4E21-9536-462E10EE49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A30BA7-4092-4791-9994-ADC8295F4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7A7B0E-E8DC-4C01-BA08-A36DB2421DEA}"/>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5" name="Footer Placeholder 4">
            <a:extLst>
              <a:ext uri="{FF2B5EF4-FFF2-40B4-BE49-F238E27FC236}">
                <a16:creationId xmlns:a16="http://schemas.microsoft.com/office/drawing/2014/main" id="{7B2005A6-4B70-493D-8EAE-E8BB799EA3F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C970A4B-31E4-4A1C-8D7F-C2D385BC7CFD}"/>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267204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6645A-F0FB-4137-80F7-A991C8B4C6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72383A-534D-416D-A78E-685EDD2162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A3909D-CB55-468E-A337-56BDCFA244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554D16-38F0-441B-830E-6DA4F6B20125}"/>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6" name="Footer Placeholder 5">
            <a:extLst>
              <a:ext uri="{FF2B5EF4-FFF2-40B4-BE49-F238E27FC236}">
                <a16:creationId xmlns:a16="http://schemas.microsoft.com/office/drawing/2014/main" id="{9905BD30-3A03-45BB-8504-D119B438EDD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8D1E2E3-BE25-47CA-8765-BDA68E3C3DCB}"/>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229171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2284-529E-44C3-B2B9-A667434E9E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DA32A7-B31A-46E3-BA5C-8D2C8B59FC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DF397D-CECB-4552-B018-2245A3FE41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1AD858-5BE0-4750-BBB8-E66777AC80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C71192-2139-4F10-84AF-955A2D51C3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324406-5804-41C8-BD8E-8E5B496F0BAC}"/>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8" name="Footer Placeholder 7">
            <a:extLst>
              <a:ext uri="{FF2B5EF4-FFF2-40B4-BE49-F238E27FC236}">
                <a16:creationId xmlns:a16="http://schemas.microsoft.com/office/drawing/2014/main" id="{4E369012-B899-4175-824A-C320B23692B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4AA6BC1-435C-4D4C-9064-711DA2155BA2}"/>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292052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195FF-36E2-48CC-9622-AE3CECF3A9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F30C88-A4A1-4716-A15E-DE7DF7059892}"/>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4" name="Footer Placeholder 3">
            <a:extLst>
              <a:ext uri="{FF2B5EF4-FFF2-40B4-BE49-F238E27FC236}">
                <a16:creationId xmlns:a16="http://schemas.microsoft.com/office/drawing/2014/main" id="{8C30B0C1-1E38-44D9-89B2-3974741E56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3DBB692-88B8-415D-8ED1-DC0B26B5372B}"/>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295592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7F5579-4A10-4AB3-96AC-A401D3CC6519}"/>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3" name="Footer Placeholder 2">
            <a:extLst>
              <a:ext uri="{FF2B5EF4-FFF2-40B4-BE49-F238E27FC236}">
                <a16:creationId xmlns:a16="http://schemas.microsoft.com/office/drawing/2014/main" id="{E98CF976-F036-47E8-9215-BEE7B332A8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FDB8E222-DC78-45B4-8618-CDD6607FBE69}"/>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230829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377B6-927F-4416-9694-0511BA8B4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30B69D-408E-4017-9426-4227A2E2B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FCDC62-1006-45F9-8CCE-23756EB75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69F32-92C5-4DB7-8096-0DC29B065CF9}"/>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6" name="Footer Placeholder 5">
            <a:extLst>
              <a:ext uri="{FF2B5EF4-FFF2-40B4-BE49-F238E27FC236}">
                <a16:creationId xmlns:a16="http://schemas.microsoft.com/office/drawing/2014/main" id="{728E99B9-AB42-42CA-8BF3-7D33ACBA19F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0573ED6-80C5-4C46-AD8A-3D5743FF2452}"/>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119055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0FD0-8B1D-4D69-883F-CB7171DB4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156BC-20EE-416F-9596-7E7919C29E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CBD0EE-B143-4EDB-A67D-9CEB5F64C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D9CD6E-156B-40DE-81CD-0652BB819AD1}"/>
              </a:ext>
            </a:extLst>
          </p:cNvPr>
          <p:cNvSpPr>
            <a:spLocks noGrp="1"/>
          </p:cNvSpPr>
          <p:nvPr>
            <p:ph type="dt" sz="half" idx="10"/>
          </p:nvPr>
        </p:nvSpPr>
        <p:spPr>
          <a:xfrm>
            <a:off x="838200" y="6356350"/>
            <a:ext cx="2743200" cy="365125"/>
          </a:xfrm>
          <a:prstGeom prst="rect">
            <a:avLst/>
          </a:prstGeom>
        </p:spPr>
        <p:txBody>
          <a:bodyPr/>
          <a:lstStyle/>
          <a:p>
            <a:fld id="{5FCE3C42-1A62-4B72-8245-5726D812D0D8}" type="datetimeFigureOut">
              <a:rPr lang="en-US" smtClean="0"/>
              <a:t>2/5/2022</a:t>
            </a:fld>
            <a:endParaRPr lang="en-US"/>
          </a:p>
        </p:txBody>
      </p:sp>
      <p:sp>
        <p:nvSpPr>
          <p:cNvPr id="6" name="Footer Placeholder 5">
            <a:extLst>
              <a:ext uri="{FF2B5EF4-FFF2-40B4-BE49-F238E27FC236}">
                <a16:creationId xmlns:a16="http://schemas.microsoft.com/office/drawing/2014/main" id="{21E3D0C4-6205-42BA-9D04-3B4D614A8CB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4CE44B5-E43A-4F01-B940-C4F3DAA0D434}"/>
              </a:ext>
            </a:extLst>
          </p:cNvPr>
          <p:cNvSpPr>
            <a:spLocks noGrp="1"/>
          </p:cNvSpPr>
          <p:nvPr>
            <p:ph type="sldNum" sz="quarter" idx="12"/>
          </p:nvPr>
        </p:nvSpPr>
        <p:spPr>
          <a:xfrm>
            <a:off x="8610600" y="6356350"/>
            <a:ext cx="2743200" cy="365125"/>
          </a:xfrm>
          <a:prstGeom prst="rect">
            <a:avLst/>
          </a:prstGeom>
        </p:spPr>
        <p:txBody>
          <a:bodyPr/>
          <a:lstStyle/>
          <a:p>
            <a:fld id="{229A4D0B-904E-45F4-B8B8-C68A5B49CA58}" type="slidenum">
              <a:rPr lang="en-US" smtClean="0"/>
              <a:t>‹#›</a:t>
            </a:fld>
            <a:endParaRPr lang="en-US"/>
          </a:p>
        </p:txBody>
      </p:sp>
    </p:spTree>
    <p:extLst>
      <p:ext uri="{BB962C8B-B14F-4D97-AF65-F5344CB8AC3E}">
        <p14:creationId xmlns:p14="http://schemas.microsoft.com/office/powerpoint/2010/main" val="392309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89957D-2135-461A-8E19-927F28BEEA0C}"/>
              </a:ext>
            </a:extLst>
          </p:cNvPr>
          <p:cNvSpPr>
            <a:spLocks noGrp="1"/>
          </p:cNvSpPr>
          <p:nvPr>
            <p:ph type="title"/>
          </p:nvPr>
        </p:nvSpPr>
        <p:spPr>
          <a:xfrm>
            <a:off x="838200" y="365125"/>
            <a:ext cx="6159366" cy="915035"/>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3F4890E8-5543-4B9D-9607-C56B3EFDBCCA}"/>
              </a:ext>
            </a:extLst>
          </p:cNvPr>
          <p:cNvSpPr>
            <a:spLocks noGrp="1"/>
          </p:cNvSpPr>
          <p:nvPr>
            <p:ph type="body" idx="1"/>
          </p:nvPr>
        </p:nvSpPr>
        <p:spPr>
          <a:xfrm>
            <a:off x="838200" y="2117557"/>
            <a:ext cx="10515600" cy="4059405"/>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10557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Calibri" panose="020F0502020204030204" pitchFamily="34" charset="0"/>
        <a:buChar char="—"/>
        <a:defRPr sz="32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Clr>
          <a:srgbClr val="00B0F0"/>
        </a:buClr>
        <a:buFont typeface="Calibri" panose="020F050202020403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Clr>
          <a:srgbClr val="00B050"/>
        </a:buClr>
        <a:buFont typeface="Georgia" panose="02040502050405020303" pitchFamily="18"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5C55F0BA-7D8B-4753-AB68-D54E59A24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860524" y="4769756"/>
            <a:ext cx="10464734" cy="856896"/>
          </a:xfrm>
          <a:noFill/>
        </p:spPr>
        <p:txBody>
          <a:bodyPr anchor="ctr">
            <a:normAutofit/>
          </a:bodyPr>
          <a:lstStyle/>
          <a:p>
            <a:r>
              <a:rPr lang="en-US" sz="4400" dirty="0">
                <a:latin typeface="Britannic Bold" panose="020B0903060703020204" pitchFamily="34" charset="0"/>
              </a:rPr>
              <a:t>The Faith of the First Christians</a:t>
            </a: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812837" y="5502628"/>
            <a:ext cx="10512421" cy="766935"/>
          </a:xfrm>
          <a:noFill/>
        </p:spPr>
        <p:txBody>
          <a:bodyPr anchor="ctr">
            <a:noAutofit/>
          </a:bodyPr>
          <a:lstStyle/>
          <a:p>
            <a:r>
              <a:rPr lang="en-US" sz="4200" dirty="0">
                <a:latin typeface="Georgia" panose="02040502050405020303" pitchFamily="18" charset="0"/>
              </a:rPr>
              <a:t>Acts 1:1-26</a:t>
            </a: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rotWithShape="1">
          <a:blip r:embed="rId2">
            <a:extLst>
              <a:ext uri="{28A0092B-C50C-407E-A947-70E740481C1C}">
                <a14:useLocalDpi xmlns:a14="http://schemas.microsoft.com/office/drawing/2010/main" val="0"/>
              </a:ext>
            </a:extLst>
          </a:blip>
          <a:srcRect l="1732" t="7442" r="1622" b="22179"/>
          <a:stretch/>
        </p:blipFill>
        <p:spPr>
          <a:xfrm>
            <a:off x="-1" y="-28588"/>
            <a:ext cx="12217224" cy="4259766"/>
          </a:xfrm>
          <a:prstGeom prst="rect">
            <a:avLst/>
          </a:prstGeom>
          <a:effectLst/>
        </p:spPr>
      </p:pic>
      <p:sp>
        <p:nvSpPr>
          <p:cNvPr id="2" name="Rectangle 1">
            <a:extLst>
              <a:ext uri="{FF2B5EF4-FFF2-40B4-BE49-F238E27FC236}">
                <a16:creationId xmlns:a16="http://schemas.microsoft.com/office/drawing/2014/main" id="{9D133EE2-3A34-456C-8762-479FF5E2B808}"/>
              </a:ext>
            </a:extLst>
          </p:cNvPr>
          <p:cNvSpPr/>
          <p:nvPr/>
        </p:nvSpPr>
        <p:spPr>
          <a:xfrm>
            <a:off x="-1" y="0"/>
            <a:ext cx="12217224" cy="4231178"/>
          </a:xfrm>
          <a:prstGeom prst="rect">
            <a:avLst/>
          </a:prstGeom>
          <a:solidFill>
            <a:schemeClr val="bg2">
              <a:lumMod val="9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3918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0" y="445429"/>
            <a:ext cx="7780495" cy="862715"/>
          </a:xfrm>
        </p:spPr>
        <p:txBody>
          <a:bodyPr anchor="ctr">
            <a:normAutofit fontScale="90000"/>
          </a:bodyPr>
          <a:lstStyle/>
          <a:p>
            <a:pPr algn="l"/>
            <a:r>
              <a:rPr lang="en-US" sz="4000" dirty="0"/>
              <a:t>Relying on God to show His choice..</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0" y="1645920"/>
            <a:ext cx="10581447" cy="4278437"/>
          </a:xfrm>
        </p:spPr>
        <p:txBody>
          <a:bodyPr>
            <a:normAutofit/>
          </a:bodyPr>
          <a:lstStyle/>
          <a:p>
            <a:pPr marL="457200" indent="-457200" algn="l">
              <a:buFont typeface="Georgia" panose="02040502050405020303" pitchFamily="18" charset="0"/>
              <a:buChar char="—"/>
            </a:pPr>
            <a:r>
              <a:rPr lang="en-US" sz="3200" dirty="0"/>
              <a:t>Acts 1:24-26 </a:t>
            </a:r>
            <a:r>
              <a:rPr lang="en-US" sz="2800" dirty="0"/>
              <a:t>And they prayed and said, “You, O Lord, who know the hearts of all, show which of these two You have chosen </a:t>
            </a:r>
            <a:r>
              <a:rPr lang="en-US" sz="2800" baseline="30000" dirty="0"/>
              <a:t>25 </a:t>
            </a:r>
            <a:r>
              <a:rPr lang="en-US" sz="2800" dirty="0"/>
              <a:t>to take part in this ministry and apostleship from which Judas by transgression fell, that he might go to his own place.” </a:t>
            </a:r>
            <a:r>
              <a:rPr lang="en-US" sz="2800" baseline="30000" dirty="0"/>
              <a:t>26 </a:t>
            </a:r>
            <a:r>
              <a:rPr lang="en-US" sz="2800" dirty="0"/>
              <a:t>And they cast their lots, and the lot fell on Matthias. And he was numbered with the eleven apostles.</a:t>
            </a:r>
          </a:p>
        </p:txBody>
      </p:sp>
    </p:spTree>
    <p:extLst>
      <p:ext uri="{BB962C8B-B14F-4D97-AF65-F5344CB8AC3E}">
        <p14:creationId xmlns:p14="http://schemas.microsoft.com/office/powerpoint/2010/main" val="97624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5C55F0BA-7D8B-4753-AB68-D54E59A24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860524" y="4769756"/>
            <a:ext cx="10464734" cy="856896"/>
          </a:xfrm>
          <a:noFill/>
        </p:spPr>
        <p:txBody>
          <a:bodyPr anchor="ctr">
            <a:normAutofit/>
          </a:bodyPr>
          <a:lstStyle/>
          <a:p>
            <a:r>
              <a:rPr lang="en-US" sz="4400" dirty="0">
                <a:latin typeface="Britannic Bold" panose="020B0903060703020204" pitchFamily="34" charset="0"/>
              </a:rPr>
              <a:t>The Faith of the First Christians</a:t>
            </a: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812837" y="5502628"/>
            <a:ext cx="10512421" cy="766935"/>
          </a:xfrm>
          <a:noFill/>
        </p:spPr>
        <p:txBody>
          <a:bodyPr anchor="ctr">
            <a:noAutofit/>
          </a:bodyPr>
          <a:lstStyle/>
          <a:p>
            <a:r>
              <a:rPr lang="en-US" sz="4200" dirty="0">
                <a:latin typeface="Georgia" panose="02040502050405020303" pitchFamily="18" charset="0"/>
              </a:rPr>
              <a:t>Acts 1:1-26</a:t>
            </a: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rotWithShape="1">
          <a:blip r:embed="rId2">
            <a:extLst>
              <a:ext uri="{28A0092B-C50C-407E-A947-70E740481C1C}">
                <a14:useLocalDpi xmlns:a14="http://schemas.microsoft.com/office/drawing/2010/main" val="0"/>
              </a:ext>
            </a:extLst>
          </a:blip>
          <a:srcRect l="1732" t="7442" r="1622" b="22179"/>
          <a:stretch/>
        </p:blipFill>
        <p:spPr>
          <a:xfrm>
            <a:off x="-1" y="-28588"/>
            <a:ext cx="12217224" cy="4259766"/>
          </a:xfrm>
          <a:prstGeom prst="rect">
            <a:avLst/>
          </a:prstGeom>
          <a:effectLst/>
        </p:spPr>
      </p:pic>
      <p:sp>
        <p:nvSpPr>
          <p:cNvPr id="2" name="Rectangle 1">
            <a:extLst>
              <a:ext uri="{FF2B5EF4-FFF2-40B4-BE49-F238E27FC236}">
                <a16:creationId xmlns:a16="http://schemas.microsoft.com/office/drawing/2014/main" id="{9D133EE2-3A34-456C-8762-479FF5E2B808}"/>
              </a:ext>
            </a:extLst>
          </p:cNvPr>
          <p:cNvSpPr/>
          <p:nvPr/>
        </p:nvSpPr>
        <p:spPr>
          <a:xfrm>
            <a:off x="-1" y="0"/>
            <a:ext cx="12217224" cy="4231178"/>
          </a:xfrm>
          <a:prstGeom prst="rect">
            <a:avLst/>
          </a:prstGeom>
          <a:solidFill>
            <a:schemeClr val="bg2">
              <a:lumMod val="9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62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1" y="445429"/>
            <a:ext cx="6769842" cy="862715"/>
          </a:xfrm>
        </p:spPr>
        <p:txBody>
          <a:bodyPr anchor="ctr">
            <a:normAutofit/>
          </a:bodyPr>
          <a:lstStyle/>
          <a:p>
            <a:pPr algn="l"/>
            <a:r>
              <a:rPr lang="en-US" sz="4000" dirty="0">
                <a:latin typeface="Britannic Bold" panose="020B0903060703020204" pitchFamily="34" charset="0"/>
              </a:rPr>
              <a:t>Acts continues Luke’s story..</a:t>
            </a: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1" y="1910279"/>
            <a:ext cx="10716200" cy="4170785"/>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Luke 1:3-4 </a:t>
            </a:r>
            <a:r>
              <a:rPr lang="en-US" sz="2400" baseline="30000" dirty="0"/>
              <a:t> </a:t>
            </a:r>
            <a:r>
              <a:rPr lang="en-US" sz="3000" dirty="0"/>
              <a:t>it seemed good to me also, having had perfect understanding of all things from the very first, to write to you an orderly account, most excellent Theophilus, </a:t>
            </a:r>
            <a:r>
              <a:rPr lang="en-US" sz="3000" baseline="30000" dirty="0"/>
              <a:t>4 </a:t>
            </a:r>
            <a:r>
              <a:rPr lang="en-US" sz="3000" dirty="0"/>
              <a:t>that you may know the certainty of those things in which you were instructed.</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Acts 1:1-3 </a:t>
            </a:r>
            <a:r>
              <a:rPr lang="en-US" sz="3000" dirty="0"/>
              <a:t>The former account I made, O Theophilus, of all that Jesus began both to do and teach, </a:t>
            </a:r>
            <a:r>
              <a:rPr lang="en-US" sz="3000" baseline="30000" dirty="0"/>
              <a:t>2 </a:t>
            </a:r>
            <a:r>
              <a:rPr lang="en-US" sz="3000" dirty="0"/>
              <a:t>until the day in which He was taken up..</a:t>
            </a:r>
          </a:p>
        </p:txBody>
      </p:sp>
    </p:spTree>
    <p:extLst>
      <p:ext uri="{BB962C8B-B14F-4D97-AF65-F5344CB8AC3E}">
        <p14:creationId xmlns:p14="http://schemas.microsoft.com/office/powerpoint/2010/main" val="198265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1" y="445429"/>
            <a:ext cx="6981598" cy="862715"/>
          </a:xfrm>
        </p:spPr>
        <p:txBody>
          <a:bodyPr anchor="ctr">
            <a:normAutofit/>
          </a:bodyPr>
          <a:lstStyle/>
          <a:p>
            <a:pPr algn="l"/>
            <a:r>
              <a:rPr lang="en-US" sz="4000" dirty="0"/>
              <a:t>Acts begins where Luke ends</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1" y="1910280"/>
            <a:ext cx="10273438" cy="4170784"/>
          </a:xfrm>
        </p:spPr>
        <p:txBody>
          <a:bodyPr>
            <a:normAutofit lnSpcReduction="10000"/>
          </a:bodyPr>
          <a:lstStyle/>
          <a:p>
            <a:pPr marL="457200" indent="-457200" algn="l">
              <a:buFont typeface="Georgia" panose="02040502050405020303" pitchFamily="18" charset="0"/>
              <a:buChar char="—"/>
            </a:pPr>
            <a:r>
              <a:rPr lang="en-US" sz="3200" dirty="0">
                <a:latin typeface="Georgia" panose="02040502050405020303" pitchFamily="18" charset="0"/>
              </a:rPr>
              <a:t>Luke 24:49-53 </a:t>
            </a:r>
            <a:r>
              <a:rPr lang="en-US" sz="2900" dirty="0"/>
              <a:t>And He led them out as far as Bethany, and He lifted up His hands and blessed them. </a:t>
            </a:r>
            <a:r>
              <a:rPr lang="en-US" sz="2900" baseline="30000" dirty="0"/>
              <a:t>51 </a:t>
            </a:r>
            <a:r>
              <a:rPr lang="en-US" sz="2900" dirty="0"/>
              <a:t>Now it came to pass, while He blessed them, that He was parted from them and carried up into heaven. </a:t>
            </a:r>
            <a:r>
              <a:rPr lang="en-US" sz="2900" baseline="30000" dirty="0"/>
              <a:t>52 </a:t>
            </a:r>
            <a:r>
              <a:rPr lang="en-US" sz="2900" dirty="0"/>
              <a:t>And they worshiped Him, and returned to Jerusalem with great joy..</a:t>
            </a:r>
          </a:p>
          <a:p>
            <a:pPr marL="457200" indent="-457200" algn="l">
              <a:buFont typeface="Georgia" panose="02040502050405020303" pitchFamily="18" charset="0"/>
              <a:buChar char="—"/>
            </a:pPr>
            <a:r>
              <a:rPr lang="en-US" sz="3200" dirty="0"/>
              <a:t>Acts 1:9-12 </a:t>
            </a:r>
            <a:r>
              <a:rPr lang="en-US" sz="2900" dirty="0"/>
              <a:t>Now when He had spoken these things, while they watched, He was taken up, and a cloud received Him out of their sight. Then they returned to Jerusalem from the mount called Olivet, which is near Jerusalem, a Sabbath day’s journey. </a:t>
            </a:r>
          </a:p>
          <a:p>
            <a:pPr marL="457200" indent="-457200" algn="l">
              <a:buClr>
                <a:srgbClr val="FF0000"/>
              </a:buClr>
              <a:buFont typeface="Georgia" panose="02040502050405020303" pitchFamily="18" charset="0"/>
              <a:buChar char="—"/>
            </a:pPr>
            <a:endParaRPr lang="en-US" sz="3200" dirty="0">
              <a:latin typeface="Georgia" panose="02040502050405020303" pitchFamily="18" charset="0"/>
            </a:endParaRPr>
          </a:p>
        </p:txBody>
      </p:sp>
    </p:spTree>
    <p:extLst>
      <p:ext uri="{BB962C8B-B14F-4D97-AF65-F5344CB8AC3E}">
        <p14:creationId xmlns:p14="http://schemas.microsoft.com/office/powerpoint/2010/main" val="100180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1" y="445429"/>
            <a:ext cx="6981598" cy="862715"/>
          </a:xfrm>
        </p:spPr>
        <p:txBody>
          <a:bodyPr anchor="ctr">
            <a:normAutofit fontScale="90000"/>
          </a:bodyPr>
          <a:lstStyle/>
          <a:p>
            <a:pPr algn="l"/>
            <a:r>
              <a:rPr lang="en-US" sz="4000" dirty="0"/>
              <a:t>They believed in the Risen Christ</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1" y="1910280"/>
            <a:ext cx="10273438" cy="4170784"/>
          </a:xfrm>
        </p:spPr>
        <p:txBody>
          <a:bodyPr>
            <a:normAutofit/>
          </a:bodyPr>
          <a:lstStyle/>
          <a:p>
            <a:pPr marL="457200" indent="-457200" algn="l">
              <a:buFont typeface="Georgia" panose="02040502050405020303" pitchFamily="18" charset="0"/>
              <a:buChar char="—"/>
            </a:pPr>
            <a:r>
              <a:rPr lang="en-US" sz="3200" dirty="0"/>
              <a:t>Acts 1:3 </a:t>
            </a:r>
            <a:r>
              <a:rPr lang="en-US" sz="3000" dirty="0"/>
              <a:t>to whom He also presented Himself alive after His suffering by many infallible proofs, being seen by them during forty days and speaking of the things pertaining to the kingdom of God.</a:t>
            </a:r>
          </a:p>
          <a:p>
            <a:pPr marL="457200" indent="-457200" algn="l">
              <a:buFont typeface="Georgia" panose="02040502050405020303" pitchFamily="18" charset="0"/>
              <a:buChar char="—"/>
            </a:pPr>
            <a:r>
              <a:rPr lang="en-US" sz="3200" dirty="0"/>
              <a:t>Important lessons he taught them..</a:t>
            </a:r>
          </a:p>
          <a:p>
            <a:pPr marL="914400" lvl="1" indent="-457200" algn="l">
              <a:buFont typeface="Georgia" panose="02040502050405020303" pitchFamily="18" charset="0"/>
              <a:buChar char="—"/>
            </a:pPr>
            <a:r>
              <a:rPr lang="en-US" sz="2800" dirty="0">
                <a:latin typeface="Georgia" panose="02040502050405020303" pitchFamily="18" charset="0"/>
              </a:rPr>
              <a:t>The reality of His resurrection (v 3a)</a:t>
            </a:r>
          </a:p>
          <a:p>
            <a:pPr marL="914400" lvl="1" indent="-457200" algn="l">
              <a:buFont typeface="Georgia" panose="02040502050405020303" pitchFamily="18" charset="0"/>
              <a:buChar char="—"/>
            </a:pPr>
            <a:r>
              <a:rPr lang="en-US" sz="2800" dirty="0"/>
              <a:t>The coming of His kingdom (v 3b)</a:t>
            </a:r>
          </a:p>
          <a:p>
            <a:pPr marL="914400" lvl="1" indent="-457200" algn="l">
              <a:buFont typeface="Georgia" panose="02040502050405020303" pitchFamily="18" charset="0"/>
              <a:buChar char="—"/>
            </a:pPr>
            <a:r>
              <a:rPr lang="en-US" sz="2800" dirty="0">
                <a:latin typeface="Georgia" panose="02040502050405020303" pitchFamily="18" charset="0"/>
              </a:rPr>
              <a:t>The promise of the Holy Spirit (v 4-8)</a:t>
            </a:r>
          </a:p>
        </p:txBody>
      </p:sp>
    </p:spTree>
    <p:extLst>
      <p:ext uri="{BB962C8B-B14F-4D97-AF65-F5344CB8AC3E}">
        <p14:creationId xmlns:p14="http://schemas.microsoft.com/office/powerpoint/2010/main" val="71898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1" y="445429"/>
            <a:ext cx="6981598" cy="862715"/>
          </a:xfrm>
        </p:spPr>
        <p:txBody>
          <a:bodyPr anchor="ctr">
            <a:normAutofit/>
          </a:bodyPr>
          <a:lstStyle/>
          <a:p>
            <a:pPr algn="l"/>
            <a:r>
              <a:rPr lang="en-US" sz="4000" dirty="0"/>
              <a:t>The Nature of the Kingdom</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1" y="1910280"/>
            <a:ext cx="10273438" cy="4170784"/>
          </a:xfrm>
        </p:spPr>
        <p:txBody>
          <a:bodyPr>
            <a:normAutofit/>
          </a:bodyPr>
          <a:lstStyle/>
          <a:p>
            <a:pPr marL="457200" indent="-457200" algn="l">
              <a:buFont typeface="Georgia" panose="02040502050405020303" pitchFamily="18" charset="0"/>
              <a:buChar char="—"/>
            </a:pPr>
            <a:r>
              <a:rPr lang="en-US" sz="3200" dirty="0"/>
              <a:t>Acts 1:6 </a:t>
            </a:r>
            <a:r>
              <a:rPr lang="en-US" sz="2800" dirty="0"/>
              <a:t>Therefore, when they had come together, they asked Him, saying, “Lord, will You at this time restore the kingdom to Israel?” </a:t>
            </a:r>
          </a:p>
          <a:p>
            <a:pPr marL="457200" indent="-457200" algn="l">
              <a:buFont typeface="Georgia" panose="02040502050405020303" pitchFamily="18" charset="0"/>
              <a:buChar char="—"/>
            </a:pPr>
            <a:r>
              <a:rPr lang="en-US" sz="3200" dirty="0"/>
              <a:t>Acts 1:7-8  </a:t>
            </a:r>
            <a:r>
              <a:rPr lang="en-US" sz="3200" baseline="30000" dirty="0"/>
              <a:t> </a:t>
            </a:r>
            <a:r>
              <a:rPr lang="en-US" sz="2800" dirty="0"/>
              <a:t>And He said to them, “It is not for you to know times or seasons which the Father has put in His own authority. </a:t>
            </a:r>
            <a:r>
              <a:rPr lang="en-US" sz="2800" baseline="30000" dirty="0"/>
              <a:t>8 </a:t>
            </a:r>
            <a:r>
              <a:rPr lang="en-US" sz="2800" dirty="0"/>
              <a:t>But you shall receive power when the Holy Spirit has come upon you; and you shall be witnesses to Me in Jerusalem, and in all Judea and Samaria, and to the end of the earth.”</a:t>
            </a:r>
            <a:endParaRPr lang="en-US" sz="2800" dirty="0">
              <a:latin typeface="Georgia" panose="02040502050405020303" pitchFamily="18" charset="0"/>
            </a:endParaRPr>
          </a:p>
        </p:txBody>
      </p:sp>
    </p:spTree>
    <p:extLst>
      <p:ext uri="{BB962C8B-B14F-4D97-AF65-F5344CB8AC3E}">
        <p14:creationId xmlns:p14="http://schemas.microsoft.com/office/powerpoint/2010/main" val="225468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1" y="445429"/>
            <a:ext cx="6981598" cy="862715"/>
          </a:xfrm>
        </p:spPr>
        <p:txBody>
          <a:bodyPr anchor="ctr">
            <a:normAutofit/>
          </a:bodyPr>
          <a:lstStyle/>
          <a:p>
            <a:pPr algn="l"/>
            <a:r>
              <a:rPr lang="en-US" sz="4000" dirty="0"/>
              <a:t>Key Verse  Acts 1:8</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1" y="1753573"/>
            <a:ext cx="10273438" cy="4170784"/>
          </a:xfrm>
        </p:spPr>
        <p:txBody>
          <a:bodyPr>
            <a:normAutofit/>
          </a:bodyPr>
          <a:lstStyle/>
          <a:p>
            <a:pPr marL="457200" indent="-457200" algn="l">
              <a:buFont typeface="Georgia" panose="02040502050405020303" pitchFamily="18" charset="0"/>
              <a:buChar char="—"/>
            </a:pPr>
            <a:r>
              <a:rPr lang="en-US" sz="3200" dirty="0"/>
              <a:t>Acts 1:8 </a:t>
            </a:r>
            <a:r>
              <a:rPr lang="en-US" sz="3000" dirty="0"/>
              <a:t>But you shall receive power when the Holy Spirit has come upon you; and you shall be witnesses to Me in Jerusalem, and in all Judea and Samaria, and to the end of the earth.”</a:t>
            </a:r>
          </a:p>
          <a:p>
            <a:pPr marL="914400" lvl="1" indent="-457200" algn="l">
              <a:buFont typeface="Georgia" panose="02040502050405020303" pitchFamily="18" charset="0"/>
              <a:buChar char="—"/>
            </a:pPr>
            <a:r>
              <a:rPr lang="en-US" sz="2800" dirty="0">
                <a:latin typeface="Georgia" panose="02040502050405020303" pitchFamily="18" charset="0"/>
              </a:rPr>
              <a:t>Witness (</a:t>
            </a:r>
            <a:r>
              <a:rPr lang="en-US" sz="2800" dirty="0" err="1">
                <a:latin typeface="Georgia" panose="02040502050405020303" pitchFamily="18" charset="0"/>
              </a:rPr>
              <a:t>martus</a:t>
            </a:r>
            <a:r>
              <a:rPr lang="en-US" sz="2800" dirty="0">
                <a:latin typeface="Georgia" panose="02040502050405020303" pitchFamily="18" charset="0"/>
              </a:rPr>
              <a:t>) one who tells what he has seen or heard</a:t>
            </a:r>
          </a:p>
          <a:p>
            <a:pPr marL="914400" lvl="1" indent="-457200" algn="l">
              <a:buFont typeface="Georgia" panose="02040502050405020303" pitchFamily="18" charset="0"/>
              <a:buChar char="—"/>
            </a:pPr>
            <a:r>
              <a:rPr lang="en-US" sz="2800" dirty="0"/>
              <a:t>Jesus predicts the spread of the gospel</a:t>
            </a:r>
          </a:p>
          <a:p>
            <a:pPr marL="1371600" lvl="2" indent="-457200" algn="l">
              <a:buFont typeface="Georgia" panose="02040502050405020303" pitchFamily="18" charset="0"/>
              <a:buChar char="—"/>
            </a:pPr>
            <a:r>
              <a:rPr lang="en-US" sz="2600" dirty="0">
                <a:latin typeface="Georgia" panose="02040502050405020303" pitchFamily="18" charset="0"/>
              </a:rPr>
              <a:t>Jerusalem (Acts 1-7)</a:t>
            </a:r>
          </a:p>
          <a:p>
            <a:pPr marL="1371600" lvl="2" indent="-457200" algn="l">
              <a:buFont typeface="Georgia" panose="02040502050405020303" pitchFamily="18" charset="0"/>
              <a:buChar char="—"/>
            </a:pPr>
            <a:r>
              <a:rPr lang="en-US" sz="2600" dirty="0"/>
              <a:t>Judea/Samaria (Acts 8-12)</a:t>
            </a:r>
          </a:p>
          <a:p>
            <a:pPr marL="1371600" lvl="2" indent="-457200" algn="l">
              <a:buFont typeface="Georgia" panose="02040502050405020303" pitchFamily="18" charset="0"/>
              <a:buChar char="—"/>
            </a:pPr>
            <a:r>
              <a:rPr lang="en-US" sz="2600" dirty="0">
                <a:latin typeface="Georgia" panose="02040502050405020303" pitchFamily="18" charset="0"/>
              </a:rPr>
              <a:t>To ends of earth (Acts 13-28)</a:t>
            </a:r>
          </a:p>
        </p:txBody>
      </p:sp>
    </p:spTree>
    <p:extLst>
      <p:ext uri="{BB962C8B-B14F-4D97-AF65-F5344CB8AC3E}">
        <p14:creationId xmlns:p14="http://schemas.microsoft.com/office/powerpoint/2010/main" val="392590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1" y="445429"/>
            <a:ext cx="6981598" cy="862715"/>
          </a:xfrm>
        </p:spPr>
        <p:txBody>
          <a:bodyPr anchor="ctr">
            <a:normAutofit/>
          </a:bodyPr>
          <a:lstStyle/>
          <a:p>
            <a:pPr algn="l"/>
            <a:r>
              <a:rPr lang="en-US" sz="4000" dirty="0"/>
              <a:t>Promise of His coming again</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0" y="1645920"/>
            <a:ext cx="10552571" cy="4278437"/>
          </a:xfrm>
        </p:spPr>
        <p:txBody>
          <a:bodyPr>
            <a:normAutofit/>
          </a:bodyPr>
          <a:lstStyle/>
          <a:p>
            <a:pPr marL="457200" indent="-457200" algn="l">
              <a:buFont typeface="Georgia" panose="02040502050405020303" pitchFamily="18" charset="0"/>
              <a:buChar char="—"/>
            </a:pPr>
            <a:r>
              <a:rPr lang="en-US" sz="3200" dirty="0"/>
              <a:t>Acts 1:9-11 </a:t>
            </a:r>
            <a:r>
              <a:rPr lang="en-US" sz="2600" dirty="0"/>
              <a:t>Now when He had spoken these things, while they watched, He was taken up, and a cloud received Him out of their sight. </a:t>
            </a:r>
            <a:r>
              <a:rPr lang="en-US" sz="2600" baseline="30000" dirty="0"/>
              <a:t>10 </a:t>
            </a:r>
            <a:r>
              <a:rPr lang="en-US" sz="2600" dirty="0"/>
              <a:t>And while they looked steadfastly toward heaven as He went up, behold, two men stood by them in white apparel, </a:t>
            </a:r>
            <a:r>
              <a:rPr lang="en-US" sz="2600" baseline="30000" dirty="0"/>
              <a:t>11 </a:t>
            </a:r>
            <a:r>
              <a:rPr lang="en-US" sz="2600" dirty="0"/>
              <a:t>who also said, “Men of Galilee, why do you stand gazing up into heaven? This </a:t>
            </a:r>
            <a:r>
              <a:rPr lang="en-US" sz="2600" i="1" dirty="0"/>
              <a:t>same</a:t>
            </a:r>
            <a:r>
              <a:rPr lang="en-US" sz="2600" dirty="0"/>
              <a:t> Jesus, who was taken up from you into heaven, will so come in like manner as you saw Him go into heaven.”</a:t>
            </a:r>
          </a:p>
          <a:p>
            <a:pPr marL="914400" lvl="1" indent="-457200" algn="l">
              <a:buFont typeface="Georgia" panose="02040502050405020303" pitchFamily="18" charset="0"/>
              <a:buChar char="—"/>
            </a:pPr>
            <a:r>
              <a:rPr lang="en-US" sz="2600" dirty="0"/>
              <a:t>Luke 24:53 They returned to Jerusalem with great joy..</a:t>
            </a:r>
            <a:r>
              <a:rPr lang="en-US" sz="2800" dirty="0"/>
              <a:t> continually in the temple praising and blessing God. </a:t>
            </a:r>
            <a:endParaRPr lang="en-US" sz="2600" dirty="0"/>
          </a:p>
        </p:txBody>
      </p:sp>
    </p:spTree>
    <p:extLst>
      <p:ext uri="{BB962C8B-B14F-4D97-AF65-F5344CB8AC3E}">
        <p14:creationId xmlns:p14="http://schemas.microsoft.com/office/powerpoint/2010/main" val="171299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1" y="445429"/>
            <a:ext cx="6981598" cy="862715"/>
          </a:xfrm>
        </p:spPr>
        <p:txBody>
          <a:bodyPr anchor="ctr">
            <a:normAutofit/>
          </a:bodyPr>
          <a:lstStyle/>
          <a:p>
            <a:pPr algn="l"/>
            <a:r>
              <a:rPr lang="en-US" sz="4000" dirty="0"/>
              <a:t>They believed in each other</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0" y="1645920"/>
            <a:ext cx="10552571" cy="4278437"/>
          </a:xfrm>
        </p:spPr>
        <p:txBody>
          <a:bodyPr>
            <a:normAutofit/>
          </a:bodyPr>
          <a:lstStyle/>
          <a:p>
            <a:pPr marL="457200" indent="-457200" algn="l">
              <a:buFont typeface="Georgia" panose="02040502050405020303" pitchFamily="18" charset="0"/>
              <a:buChar char="—"/>
            </a:pPr>
            <a:r>
              <a:rPr lang="en-US" sz="3200" dirty="0"/>
              <a:t>Acts 1:12-14 </a:t>
            </a:r>
            <a:r>
              <a:rPr lang="en-US" sz="2800" dirty="0"/>
              <a:t>Then they returned to Jerusalem from the mount called </a:t>
            </a:r>
            <a:r>
              <a:rPr lang="en-US" sz="2800" dirty="0" err="1"/>
              <a:t>Olivet..And</a:t>
            </a:r>
            <a:r>
              <a:rPr lang="en-US" sz="2800" dirty="0"/>
              <a:t> when they had entered, they went up into the upper room where they were staying: Peter, James, John, and Andrew; Philip and Thomas; Bartholomew and Matthew; James </a:t>
            </a:r>
            <a:r>
              <a:rPr lang="en-US" sz="2800" i="1" dirty="0"/>
              <a:t>the son</a:t>
            </a:r>
            <a:r>
              <a:rPr lang="en-US" sz="2800" dirty="0"/>
              <a:t> of Alphaeus and Simon the Zealot; and Judas </a:t>
            </a:r>
            <a:r>
              <a:rPr lang="en-US" sz="2800" i="1" dirty="0"/>
              <a:t>the son</a:t>
            </a:r>
            <a:r>
              <a:rPr lang="en-US" sz="2800" dirty="0"/>
              <a:t> of James. </a:t>
            </a:r>
            <a:r>
              <a:rPr lang="en-US" sz="2800" baseline="30000" dirty="0"/>
              <a:t>14 </a:t>
            </a:r>
            <a:r>
              <a:rPr lang="en-US" sz="2800" dirty="0"/>
              <a:t>These all continued with one accord in prayer and supplication, with the women and Mary the mother of Jesus, and with His brothers.</a:t>
            </a:r>
            <a:endParaRPr lang="en-US" sz="2600" dirty="0"/>
          </a:p>
        </p:txBody>
      </p:sp>
    </p:spTree>
    <p:extLst>
      <p:ext uri="{BB962C8B-B14F-4D97-AF65-F5344CB8AC3E}">
        <p14:creationId xmlns:p14="http://schemas.microsoft.com/office/powerpoint/2010/main" val="8691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6" descr="A close-up of some currency&#10;&#10;Description automatically generated with medium confidence">
            <a:extLst>
              <a:ext uri="{FF2B5EF4-FFF2-40B4-BE49-F238E27FC236}">
                <a16:creationId xmlns:a16="http://schemas.microsoft.com/office/drawing/2014/main" id="{6870C653-6D89-4C52-A162-96943A60C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9" y="2044937"/>
            <a:ext cx="5892062" cy="4170785"/>
          </a:xfrm>
          <a:prstGeom prst="rect">
            <a:avLst/>
          </a:prstGeom>
        </p:spPr>
      </p:pic>
      <p:sp>
        <p:nvSpPr>
          <p:cNvPr id="2" name="Rectangle 1">
            <a:extLst>
              <a:ext uri="{FF2B5EF4-FFF2-40B4-BE49-F238E27FC236}">
                <a16:creationId xmlns:a16="http://schemas.microsoft.com/office/drawing/2014/main" id="{9BE6D07C-2C8B-46D3-9AF5-BF9968A70300}"/>
              </a:ext>
            </a:extLst>
          </p:cNvPr>
          <p:cNvSpPr/>
          <p:nvPr/>
        </p:nvSpPr>
        <p:spPr>
          <a:xfrm>
            <a:off x="0" y="0"/>
            <a:ext cx="512895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3CAE68C-05B6-48C1-ABE2-C0E3D15A49D2}"/>
              </a:ext>
            </a:extLst>
          </p:cNvPr>
          <p:cNvSpPr/>
          <p:nvPr/>
        </p:nvSpPr>
        <p:spPr>
          <a:xfrm>
            <a:off x="4953555" y="0"/>
            <a:ext cx="7238445"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1700D9B-A762-40FE-B7F9-9F33DBC25B2C}"/>
              </a:ext>
            </a:extLst>
          </p:cNvPr>
          <p:cNvSpPr>
            <a:spLocks noGrp="1"/>
          </p:cNvSpPr>
          <p:nvPr>
            <p:ph type="ctrTitle"/>
          </p:nvPr>
        </p:nvSpPr>
        <p:spPr>
          <a:xfrm>
            <a:off x="477980" y="445429"/>
            <a:ext cx="7780495" cy="862715"/>
          </a:xfrm>
        </p:spPr>
        <p:txBody>
          <a:bodyPr anchor="ctr">
            <a:normAutofit fontScale="90000"/>
          </a:bodyPr>
          <a:lstStyle/>
          <a:p>
            <a:pPr algn="l"/>
            <a:r>
              <a:rPr lang="en-US" sz="4000" dirty="0"/>
              <a:t>They believed in God leading them..</a:t>
            </a:r>
            <a:endParaRPr lang="en-US" sz="4000" dirty="0">
              <a:latin typeface="Britannic Bold" panose="020B0903060703020204" pitchFamily="34" charset="0"/>
            </a:endParaRPr>
          </a:p>
        </p:txBody>
      </p:sp>
      <p:sp>
        <p:nvSpPr>
          <p:cNvPr id="5" name="Subtitle 4">
            <a:extLst>
              <a:ext uri="{FF2B5EF4-FFF2-40B4-BE49-F238E27FC236}">
                <a16:creationId xmlns:a16="http://schemas.microsoft.com/office/drawing/2014/main" id="{856FD3E9-7B10-4098-93D8-135B3CCA759C}"/>
              </a:ext>
            </a:extLst>
          </p:cNvPr>
          <p:cNvSpPr>
            <a:spLocks noGrp="1"/>
          </p:cNvSpPr>
          <p:nvPr>
            <p:ph type="subTitle" idx="1"/>
          </p:nvPr>
        </p:nvSpPr>
        <p:spPr>
          <a:xfrm>
            <a:off x="477980" y="1645920"/>
            <a:ext cx="10581447" cy="4278437"/>
          </a:xfrm>
        </p:spPr>
        <p:txBody>
          <a:bodyPr>
            <a:normAutofit/>
          </a:bodyPr>
          <a:lstStyle/>
          <a:p>
            <a:pPr marL="457200" indent="-457200" algn="l">
              <a:buFont typeface="Georgia" panose="02040502050405020303" pitchFamily="18" charset="0"/>
              <a:buChar char="—"/>
            </a:pPr>
            <a:r>
              <a:rPr lang="en-US" sz="3200" dirty="0"/>
              <a:t>Acts 1:15-17 </a:t>
            </a:r>
            <a:r>
              <a:rPr lang="en-US" sz="2600" dirty="0"/>
              <a:t>And in those days Peter stood up in the midst of the disciples (altogether the number of names was about a hundred and twenty), and said, </a:t>
            </a:r>
            <a:r>
              <a:rPr lang="en-US" sz="2600" baseline="30000" dirty="0"/>
              <a:t>16 </a:t>
            </a:r>
            <a:r>
              <a:rPr lang="en-US" sz="2600" dirty="0"/>
              <a:t>“Men </a:t>
            </a:r>
            <a:r>
              <a:rPr lang="en-US" sz="2600" i="1" dirty="0"/>
              <a:t>and</a:t>
            </a:r>
            <a:r>
              <a:rPr lang="en-US" sz="2600" dirty="0"/>
              <a:t> brethren, this Scripture had to be fulfilled, which the Holy Spirit spoke before by the mouth of David concerning Judas, who became a guide to those who arrested Jesus; </a:t>
            </a:r>
            <a:r>
              <a:rPr lang="en-US" sz="2600" baseline="30000" dirty="0"/>
              <a:t>17 </a:t>
            </a:r>
            <a:r>
              <a:rPr lang="en-US" sz="2600" dirty="0"/>
              <a:t>for he was numbered with us and obtained a part in this ministry.”</a:t>
            </a:r>
          </a:p>
          <a:p>
            <a:pPr marL="457200" indent="-457200" algn="l">
              <a:buFont typeface="Georgia" panose="02040502050405020303" pitchFamily="18" charset="0"/>
              <a:buChar char="—"/>
            </a:pPr>
            <a:r>
              <a:rPr lang="en-US" sz="3200" dirty="0"/>
              <a:t>Acts 1:18-21 </a:t>
            </a:r>
            <a:r>
              <a:rPr lang="en-US" sz="2800" dirty="0"/>
              <a:t>Judas’ death and the need for his replacement..</a:t>
            </a:r>
          </a:p>
          <a:p>
            <a:pPr marL="914400" lvl="1" indent="-457200" algn="l">
              <a:buFont typeface="Georgia" panose="02040502050405020303" pitchFamily="18" charset="0"/>
              <a:buChar char="—"/>
            </a:pPr>
            <a:r>
              <a:rPr lang="en-US" sz="2400" dirty="0"/>
              <a:t>Scriptures fulfilled/applied  Psalm 41:9  69:25  109:8</a:t>
            </a:r>
          </a:p>
          <a:p>
            <a:pPr marL="914400" lvl="1" indent="-457200" algn="l">
              <a:buFont typeface="Georgia" panose="02040502050405020303" pitchFamily="18" charset="0"/>
              <a:buChar char="—"/>
            </a:pPr>
            <a:r>
              <a:rPr lang="en-US" sz="2400" dirty="0"/>
              <a:t>Requirements to be an apostle (3 qualifications)</a:t>
            </a:r>
          </a:p>
          <a:p>
            <a:pPr marL="914400" lvl="1" indent="-457200" algn="l">
              <a:buFont typeface="Georgia" panose="02040502050405020303" pitchFamily="18" charset="0"/>
              <a:buChar char="—"/>
            </a:pPr>
            <a:r>
              <a:rPr lang="en-US" sz="2400" dirty="0"/>
              <a:t>Two men nominated (Justus, Matthias)</a:t>
            </a:r>
          </a:p>
        </p:txBody>
      </p:sp>
    </p:spTree>
    <p:extLst>
      <p:ext uri="{BB962C8B-B14F-4D97-AF65-F5344CB8AC3E}">
        <p14:creationId xmlns:p14="http://schemas.microsoft.com/office/powerpoint/2010/main" val="193743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915</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Britannic Bold</vt:lpstr>
      <vt:lpstr>Calibri</vt:lpstr>
      <vt:lpstr>Georgia</vt:lpstr>
      <vt:lpstr>Office Theme</vt:lpstr>
      <vt:lpstr>The Faith of the First Christians</vt:lpstr>
      <vt:lpstr>Acts continues Luke’s story..</vt:lpstr>
      <vt:lpstr>Acts begins where Luke ends</vt:lpstr>
      <vt:lpstr>They believed in the Risen Christ</vt:lpstr>
      <vt:lpstr>The Nature of the Kingdom</vt:lpstr>
      <vt:lpstr>Key Verse  Acts 1:8</vt:lpstr>
      <vt:lpstr>Promise of His coming again</vt:lpstr>
      <vt:lpstr>They believed in each other</vt:lpstr>
      <vt:lpstr>They believed in God leading them..</vt:lpstr>
      <vt:lpstr>Relying on God to show His choice..</vt:lpstr>
      <vt:lpstr>The Faith of the First Christians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2022-01-23T05:46:38Z</dcterms:created>
  <dcterms:modified xsi:type="dcterms:W3CDTF">2022-02-06T00:25:25Z</dcterms:modified>
</cp:coreProperties>
</file>