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A24F0B-7901-4B80-B39E-497EBD446622}" v="10" dt="2022-03-27T17:38:11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8B42D-F640-4880-A026-DCB52119F8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25217" y="5007872"/>
            <a:ext cx="9144000" cy="806519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101E0-1886-48B1-9B27-67216C906F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487" y="5814391"/>
            <a:ext cx="9144000" cy="735496"/>
          </a:xfrm>
        </p:spPr>
        <p:txBody>
          <a:bodyPr anchor="t"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705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81F5-B036-4172-96AB-E307732B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D1E3C-2133-4376-A75C-E61AC0125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4CF2B-C2CB-498A-806A-2A97F523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9F5C5-8847-4341-B45D-6CF7D9D520A0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D532D-AB85-449C-ABF0-64749DC7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CF9B6-4597-45B7-8818-4F4CD380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7671D8-E586-48F2-9C27-4DFBA5D4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4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D55A1-E63D-458F-9F06-1E1AC0FBD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7E0B87-085F-4467-A55D-011E4D843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7F1FE-32FD-4564-B95F-93F23C73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9F5C5-8847-4341-B45D-6CF7D9D520A0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5F4D4-062C-49B9-B09C-177C34DB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F1797-5DA7-46E8-BC77-D13A8307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7671D8-E586-48F2-9C27-4DFBA5D4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1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E595-30CA-4A59-85C0-81ADF22B60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4CC6E-7F69-4B59-B88E-725026C6015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942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99539-DAD8-4AC8-8C47-BE9376439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7D6C0-1F95-450C-AACF-867B4FB58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77693-DF78-4323-B86C-DF62915087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9F5C5-8847-4341-B45D-6CF7D9D520A0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AC8C6-6287-4401-9304-CF34FDAA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42080-2973-4B18-827E-1D379B45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7671D8-E586-48F2-9C27-4DFBA5D4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0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DEDE4-1363-46A9-905A-5AC983FF4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F1D98-B8FD-454D-B83A-63B9CDE8E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BD68A-E925-4DD0-9D2F-710257413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40574-101E-4382-B306-BCD349444C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9F5C5-8847-4341-B45D-6CF7D9D520A0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9677E-F5F1-4C3B-866B-D7C40F2B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67A7A-658E-4810-BB8F-D63A57A2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7671D8-E586-48F2-9C27-4DFBA5D4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1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989D6-A3FB-40CE-AD83-36488357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7BEB1-1437-4AB0-B9BC-AF324B275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F9F17-8FB6-412E-A703-FD620A483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BFC0A-2704-47D0-AD6C-A259B6A86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A11DC-AA71-44E6-85DD-ED3C7A8AA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B61527-B7AD-46F2-A826-06E96607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9F5C5-8847-4341-B45D-6CF7D9D520A0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D6751-0905-4E08-A04A-B14D0E2A1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147FA-166F-4D5A-90E2-3FCFCEC0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7671D8-E586-48F2-9C27-4DFBA5D4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6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DB2C2-1570-490E-B92B-C58B4884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80DF3-0625-49A8-8D0A-0D2A7993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9F5C5-8847-4341-B45D-6CF7D9D520A0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2BD5C-37B5-4893-9F42-521EAE8B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B026B-C1CD-4A93-B0F0-4A84DB56E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7671D8-E586-48F2-9C27-4DFBA5D4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6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886BD2-D746-4A30-B354-E563F1C5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9F5C5-8847-4341-B45D-6CF7D9D520A0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B5EEA-8564-446B-BEF1-93703D41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B08943-FED1-4297-AE97-E4DC67E9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7671D8-E586-48F2-9C27-4DFBA5D4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5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940FC-7FEE-49D9-8BED-1448564A2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95ECD-BAB4-449E-89B9-60134734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F1BD9-82E1-4E22-9DDD-43A7AA1CC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B9279-B842-4E2B-82E5-8CD0A6B6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9F5C5-8847-4341-B45D-6CF7D9D520A0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25108-5F8A-4653-9F06-487D3591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F5C58-2060-4A06-A81D-A5F5558A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7671D8-E586-48F2-9C27-4DFBA5D4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7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0090-C522-4BF9-8CBF-2BA809220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B51EBF-C3C8-4238-BF78-4AD600487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90F49-8844-4DEF-864F-7D6CB09A5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505B8-F400-45A7-96D7-1E814500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9F5C5-8847-4341-B45D-6CF7D9D520A0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8BD27-2F87-42AE-8848-3473102FF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9DB5-D2D2-4551-A8E3-217C0310D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7671D8-E586-48F2-9C27-4DFBA5D4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9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D8426E-13F3-415F-A8D0-4CCD348E3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365126"/>
            <a:ext cx="5357192" cy="946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B59E9-4A98-4869-832C-488686CF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6165" y="2077277"/>
            <a:ext cx="10727635" cy="4099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877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Calibri" panose="020F0502020204030204" pitchFamily="34" charset="0"/>
        <a:buChar char="―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―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50"/>
        </a:buClr>
        <a:buFont typeface="Calibri" panose="020F0502020204030204" pitchFamily="34" charset="0"/>
        <a:buChar char="―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0AA9E-F942-4B1A-86FF-ACCDBE63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110423"/>
            <a:ext cx="10906061" cy="671540"/>
          </a:xfrm>
          <a:noFill/>
        </p:spPr>
        <p:txBody>
          <a:bodyPr anchor="ctr">
            <a:no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Two Visions, Two Conversions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16C5B-BE7F-4224-B8DF-5AECB52C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855842"/>
            <a:ext cx="10906061" cy="671539"/>
          </a:xfrm>
          <a:noFill/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Acts 10:1-48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sky, building, column, ruin&#10;&#10;Description automatically generated">
            <a:extLst>
              <a:ext uri="{FF2B5EF4-FFF2-40B4-BE49-F238E27FC236}">
                <a16:creationId xmlns:a16="http://schemas.microsoft.com/office/drawing/2014/main" id="{E5D58444-2778-409F-AA0F-8827D18E8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80" r="1" b="12289"/>
          <a:stretch/>
        </p:blipFill>
        <p:spPr>
          <a:xfrm>
            <a:off x="0" y="-73881"/>
            <a:ext cx="12192000" cy="497023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71906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0AA9E-F942-4B1A-86FF-ACCDBE63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110423"/>
            <a:ext cx="10906061" cy="671540"/>
          </a:xfrm>
          <a:noFill/>
        </p:spPr>
        <p:txBody>
          <a:bodyPr anchor="ctr">
            <a:no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Two Visions, Two Conversions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16C5B-BE7F-4224-B8DF-5AECB52C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855842"/>
            <a:ext cx="10906061" cy="671539"/>
          </a:xfrm>
          <a:noFill/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Acts 10:1-48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sky, building, column, ruin&#10;&#10;Description automatically generated">
            <a:extLst>
              <a:ext uri="{FF2B5EF4-FFF2-40B4-BE49-F238E27FC236}">
                <a16:creationId xmlns:a16="http://schemas.microsoft.com/office/drawing/2014/main" id="{E5D58444-2778-409F-AA0F-8827D18E8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80" r="1" b="12289"/>
          <a:stretch/>
        </p:blipFill>
        <p:spPr>
          <a:xfrm>
            <a:off x="0" y="-73881"/>
            <a:ext cx="12192000" cy="497023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9757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building, column, ruin&#10;&#10;Description automatically generated">
            <a:extLst>
              <a:ext uri="{FF2B5EF4-FFF2-40B4-BE49-F238E27FC236}">
                <a16:creationId xmlns:a16="http://schemas.microsoft.com/office/drawing/2014/main" id="{E5D58444-2778-409F-AA0F-8827D18E8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" t="9091" r="1977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D20D8-0774-4BBD-BE58-57EEF2DB9A0B}"/>
              </a:ext>
            </a:extLst>
          </p:cNvPr>
          <p:cNvSpPr/>
          <p:nvPr/>
        </p:nvSpPr>
        <p:spPr>
          <a:xfrm>
            <a:off x="-20320" y="-10"/>
            <a:ext cx="43586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432186-B17D-4637-B9BA-2E07266DBC8E}"/>
              </a:ext>
            </a:extLst>
          </p:cNvPr>
          <p:cNvSpPr/>
          <p:nvPr/>
        </p:nvSpPr>
        <p:spPr>
          <a:xfrm>
            <a:off x="4329730" y="-10"/>
            <a:ext cx="788259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0AA9E-F942-4B1A-86FF-ACCDBE63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82283"/>
            <a:ext cx="5872019" cy="950972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Meet Cornelius </a:t>
            </a:r>
            <a:r>
              <a:rPr lang="en-US" sz="3000" dirty="0">
                <a:solidFill>
                  <a:srgbClr val="FF0000"/>
                </a:solidFill>
                <a:latin typeface="Britannic Bold" panose="020B0903060703020204" pitchFamily="34" charset="0"/>
              </a:rPr>
              <a:t>v1-2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16C5B-BE7F-4224-B8DF-5AECB52C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52320"/>
            <a:ext cx="11155220" cy="402874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Roman officer stationed in Caesarea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Centurion of the Italian Regiment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Devout worshiper of the God of Israel</a:t>
            </a:r>
            <a:endParaRPr lang="en-US" sz="32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Gave much alms</a:t>
            </a:r>
            <a:r>
              <a:rPr lang="en-US" sz="3200" dirty="0"/>
              <a:t>/Prayed to God always</a:t>
            </a:r>
            <a:endParaRPr lang="en-US" sz="3200" dirty="0">
              <a:latin typeface="Georgia" panose="02040502050405020303" pitchFamily="18" charset="0"/>
            </a:endParaRPr>
          </a:p>
          <a:p>
            <a:pPr algn="l">
              <a:buClr>
                <a:srgbClr val="FF0000"/>
              </a:buClr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44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building, column, ruin&#10;&#10;Description automatically generated">
            <a:extLst>
              <a:ext uri="{FF2B5EF4-FFF2-40B4-BE49-F238E27FC236}">
                <a16:creationId xmlns:a16="http://schemas.microsoft.com/office/drawing/2014/main" id="{E5D58444-2778-409F-AA0F-8827D18E8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" t="9091" r="1977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D20D8-0774-4BBD-BE58-57EEF2DB9A0B}"/>
              </a:ext>
            </a:extLst>
          </p:cNvPr>
          <p:cNvSpPr/>
          <p:nvPr/>
        </p:nvSpPr>
        <p:spPr>
          <a:xfrm>
            <a:off x="-20320" y="-10"/>
            <a:ext cx="43586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432186-B17D-4637-B9BA-2E07266DBC8E}"/>
              </a:ext>
            </a:extLst>
          </p:cNvPr>
          <p:cNvSpPr/>
          <p:nvPr/>
        </p:nvSpPr>
        <p:spPr>
          <a:xfrm>
            <a:off x="4329730" y="-10"/>
            <a:ext cx="788259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0AA9E-F942-4B1A-86FF-ACCDBE63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82283"/>
            <a:ext cx="5872019" cy="950972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Vision #1: Cornelius </a:t>
            </a:r>
            <a:r>
              <a:rPr lang="en-US" sz="3000" dirty="0">
                <a:solidFill>
                  <a:srgbClr val="FF0000"/>
                </a:solidFill>
              </a:rPr>
              <a:t>3-8</a:t>
            </a:r>
            <a:endParaRPr lang="en-US" sz="30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16C5B-BE7F-4224-B8DF-5AECB52C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52320"/>
            <a:ext cx="11155220" cy="402874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At ninth hour saw an angel, was afraid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His prayers/alms have been noticed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Send for Peter</a:t>
            </a:r>
            <a:r>
              <a:rPr lang="en-US" sz="3200" dirty="0"/>
              <a:t>/he will tell you what to do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Cornelius is obedient, sends three men</a:t>
            </a:r>
          </a:p>
        </p:txBody>
      </p:sp>
    </p:spTree>
    <p:extLst>
      <p:ext uri="{BB962C8B-B14F-4D97-AF65-F5344CB8AC3E}">
        <p14:creationId xmlns:p14="http://schemas.microsoft.com/office/powerpoint/2010/main" val="86519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building, column, ruin&#10;&#10;Description automatically generated">
            <a:extLst>
              <a:ext uri="{FF2B5EF4-FFF2-40B4-BE49-F238E27FC236}">
                <a16:creationId xmlns:a16="http://schemas.microsoft.com/office/drawing/2014/main" id="{E5D58444-2778-409F-AA0F-8827D18E8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" t="9091" r="1977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D20D8-0774-4BBD-BE58-57EEF2DB9A0B}"/>
              </a:ext>
            </a:extLst>
          </p:cNvPr>
          <p:cNvSpPr/>
          <p:nvPr/>
        </p:nvSpPr>
        <p:spPr>
          <a:xfrm>
            <a:off x="-20320" y="-10"/>
            <a:ext cx="43586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432186-B17D-4637-B9BA-2E07266DBC8E}"/>
              </a:ext>
            </a:extLst>
          </p:cNvPr>
          <p:cNvSpPr/>
          <p:nvPr/>
        </p:nvSpPr>
        <p:spPr>
          <a:xfrm>
            <a:off x="4329730" y="-10"/>
            <a:ext cx="788259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0AA9E-F942-4B1A-86FF-ACCDBE63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82283"/>
            <a:ext cx="5872019" cy="950972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Vision #2: Peter </a:t>
            </a:r>
            <a:r>
              <a:rPr lang="en-US" sz="3000" dirty="0">
                <a:solidFill>
                  <a:srgbClr val="FF0000"/>
                </a:solidFill>
              </a:rPr>
              <a:t>9-23</a:t>
            </a:r>
            <a:endParaRPr lang="en-US" sz="30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16C5B-BE7F-4224-B8DF-5AECB52C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52320"/>
            <a:ext cx="11155220" cy="402874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At sixth hour, Peter praying on roof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Sheet let down with all kinds of animals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God: Rise, kill &amp; eat/ Peter: Not so, Lord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“What God has cleansed</a:t>
            </a:r>
            <a:r>
              <a:rPr lang="en-US" sz="3200" dirty="0"/>
              <a:t>, call not common”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The men arrive: Peter sent to Caesarea</a:t>
            </a:r>
          </a:p>
        </p:txBody>
      </p:sp>
    </p:spTree>
    <p:extLst>
      <p:ext uri="{BB962C8B-B14F-4D97-AF65-F5344CB8AC3E}">
        <p14:creationId xmlns:p14="http://schemas.microsoft.com/office/powerpoint/2010/main" val="119135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building, column, ruin&#10;&#10;Description automatically generated">
            <a:extLst>
              <a:ext uri="{FF2B5EF4-FFF2-40B4-BE49-F238E27FC236}">
                <a16:creationId xmlns:a16="http://schemas.microsoft.com/office/drawing/2014/main" id="{E5D58444-2778-409F-AA0F-8827D18E8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" t="9091" r="1977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D20D8-0774-4BBD-BE58-57EEF2DB9A0B}"/>
              </a:ext>
            </a:extLst>
          </p:cNvPr>
          <p:cNvSpPr/>
          <p:nvPr/>
        </p:nvSpPr>
        <p:spPr>
          <a:xfrm>
            <a:off x="-20320" y="-10"/>
            <a:ext cx="43586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432186-B17D-4637-B9BA-2E07266DBC8E}"/>
              </a:ext>
            </a:extLst>
          </p:cNvPr>
          <p:cNvSpPr/>
          <p:nvPr/>
        </p:nvSpPr>
        <p:spPr>
          <a:xfrm>
            <a:off x="4329730" y="-10"/>
            <a:ext cx="788259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0AA9E-F942-4B1A-86FF-ACCDBE63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82283"/>
            <a:ext cx="7009940" cy="950972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Peter’s meets Cornelius </a:t>
            </a:r>
            <a:r>
              <a:rPr lang="en-US" sz="3000" dirty="0">
                <a:solidFill>
                  <a:srgbClr val="FF0000"/>
                </a:solidFill>
              </a:rPr>
              <a:t>24-33</a:t>
            </a:r>
            <a:endParaRPr lang="en-US" sz="30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16C5B-BE7F-4224-B8DF-5AECB52C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52320"/>
            <a:ext cx="11155220" cy="402874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Cornelius welcomes Peter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Waiting for Peter with family/friends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Falling down at Peter’s feet, told to stand up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Peter explains his presence/His vision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Cornelius relates his vision/man in bright clothing</a:t>
            </a:r>
          </a:p>
          <a:p>
            <a:pPr algn="l">
              <a:buClr>
                <a:srgbClr val="FF0000"/>
              </a:buClr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0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building, column, ruin&#10;&#10;Description automatically generated">
            <a:extLst>
              <a:ext uri="{FF2B5EF4-FFF2-40B4-BE49-F238E27FC236}">
                <a16:creationId xmlns:a16="http://schemas.microsoft.com/office/drawing/2014/main" id="{E5D58444-2778-409F-AA0F-8827D18E8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" t="9091" r="1977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D20D8-0774-4BBD-BE58-57EEF2DB9A0B}"/>
              </a:ext>
            </a:extLst>
          </p:cNvPr>
          <p:cNvSpPr/>
          <p:nvPr/>
        </p:nvSpPr>
        <p:spPr>
          <a:xfrm>
            <a:off x="-20320" y="-10"/>
            <a:ext cx="43586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432186-B17D-4637-B9BA-2E07266DBC8E}"/>
              </a:ext>
            </a:extLst>
          </p:cNvPr>
          <p:cNvSpPr/>
          <p:nvPr/>
        </p:nvSpPr>
        <p:spPr>
          <a:xfrm>
            <a:off x="4329730" y="-10"/>
            <a:ext cx="788259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0AA9E-F942-4B1A-86FF-ACCDBE63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82283"/>
            <a:ext cx="7009940" cy="950972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Peter’s sermon </a:t>
            </a:r>
            <a:r>
              <a:rPr lang="en-US" sz="3000" dirty="0">
                <a:solidFill>
                  <a:srgbClr val="FF0000"/>
                </a:solidFill>
              </a:rPr>
              <a:t>24-33</a:t>
            </a:r>
            <a:endParaRPr lang="en-US" sz="30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16C5B-BE7F-4224-B8DF-5AECB52C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52320"/>
            <a:ext cx="11155220" cy="402874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Begins with what he </a:t>
            </a:r>
            <a:r>
              <a:rPr lang="en-US" sz="3200" dirty="0"/>
              <a:t>now understands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God shows no partiality/accepts all who fear Him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God sent Jesus to Israel, preaching peace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God anointed Je</a:t>
            </a:r>
            <a:r>
              <a:rPr lang="en-US" sz="3200" dirty="0"/>
              <a:t>sus with Holy Spirit/power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Put to death in Jerusalem but raised by God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Prophets testify remission of sins in His name</a:t>
            </a:r>
          </a:p>
        </p:txBody>
      </p:sp>
    </p:spTree>
    <p:extLst>
      <p:ext uri="{BB962C8B-B14F-4D97-AF65-F5344CB8AC3E}">
        <p14:creationId xmlns:p14="http://schemas.microsoft.com/office/powerpoint/2010/main" val="148774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building, column, ruin&#10;&#10;Description automatically generated">
            <a:extLst>
              <a:ext uri="{FF2B5EF4-FFF2-40B4-BE49-F238E27FC236}">
                <a16:creationId xmlns:a16="http://schemas.microsoft.com/office/drawing/2014/main" id="{E5D58444-2778-409F-AA0F-8827D18E8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" t="9091" r="1977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D20D8-0774-4BBD-BE58-57EEF2DB9A0B}"/>
              </a:ext>
            </a:extLst>
          </p:cNvPr>
          <p:cNvSpPr/>
          <p:nvPr/>
        </p:nvSpPr>
        <p:spPr>
          <a:xfrm>
            <a:off x="-20320" y="-10"/>
            <a:ext cx="43586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432186-B17D-4637-B9BA-2E07266DBC8E}"/>
              </a:ext>
            </a:extLst>
          </p:cNvPr>
          <p:cNvSpPr/>
          <p:nvPr/>
        </p:nvSpPr>
        <p:spPr>
          <a:xfrm>
            <a:off x="4329730" y="-10"/>
            <a:ext cx="788259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0AA9E-F942-4B1A-86FF-ACCDBE63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82283"/>
            <a:ext cx="7009940" cy="950972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Two Conversions </a:t>
            </a:r>
            <a:r>
              <a:rPr lang="en-US" sz="3000" dirty="0">
                <a:solidFill>
                  <a:srgbClr val="FF0000"/>
                </a:solidFill>
              </a:rPr>
              <a:t>44-48</a:t>
            </a:r>
            <a:endParaRPr lang="en-US" sz="30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16C5B-BE7F-4224-B8DF-5AECB52C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52320"/>
            <a:ext cx="11155220" cy="402874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Unexpected outpouring of Holy Spirit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As Peter spoke, Holy Spirit fell on those who heard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The Jews were astonished the gift poured on Gentiles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Who can forbid these water to be baptized? 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#1: Conversion of Cornelius to Christ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#2: Conversion of Peter to true meaning of salvation</a:t>
            </a:r>
          </a:p>
        </p:txBody>
      </p:sp>
    </p:spTree>
    <p:extLst>
      <p:ext uri="{BB962C8B-B14F-4D97-AF65-F5344CB8AC3E}">
        <p14:creationId xmlns:p14="http://schemas.microsoft.com/office/powerpoint/2010/main" val="408225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building, column, ruin&#10;&#10;Description automatically generated">
            <a:extLst>
              <a:ext uri="{FF2B5EF4-FFF2-40B4-BE49-F238E27FC236}">
                <a16:creationId xmlns:a16="http://schemas.microsoft.com/office/drawing/2014/main" id="{E5D58444-2778-409F-AA0F-8827D18E8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" t="9091" r="1977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D20D8-0774-4BBD-BE58-57EEF2DB9A0B}"/>
              </a:ext>
            </a:extLst>
          </p:cNvPr>
          <p:cNvSpPr/>
          <p:nvPr/>
        </p:nvSpPr>
        <p:spPr>
          <a:xfrm>
            <a:off x="-20320" y="-10"/>
            <a:ext cx="43586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432186-B17D-4637-B9BA-2E07266DBC8E}"/>
              </a:ext>
            </a:extLst>
          </p:cNvPr>
          <p:cNvSpPr/>
          <p:nvPr/>
        </p:nvSpPr>
        <p:spPr>
          <a:xfrm>
            <a:off x="4329730" y="-10"/>
            <a:ext cx="788259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0AA9E-F942-4B1A-86FF-ACCDBE63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82283"/>
            <a:ext cx="7009940" cy="950972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What Peter had missed..</a:t>
            </a:r>
            <a:endParaRPr lang="en-US" sz="30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16C5B-BE7F-4224-B8DF-5AECB52C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15528"/>
            <a:ext cx="11490500" cy="4165535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Luke 2:32 Jesus would be a light to the Gentiles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Luke 3:6 All mankind will see the salvation of God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Luke 4 Two OT stories God sending his servants to Gentiles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Luke 7</a:t>
            </a:r>
            <a:r>
              <a:rPr lang="en-US" sz="3200" dirty="0"/>
              <a:t>  Jesus’ praise for faith of Roman centurion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Luke 24:47 Forgiveness to be preached to all nations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Acts 1:8 they would be witnesses to ends of the earth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Acts 2:17-21 </a:t>
            </a:r>
            <a:r>
              <a:rPr lang="en-US" sz="3200" dirty="0"/>
              <a:t>God would pour out His Spirit on all flesh</a:t>
            </a: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83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building, column, ruin&#10;&#10;Description automatically generated">
            <a:extLst>
              <a:ext uri="{FF2B5EF4-FFF2-40B4-BE49-F238E27FC236}">
                <a16:creationId xmlns:a16="http://schemas.microsoft.com/office/drawing/2014/main" id="{E5D58444-2778-409F-AA0F-8827D18E8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" t="9091" r="1977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D20D8-0774-4BBD-BE58-57EEF2DB9A0B}"/>
              </a:ext>
            </a:extLst>
          </p:cNvPr>
          <p:cNvSpPr/>
          <p:nvPr/>
        </p:nvSpPr>
        <p:spPr>
          <a:xfrm>
            <a:off x="-20320" y="-10"/>
            <a:ext cx="43586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432186-B17D-4637-B9BA-2E07266DBC8E}"/>
              </a:ext>
            </a:extLst>
          </p:cNvPr>
          <p:cNvSpPr/>
          <p:nvPr/>
        </p:nvSpPr>
        <p:spPr>
          <a:xfrm>
            <a:off x="4329730" y="-10"/>
            <a:ext cx="788259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0AA9E-F942-4B1A-86FF-ACCDBE63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82283"/>
            <a:ext cx="7009940" cy="950972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What this teaches us..</a:t>
            </a:r>
            <a:endParaRPr lang="en-US" sz="30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16C5B-BE7F-4224-B8DF-5AECB52C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15528"/>
            <a:ext cx="11490500" cy="4165535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The reason Peter didn’t get it: the way he was raised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Today we understand that God loves all people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Lessons for us..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Conversion is not a one-time event, but continuing process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God continues to lead us into deeper insight, obedience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It is too easy for us to </a:t>
            </a:r>
            <a:r>
              <a:rPr lang="en-US" sz="3000" dirty="0"/>
              <a:t>reach point we no longer want to grow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As we grow we mus</a:t>
            </a:r>
            <a:r>
              <a:rPr lang="en-US" sz="3000" dirty="0"/>
              <a:t>t be willing to be like Peter</a:t>
            </a:r>
            <a:endParaRPr lang="en-US" sz="3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9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436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Britannic Bold</vt:lpstr>
      <vt:lpstr>Calibri</vt:lpstr>
      <vt:lpstr>Georgia</vt:lpstr>
      <vt:lpstr>Office Theme</vt:lpstr>
      <vt:lpstr>Two Visions, Two Conversions</vt:lpstr>
      <vt:lpstr>Meet Cornelius v1-2</vt:lpstr>
      <vt:lpstr>Vision #1: Cornelius 3-8</vt:lpstr>
      <vt:lpstr>Vision #2: Peter 9-23</vt:lpstr>
      <vt:lpstr>Peter’s meets Cornelius 24-33</vt:lpstr>
      <vt:lpstr>Peter’s sermon 24-33</vt:lpstr>
      <vt:lpstr>Two Conversions 44-48</vt:lpstr>
      <vt:lpstr>What Peter had missed..</vt:lpstr>
      <vt:lpstr>What this teaches us..</vt:lpstr>
      <vt:lpstr>Two Visions, Two Conversions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2022-03-27T03:35:57Z</dcterms:created>
  <dcterms:modified xsi:type="dcterms:W3CDTF">2022-04-03T00:29:08Z</dcterms:modified>
</cp:coreProperties>
</file>