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09" autoAdjust="0"/>
    <p:restoredTop sz="94660"/>
  </p:normalViewPr>
  <p:slideViewPr>
    <p:cSldViewPr snapToGrid="0">
      <p:cViewPr varScale="1">
        <p:scale>
          <a:sx n="63" d="100"/>
          <a:sy n="63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73CE-1F5F-20DB-97C2-E123103418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31532" y="4839127"/>
            <a:ext cx="9144000" cy="766763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3DBFD-AEC2-560D-F997-51116C83384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7969" y="5718515"/>
            <a:ext cx="9144000" cy="766763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96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84ED-4DAE-9040-0001-284B8148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BA72E-44AC-3943-CFA8-1D5115C2E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A6329-2650-470F-4006-30A86BE1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A19B0-03F9-569E-6675-7B068672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CBA85-5E69-65F3-366F-55736576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23258-52BF-95DF-F0DE-F2703E09D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2CDCB-C140-6D3B-2BDB-D424F551F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8F1A4-B6BA-7ABC-61FC-44DA829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0845E-807B-7F82-F91F-94276E43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EBA13-69EA-41E0-F2E4-C6AA8DA7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8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5850-0A57-798A-969C-B30179847B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627" y="424184"/>
            <a:ext cx="6092575" cy="962828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593D-E26F-9BA5-DD86-A829642688C6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2201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6144-01BF-BC78-EB10-9DE800770A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4972692"/>
            <a:ext cx="10515600" cy="83295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FE5DA-5E19-9743-830F-E0751CABD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5925104"/>
            <a:ext cx="10515600" cy="65035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07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50FF-6B12-95BE-9370-497BB16ED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1503-C89B-D985-D49B-4EEC08B18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467E8-4C68-3F93-70DB-F54DCF6F3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8A19D-5027-9928-251E-73A23BAD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21550-3645-69F0-286B-BEE77794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17301-37A4-5DAB-4780-E5F28B6F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7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F7DB-9E87-1572-CF77-DBDF727C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51B9C-CD73-28C1-3A73-04E0E35C1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971E5-4CF4-4A73-CC4B-26EA081FD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F5089-8F41-44B2-B55A-4DA1F2E98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3A76F7-ADCC-556A-DFDA-5F8E7EF26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58029-F955-081B-3108-15B246F7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A5343C-BF06-6ED0-97F6-B69B80E4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28B2F-6309-A892-5BC3-D5E8670D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8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87E4-83AD-7152-B524-41DB9BFA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3F08-780B-BBAA-A3FC-80F30432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4DA490-A7F7-2A28-9583-DFD595D6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67BB3-0DC1-046D-2557-EE8AD4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6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57236-1FBA-5E24-341B-3E801E3D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E0A85-553E-13BA-5342-DB80DEE1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F5944-C333-9F48-AC97-33DB9A03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AA3CD-E075-B3A9-1EF2-F18F6E181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5F695-0BA7-5825-B8AE-B06E1D7A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0EA00-F554-8C47-47BC-B7ECEFCF0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81B75-2811-925B-5C92-23544C68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BDDDC-DB37-1D50-7C92-C8EAE093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C1D1B-9AAC-3868-18B9-950BB52F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3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529F-1910-A6AC-CD53-A387D6E2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23616-1991-D924-B17C-17E18C360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C7850-7275-7CFE-7A44-0C7B6AFD8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C46BE-B253-82B6-57DF-03B2848C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2C5834-4FAD-440A-9A4B-1E25E325FE57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28DF0-6969-28C6-484B-65076C8A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9ACE1-DB31-4176-8433-AACCB172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FC47A2-9B90-4CA2-9CF2-057495AE1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B59390-D76E-50DA-370A-96D92BF6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627" y="424183"/>
            <a:ext cx="6092575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3C1DD-FEA4-0F91-5788-F1824CA3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627" y="2075380"/>
            <a:ext cx="10768173" cy="4181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676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—"/>
        <a:defRPr sz="3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Calibri" panose="020F0502020204030204" pitchFamily="34" charset="0"/>
        <a:buChar char="—"/>
        <a:defRPr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5C55F0BA-7D8B-4753-AB68-D54E59A24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80" y="5085707"/>
            <a:ext cx="10464734" cy="833919"/>
          </a:xfrm>
          <a:noFill/>
        </p:spPr>
        <p:txBody>
          <a:bodyPr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Building Each Other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37" y="5830507"/>
            <a:ext cx="10512421" cy="557187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20:1-38</a:t>
            </a:r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79" r="-2" b="16534"/>
          <a:stretch/>
        </p:blipFill>
        <p:spPr>
          <a:xfrm>
            <a:off x="28957" y="-64993"/>
            <a:ext cx="12175554" cy="480432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8560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C479-F1D3-E788-3823-72CF8D59052D}"/>
              </a:ext>
            </a:extLst>
          </p:cNvPr>
          <p:cNvSpPr/>
          <p:nvPr/>
        </p:nvSpPr>
        <p:spPr>
          <a:xfrm>
            <a:off x="0" y="0"/>
            <a:ext cx="4561726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01915-C3B7-F5F7-4141-D43AD7BD24DE}"/>
              </a:ext>
            </a:extLst>
          </p:cNvPr>
          <p:cNvSpPr/>
          <p:nvPr/>
        </p:nvSpPr>
        <p:spPr>
          <a:xfrm>
            <a:off x="4561726" y="0"/>
            <a:ext cx="7630274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51366"/>
            <a:ext cx="6457075" cy="841243"/>
          </a:xfrm>
        </p:spPr>
        <p:txBody>
          <a:bodyPr anchor="ctr">
            <a:normAutofit/>
          </a:bodyPr>
          <a:lstStyle/>
          <a:p>
            <a:pPr algn="l"/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1828801"/>
            <a:ext cx="11188557" cy="4403516"/>
          </a:xfrm>
        </p:spPr>
        <p:txBody>
          <a:bodyPr>
            <a:normAutofit/>
          </a:bodyPr>
          <a:lstStyle/>
          <a:p>
            <a:pPr marL="18288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600" dirty="0">
              <a:latin typeface="Georgia" panose="02040502050405020303" pitchFamily="18" charset="0"/>
            </a:endParaRPr>
          </a:p>
        </p:txBody>
      </p:sp>
      <p:pic>
        <p:nvPicPr>
          <p:cNvPr id="13" name="Picture 12" descr="Map&#10;&#10;Description automatically generated">
            <a:extLst>
              <a:ext uri="{FF2B5EF4-FFF2-40B4-BE49-F238E27FC236}">
                <a16:creationId xmlns:a16="http://schemas.microsoft.com/office/drawing/2014/main" id="{ED5DBD5F-A529-6B7C-4DC9-D5F8E32DE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9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C479-F1D3-E788-3823-72CF8D59052D}"/>
              </a:ext>
            </a:extLst>
          </p:cNvPr>
          <p:cNvSpPr/>
          <p:nvPr/>
        </p:nvSpPr>
        <p:spPr>
          <a:xfrm>
            <a:off x="0" y="0"/>
            <a:ext cx="4561726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01915-C3B7-F5F7-4141-D43AD7BD24DE}"/>
              </a:ext>
            </a:extLst>
          </p:cNvPr>
          <p:cNvSpPr/>
          <p:nvPr/>
        </p:nvSpPr>
        <p:spPr>
          <a:xfrm>
            <a:off x="4561726" y="0"/>
            <a:ext cx="7630274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51366"/>
            <a:ext cx="6929687" cy="84124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Personal Encouragement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1695236"/>
            <a:ext cx="11188557" cy="4537081"/>
          </a:xfrm>
        </p:spPr>
        <p:txBody>
          <a:bodyPr>
            <a:normAutofit/>
          </a:bodyPr>
          <a:lstStyle/>
          <a:p>
            <a:pPr marL="18288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/>
              <a:t>Paul’s example  vs 1-6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When leaving Ephesus (embraced the disciples)</a:t>
            </a:r>
            <a:endParaRPr lang="en-US" sz="3000" dirty="0">
              <a:latin typeface="Georgia" panose="02040502050405020303" pitchFamily="18" charset="0"/>
            </a:endParaRP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Revisiting</a:t>
            </a:r>
            <a:r>
              <a:rPr lang="en-US" sz="3000" dirty="0"/>
              <a:t> Macedonia (encouraged with many words)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Three months in Greece (Corinth, wrote to Romans)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Collection for needy saints (Judea) 1 Cor 16:1-3</a:t>
            </a:r>
          </a:p>
          <a:p>
            <a:pPr marL="1097280" lvl="2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Plot against Paul caus</a:t>
            </a:r>
            <a:r>
              <a:rPr lang="en-US" sz="2800" dirty="0"/>
              <a:t>es change of plans</a:t>
            </a:r>
          </a:p>
          <a:p>
            <a:pPr marL="1097280" lvl="2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Men travelling with him from churches</a:t>
            </a:r>
          </a:p>
        </p:txBody>
      </p:sp>
    </p:spTree>
    <p:extLst>
      <p:ext uri="{BB962C8B-B14F-4D97-AF65-F5344CB8AC3E}">
        <p14:creationId xmlns:p14="http://schemas.microsoft.com/office/powerpoint/2010/main" val="171135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C479-F1D3-E788-3823-72CF8D59052D}"/>
              </a:ext>
            </a:extLst>
          </p:cNvPr>
          <p:cNvSpPr/>
          <p:nvPr/>
        </p:nvSpPr>
        <p:spPr>
          <a:xfrm>
            <a:off x="0" y="0"/>
            <a:ext cx="4561726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01915-C3B7-F5F7-4141-D43AD7BD24DE}"/>
              </a:ext>
            </a:extLst>
          </p:cNvPr>
          <p:cNvSpPr/>
          <p:nvPr/>
        </p:nvSpPr>
        <p:spPr>
          <a:xfrm>
            <a:off x="4561726" y="0"/>
            <a:ext cx="7630274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51366"/>
            <a:ext cx="6929687" cy="84124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Personal Fellowship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1695236"/>
            <a:ext cx="11188557" cy="4537081"/>
          </a:xfrm>
        </p:spPr>
        <p:txBody>
          <a:bodyPr>
            <a:normAutofit/>
          </a:bodyPr>
          <a:lstStyle/>
          <a:p>
            <a:pPr marL="18288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/>
              <a:t>First day of week in Troas 7-12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The day Jesus rose / Day the church began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Disciples came together to break bread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Teaching from the word 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Unfortunate event (young man fell from window)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Tragedy reversed to bring great comfort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C479-F1D3-E788-3823-72CF8D59052D}"/>
              </a:ext>
            </a:extLst>
          </p:cNvPr>
          <p:cNvSpPr/>
          <p:nvPr/>
        </p:nvSpPr>
        <p:spPr>
          <a:xfrm>
            <a:off x="0" y="0"/>
            <a:ext cx="4561726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01915-C3B7-F5F7-4141-D43AD7BD24DE}"/>
              </a:ext>
            </a:extLst>
          </p:cNvPr>
          <p:cNvSpPr/>
          <p:nvPr/>
        </p:nvSpPr>
        <p:spPr>
          <a:xfrm>
            <a:off x="4561726" y="0"/>
            <a:ext cx="7630274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51366"/>
            <a:ext cx="6929687" cy="84124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Personal Integrity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1695236"/>
            <a:ext cx="11188557" cy="4537081"/>
          </a:xfrm>
        </p:spPr>
        <p:txBody>
          <a:bodyPr>
            <a:normAutofit/>
          </a:bodyPr>
          <a:lstStyle/>
          <a:p>
            <a:pPr marL="18288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/>
              <a:t>Travelling from Troas to Miletus 13-16</a:t>
            </a:r>
          </a:p>
          <a:p>
            <a:pPr marL="18288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/>
              <a:t>Sending for the elders from Ephesus 17-24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Paul reminds them of his manner of life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Serving with humility, facing many trials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Kept back nothing helpful to all 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Not knowing the future, but goal to finish race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2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C479-F1D3-E788-3823-72CF8D59052D}"/>
              </a:ext>
            </a:extLst>
          </p:cNvPr>
          <p:cNvSpPr/>
          <p:nvPr/>
        </p:nvSpPr>
        <p:spPr>
          <a:xfrm>
            <a:off x="0" y="0"/>
            <a:ext cx="4561726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01915-C3B7-F5F7-4141-D43AD7BD24DE}"/>
              </a:ext>
            </a:extLst>
          </p:cNvPr>
          <p:cNvSpPr/>
          <p:nvPr/>
        </p:nvSpPr>
        <p:spPr>
          <a:xfrm>
            <a:off x="4561726" y="0"/>
            <a:ext cx="7630274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51366"/>
            <a:ext cx="6929687" cy="84124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Personal Responsibility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1695236"/>
            <a:ext cx="11188557" cy="4537081"/>
          </a:xfrm>
        </p:spPr>
        <p:txBody>
          <a:bodyPr>
            <a:normAutofit/>
          </a:bodyPr>
          <a:lstStyle/>
          <a:p>
            <a:pPr marL="18288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/>
              <a:t>Paul may not see them again 25-31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Innocent of the blood of all men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Exhortation to the elders/shepherd the flock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Jesus purchased the church with His blood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Warns of dangers of apostasy</a:t>
            </a:r>
          </a:p>
        </p:txBody>
      </p:sp>
    </p:spTree>
    <p:extLst>
      <p:ext uri="{BB962C8B-B14F-4D97-AF65-F5344CB8AC3E}">
        <p14:creationId xmlns:p14="http://schemas.microsoft.com/office/powerpoint/2010/main" val="46716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C479-F1D3-E788-3823-72CF8D59052D}"/>
              </a:ext>
            </a:extLst>
          </p:cNvPr>
          <p:cNvSpPr/>
          <p:nvPr/>
        </p:nvSpPr>
        <p:spPr>
          <a:xfrm>
            <a:off x="0" y="0"/>
            <a:ext cx="4561726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01915-C3B7-F5F7-4141-D43AD7BD24DE}"/>
              </a:ext>
            </a:extLst>
          </p:cNvPr>
          <p:cNvSpPr/>
          <p:nvPr/>
        </p:nvSpPr>
        <p:spPr>
          <a:xfrm>
            <a:off x="4561726" y="0"/>
            <a:ext cx="7630274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51366"/>
            <a:ext cx="6929687" cy="84124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Personal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1695236"/>
            <a:ext cx="11188557" cy="4537081"/>
          </a:xfrm>
        </p:spPr>
        <p:txBody>
          <a:bodyPr>
            <a:normAutofit/>
          </a:bodyPr>
          <a:lstStyle/>
          <a:p>
            <a:pPr marL="18288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/>
              <a:t>When Christians part 32-35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Commit each other to God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God’s word (grace, being built up, inheritance)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Remember to not covet material things</a:t>
            </a:r>
          </a:p>
          <a:p>
            <a:pPr marL="640080" lvl="1" indent="-457200" algn="l">
              <a:buFont typeface="Calibri" panose="020F0502020204030204" pitchFamily="34" charset="0"/>
              <a:buChar char="―"/>
            </a:pPr>
            <a:r>
              <a:rPr lang="en-US" sz="3000" dirty="0"/>
              <a:t>Concern for the weak and needy</a:t>
            </a:r>
          </a:p>
          <a:p>
            <a:pPr marL="182880" indent="-457200" algn="l">
              <a:buFont typeface="Calibri" panose="020F0502020204030204" pitchFamily="34" charset="0"/>
              <a:buChar char="―"/>
            </a:pPr>
            <a:r>
              <a:rPr lang="en-US" dirty="0"/>
              <a:t>Emotional farewell 36-38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87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C479-F1D3-E788-3823-72CF8D59052D}"/>
              </a:ext>
            </a:extLst>
          </p:cNvPr>
          <p:cNvSpPr/>
          <p:nvPr/>
        </p:nvSpPr>
        <p:spPr>
          <a:xfrm>
            <a:off x="0" y="0"/>
            <a:ext cx="4561726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01915-C3B7-F5F7-4141-D43AD7BD24DE}"/>
              </a:ext>
            </a:extLst>
          </p:cNvPr>
          <p:cNvSpPr/>
          <p:nvPr/>
        </p:nvSpPr>
        <p:spPr>
          <a:xfrm>
            <a:off x="4561726" y="0"/>
            <a:ext cx="7630274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51366"/>
            <a:ext cx="6929687" cy="84124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Personal Application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18" y="1695236"/>
            <a:ext cx="11188557" cy="4537081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Love each other because Jesus bought Christians with his own blood.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Be patient with people and help them grow in the Lord.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Encourage other believers every opportunity God gives you.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Be willing to pray and when appropriate cry with other Christians.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Determine to finish your own race and complete the task the Lord has given you.</a:t>
            </a:r>
          </a:p>
          <a:p>
            <a:pPr algn="l"/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8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5C55F0BA-7D8B-4753-AB68-D54E59A24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6C708-4FBA-5039-EDEC-425902880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80" y="5085707"/>
            <a:ext cx="10464734" cy="833919"/>
          </a:xfrm>
          <a:noFill/>
        </p:spPr>
        <p:txBody>
          <a:bodyPr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Building Each Other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48F0-CF04-B318-B599-4CE93FB0E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37" y="5830507"/>
            <a:ext cx="10512421" cy="557187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20:1-38</a:t>
            </a:r>
          </a:p>
        </p:txBody>
      </p:sp>
      <p:pic>
        <p:nvPicPr>
          <p:cNvPr id="5" name="Picture 4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C0DE6499-8674-461B-6334-940E7060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79" r="-2" b="16534"/>
          <a:stretch/>
        </p:blipFill>
        <p:spPr>
          <a:xfrm>
            <a:off x="28957" y="-64993"/>
            <a:ext cx="12175554" cy="480432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0548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293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Britannic Bold</vt:lpstr>
      <vt:lpstr>Calibri</vt:lpstr>
      <vt:lpstr>Georgia</vt:lpstr>
      <vt:lpstr>Office Theme</vt:lpstr>
      <vt:lpstr>Building Each Other Up</vt:lpstr>
      <vt:lpstr>PowerPoint Presentation</vt:lpstr>
      <vt:lpstr>Personal Encouragement</vt:lpstr>
      <vt:lpstr>Personal Fellowship</vt:lpstr>
      <vt:lpstr>Personal Integrity</vt:lpstr>
      <vt:lpstr>Personal Responsibility</vt:lpstr>
      <vt:lpstr>Personal Example</vt:lpstr>
      <vt:lpstr>Personal Application</vt:lpstr>
      <vt:lpstr>Building Each Other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2022-06-12T04:49:30Z</dcterms:created>
  <dcterms:modified xsi:type="dcterms:W3CDTF">2022-07-17T00:07:30Z</dcterms:modified>
</cp:coreProperties>
</file>