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9" r:id="rId3"/>
    <p:sldId id="304" r:id="rId4"/>
    <p:sldId id="305" r:id="rId5"/>
    <p:sldId id="306" r:id="rId6"/>
    <p:sldId id="307" r:id="rId7"/>
    <p:sldId id="308" r:id="rId8"/>
    <p:sldId id="28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9ED6"/>
    <a:srgbClr val="7F9E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178F9F-3BB5-4D30-9D02-A4C0E81ED561}" v="2790" dt="2022-10-09T16:13:50.0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631" autoAdjust="0"/>
    <p:restoredTop sz="94660"/>
  </p:normalViewPr>
  <p:slideViewPr>
    <p:cSldViewPr snapToGrid="0">
      <p:cViewPr varScale="1">
        <p:scale>
          <a:sx n="63" d="100"/>
          <a:sy n="63" d="100"/>
        </p:scale>
        <p:origin x="2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5ECE4-AB1D-919A-5617-0DB0BAE6A86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4969566"/>
            <a:ext cx="9144000" cy="796580"/>
          </a:xfrm>
        </p:spPr>
        <p:txBody>
          <a:bodyPr anchor="b">
            <a:normAutofit/>
          </a:bodyPr>
          <a:lstStyle>
            <a:lvl1pPr algn="ctr">
              <a:defRPr sz="4400">
                <a:latin typeface="Britannic Bold" panose="020B0903060703020204" pitchFamily="34" charset="0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17F330-C247-91EE-2F2B-36C3390B93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5766146"/>
            <a:ext cx="9144000" cy="66592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84957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45802-2F1D-6C0C-B46F-556E79F5E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DFE53C-2013-3ADE-B7CA-E9C8FC4B26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25FCD-12BD-B2FF-A958-1D6DE9D04B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DA045E-0111-4E8E-AA61-F67F057CB8F9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0235E-CB75-AD22-731F-AFD15BD3E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9ABEB-9DE3-7898-DEEA-511CEDDB1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C73B41-599F-40E7-B26E-CC1DBCF3A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27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AE978C-5703-F20F-58E7-7B251D6B6D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002811-9075-0822-5A5A-C2E50D22E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6C720-00AB-0AC1-1715-507D663653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DA045E-0111-4E8E-AA61-F67F057CB8F9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BCAAE-F69D-2AF8-57C7-51186CA8E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CE1D1-23D8-1414-A4D0-FB6E9144E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C73B41-599F-40E7-B26E-CC1DBCF3A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1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BA733-4428-A75A-3162-2CD859A8A9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22031-2423-E684-D07A-96BC6E5EF672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22244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9B544-FEC3-855E-C7D6-00D477BD5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0550C7-9315-39FB-8233-0A1496916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B4B60-EF49-73D3-AC78-FDA7040F49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DA045E-0111-4E8E-AA61-F67F057CB8F9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B5BB5-FF25-86C7-7AF1-1BDAE6937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BED49-4EAE-3C10-E784-DEC1F1A1E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C73B41-599F-40E7-B26E-CC1DBCF3A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0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B5599-786F-49C4-47EC-ADA18BB95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BF774-B008-ED37-2523-E8E66D397F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BF2E4-6E31-5CE3-0F08-AF56B3B15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D48312-F3DB-66D0-36E9-A2E0A704F9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DA045E-0111-4E8E-AA61-F67F057CB8F9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76F13F-14A0-B469-3A27-218B2B826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FDC369-F606-EEE9-5075-3F1B7B121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C73B41-599F-40E7-B26E-CC1DBCF3A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4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CEA5C-C937-D6DF-455B-519C837A2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C828BE-1031-1AA4-2E85-E1BEEBFA4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61B65A-C2A8-8A81-4E23-85574DAFC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ED4C7F-E908-9CCE-88DB-55E5014580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9E8B11-A674-CE0D-76F8-71A0BE8AFC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950CA8-167B-5C93-76E3-9E5A8951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DA045E-0111-4E8E-AA61-F67F057CB8F9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336849-8C75-69B8-CBC9-D3C7109DB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561829-FAC4-6701-6E09-CD98CFD6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C73B41-599F-40E7-B26E-CC1DBCF3A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8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F8E4-F51E-EFD8-BF4B-5C2CA82F6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E1B1A2-35E0-C44D-68B7-4EFC4295C9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DA045E-0111-4E8E-AA61-F67F057CB8F9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B40D51-BE4B-4FC5-EB4D-3396CE6A8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C8930-8CB8-F2DD-5C54-A7A2D3639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C73B41-599F-40E7-B26E-CC1DBCF3A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3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C7FC89-D5A9-E011-0F0A-DB230ED02A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DA045E-0111-4E8E-AA61-F67F057CB8F9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EC1EAF-EB67-05EB-1DB3-49EE37FFF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ABD85A-191A-5A45-13EB-4B5A305A8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C73B41-599F-40E7-B26E-CC1DBCF3A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4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F2735-4E37-B52B-E3A3-65889E1A9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96F9F-8738-7A69-0E5B-0DA6E2422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805327-10F4-60D9-1ACB-DBE0B77E9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C0FF46-A407-8709-6060-93E958CE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DA045E-0111-4E8E-AA61-F67F057CB8F9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24C08-48C5-7856-E853-352442BAA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E67734-CBA5-9555-D484-BBB91C820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C73B41-599F-40E7-B26E-CC1DBCF3A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1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614EA-DD4D-8472-6E0B-0B2822C3F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FCD9E6-7DA1-95C9-C7DD-02F79CFD65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6BB428-BFC2-6EA8-1657-7F98A2EF59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6D5652-BCF9-15FC-49F8-DDBCDDD50D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DA045E-0111-4E8E-AA61-F67F057CB8F9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CD88E4-BFB3-68BF-3F0E-C7550CCA6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DE504B-705B-4927-5C46-700BACAD9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C73B41-599F-40E7-B26E-CC1DBCF3A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20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121318-5908-FC12-2869-82A2CE772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365126"/>
            <a:ext cx="5549348" cy="9070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4790C-F1BF-958D-C4F7-CD3D3242B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6652" y="1958009"/>
            <a:ext cx="11092070" cy="4383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35602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Britannic Bold" panose="020B0903060703020204" pitchFamily="34" charset="0"/>
          <a:ea typeface="+mj-ea"/>
          <a:cs typeface="+mj-cs"/>
        </a:defRPr>
      </a:lvl1pPr>
    </p:titleStyle>
    <p:bodyStyle>
      <a:lvl1pPr marL="228600" indent="-365760" algn="l" defTabSz="914400" rtl="0" eaLnBrk="1" latinLnBrk="0" hangingPunct="1">
        <a:lnSpc>
          <a:spcPct val="100000"/>
        </a:lnSpc>
        <a:spcBef>
          <a:spcPts val="0"/>
        </a:spcBef>
        <a:buClr>
          <a:srgbClr val="FF0000"/>
        </a:buClr>
        <a:buFont typeface="Georgia" panose="02040502050405020303" pitchFamily="18" charset="0"/>
        <a:buChar char="—"/>
        <a:defRPr sz="36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00B0F0"/>
        </a:buClr>
        <a:buFont typeface="Georgia" panose="02040502050405020303" pitchFamily="18" charset="0"/>
        <a:buChar char="—"/>
        <a:defRPr sz="3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914400" indent="-365760" algn="l" defTabSz="914400" rtl="0" eaLnBrk="1" latinLnBrk="0" hangingPunct="1">
        <a:lnSpc>
          <a:spcPct val="100000"/>
        </a:lnSpc>
        <a:spcBef>
          <a:spcPts val="0"/>
        </a:spcBef>
        <a:buClr>
          <a:srgbClr val="92D050"/>
        </a:buClr>
        <a:buFont typeface="Georgia" panose="02040502050405020303" pitchFamily="18" charset="0"/>
        <a:buChar char="—"/>
        <a:defRPr sz="26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B9A83-02B7-8B2B-D3C8-B643F30BB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449" y="4886959"/>
            <a:ext cx="10901471" cy="787083"/>
          </a:xfrm>
          <a:noFill/>
        </p:spPr>
        <p:txBody>
          <a:bodyPr anchor="ctr">
            <a:normAutofit fontScale="90000"/>
          </a:bodyPr>
          <a:lstStyle/>
          <a:p>
            <a:r>
              <a:rPr lang="en-US" dirty="0"/>
              <a:t>Wisdom to Think Biblically in Today’s World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0DF989-9F93-DECD-206C-277CA670D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209" y="5592762"/>
            <a:ext cx="10901471" cy="647476"/>
          </a:xfrm>
          <a:noFill/>
        </p:spPr>
        <p:txBody>
          <a:bodyPr>
            <a:noAutofit/>
          </a:bodyPr>
          <a:lstStyle/>
          <a:p>
            <a:r>
              <a:rPr lang="en-US" dirty="0"/>
              <a:t>Matthew 10:16-33</a:t>
            </a:r>
          </a:p>
        </p:txBody>
      </p:sp>
      <p:pic>
        <p:nvPicPr>
          <p:cNvPr id="5" name="Picture 4" descr="A picture containing building, outdoor&#10;&#10;Description automatically generated">
            <a:extLst>
              <a:ext uri="{FF2B5EF4-FFF2-40B4-BE49-F238E27FC236}">
                <a16:creationId xmlns:a16="http://schemas.microsoft.com/office/drawing/2014/main" id="{1F785205-A1D3-DC5C-7FBF-FCEAFDC8DE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03" b="770"/>
          <a:stretch/>
        </p:blipFill>
        <p:spPr>
          <a:xfrm>
            <a:off x="20" y="0"/>
            <a:ext cx="12191979" cy="456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742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building, outdoor&#10;&#10;Description automatically generated">
            <a:extLst>
              <a:ext uri="{FF2B5EF4-FFF2-40B4-BE49-F238E27FC236}">
                <a16:creationId xmlns:a16="http://schemas.microsoft.com/office/drawing/2014/main" id="{1F785205-A1D3-DC5C-7FBF-FCEAFDC8DE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4" r="29401"/>
          <a:stretch/>
        </p:blipFill>
        <p:spPr>
          <a:xfrm>
            <a:off x="2522358" y="10"/>
            <a:ext cx="9669642" cy="6857990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52DA69-9F1A-01B7-9689-365F491D0453}"/>
              </a:ext>
            </a:extLst>
          </p:cNvPr>
          <p:cNvSpPr/>
          <p:nvPr/>
        </p:nvSpPr>
        <p:spPr>
          <a:xfrm>
            <a:off x="-3050" y="10"/>
            <a:ext cx="3874010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9528E9-909F-361A-DB41-3410DC79A966}"/>
              </a:ext>
            </a:extLst>
          </p:cNvPr>
          <p:cNvSpPr/>
          <p:nvPr/>
        </p:nvSpPr>
        <p:spPr>
          <a:xfrm>
            <a:off x="3759200" y="10"/>
            <a:ext cx="8429751" cy="685799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AB9A83-02B7-8B2B-D3C8-B643F30BB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80" y="348090"/>
            <a:ext cx="6322194" cy="790713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Living</a:t>
            </a:r>
            <a:r>
              <a:rPr lang="en-US" sz="4000" dirty="0"/>
              <a:t>/Thinking by Faith</a:t>
            </a:r>
            <a:r>
              <a:rPr lang="en-US" sz="4000" dirty="0">
                <a:latin typeface="Britannic Bold" panose="020B0903060703020204" pitchFamily="34" charset="0"/>
              </a:rPr>
              <a:t>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0DF989-9F93-DECD-206C-277CA670D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951" y="1605280"/>
            <a:ext cx="10596880" cy="4785359"/>
          </a:xfrm>
          <a:noFill/>
        </p:spPr>
        <p:txBody>
          <a:bodyPr>
            <a:normAutofit/>
          </a:bodyPr>
          <a:lstStyle/>
          <a:p>
            <a:pPr marL="457200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200" dirty="0"/>
              <a:t>Hebrews 11:1,3,6..</a:t>
            </a:r>
          </a:p>
          <a:p>
            <a:pPr marL="914400" lvl="1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000" dirty="0"/>
              <a:t>Noah.. Abraham.. Moses applied biblical thinking</a:t>
            </a:r>
          </a:p>
          <a:p>
            <a:pPr marL="914400" lvl="1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000" dirty="0"/>
              <a:t>Joseph in Egypt understood that God reveals dreams</a:t>
            </a:r>
          </a:p>
          <a:p>
            <a:pPr marL="914400" lvl="1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000" dirty="0"/>
              <a:t>Moses took his stand with God and spoke His word</a:t>
            </a:r>
          </a:p>
          <a:p>
            <a:pPr marL="914400" lvl="1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000" dirty="0"/>
              <a:t>Daniel spoke wisely before the king of Babylon</a:t>
            </a:r>
          </a:p>
          <a:p>
            <a:pPr marL="914400" lvl="1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000" dirty="0"/>
              <a:t>Paul spoke to the men of Athens</a:t>
            </a:r>
          </a:p>
          <a:p>
            <a:pPr marL="457200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200" dirty="0"/>
              <a:t>1 Peter 3:15 and always </a:t>
            </a:r>
            <a:r>
              <a:rPr lang="en-US" sz="3200" i="1" dirty="0"/>
              <a:t>be</a:t>
            </a:r>
            <a:r>
              <a:rPr lang="en-US" sz="3200" dirty="0"/>
              <a:t> ready to </a:t>
            </a:r>
            <a:r>
              <a:rPr lang="en-US" sz="3200" i="1" dirty="0"/>
              <a:t>give</a:t>
            </a:r>
            <a:r>
              <a:rPr lang="en-US" sz="3200" dirty="0"/>
              <a:t> a defense to everyone who asks you a reason for the hope that is in you, with meekness and fear..</a:t>
            </a:r>
          </a:p>
        </p:txBody>
      </p:sp>
    </p:spTree>
    <p:extLst>
      <p:ext uri="{BB962C8B-B14F-4D97-AF65-F5344CB8AC3E}">
        <p14:creationId xmlns:p14="http://schemas.microsoft.com/office/powerpoint/2010/main" val="421347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3A2271-0D60-F7F4-87D8-F56394F64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26" y="566325"/>
            <a:ext cx="5365474" cy="707886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dirty="0"/>
              <a:t>Biblical Worldview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CCF6383-D791-0ACA-2E37-900761B529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200" dirty="0"/>
              <a:t>God created World/man</a:t>
            </a:r>
          </a:p>
          <a:p>
            <a:r>
              <a:rPr lang="en-US" sz="3200" dirty="0"/>
              <a:t>Man made in His image</a:t>
            </a:r>
          </a:p>
          <a:p>
            <a:r>
              <a:rPr lang="en-US" sz="3200" dirty="0"/>
              <a:t>God revealed His word</a:t>
            </a:r>
          </a:p>
          <a:p>
            <a:r>
              <a:rPr lang="en-US" sz="3200" dirty="0"/>
              <a:t>God as moral lawgiver</a:t>
            </a:r>
          </a:p>
          <a:p>
            <a:r>
              <a:rPr lang="en-US" sz="3200" dirty="0"/>
              <a:t>Human life is purposeful</a:t>
            </a:r>
          </a:p>
          <a:p>
            <a:r>
              <a:rPr lang="en-US" sz="3200" dirty="0"/>
              <a:t>Man is loved by God</a:t>
            </a:r>
          </a:p>
          <a:p>
            <a:r>
              <a:rPr lang="en-US" sz="3200" dirty="0"/>
              <a:t>Life matters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58DC78-07DA-4C73-84F3-8E078467CE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93080" cy="435133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200" dirty="0"/>
              <a:t>Not evidence for God</a:t>
            </a:r>
          </a:p>
          <a:p>
            <a:r>
              <a:rPr lang="en-US" sz="3200" dirty="0"/>
              <a:t>Life from natural processes</a:t>
            </a:r>
          </a:p>
          <a:p>
            <a:r>
              <a:rPr lang="en-US" sz="3200" dirty="0"/>
              <a:t>Man is his own authority</a:t>
            </a:r>
          </a:p>
          <a:p>
            <a:r>
              <a:rPr lang="en-US" sz="3200" dirty="0"/>
              <a:t>No higher moral law</a:t>
            </a:r>
          </a:p>
          <a:p>
            <a:r>
              <a:rPr lang="en-US" sz="3200" dirty="0"/>
              <a:t>Human life is an accident</a:t>
            </a:r>
          </a:p>
          <a:p>
            <a:r>
              <a:rPr lang="en-US" sz="3200" dirty="0"/>
              <a:t>No such thing as moral evil</a:t>
            </a:r>
          </a:p>
          <a:p>
            <a:r>
              <a:rPr lang="en-US" sz="3200" dirty="0"/>
              <a:t>Can’t condemn any action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107490-BA7C-80C7-84F8-A62A120C902B}"/>
              </a:ext>
            </a:extLst>
          </p:cNvPr>
          <p:cNvSpPr txBox="1"/>
          <p:nvPr/>
        </p:nvSpPr>
        <p:spPr>
          <a:xfrm>
            <a:off x="6096000" y="566325"/>
            <a:ext cx="5441674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Britannic Bold" panose="020B0903060703020204" pitchFamily="34" charset="0"/>
              </a:rPr>
              <a:t>Secular Worldview</a:t>
            </a:r>
          </a:p>
        </p:txBody>
      </p:sp>
    </p:spTree>
    <p:extLst>
      <p:ext uri="{BB962C8B-B14F-4D97-AF65-F5344CB8AC3E}">
        <p14:creationId xmlns:p14="http://schemas.microsoft.com/office/powerpoint/2010/main" val="1772985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building, outdoor&#10;&#10;Description automatically generated">
            <a:extLst>
              <a:ext uri="{FF2B5EF4-FFF2-40B4-BE49-F238E27FC236}">
                <a16:creationId xmlns:a16="http://schemas.microsoft.com/office/drawing/2014/main" id="{1F785205-A1D3-DC5C-7FBF-FCEAFDC8DE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4" r="29401"/>
          <a:stretch/>
        </p:blipFill>
        <p:spPr>
          <a:xfrm>
            <a:off x="2522358" y="10"/>
            <a:ext cx="9669642" cy="6857990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52DA69-9F1A-01B7-9689-365F491D0453}"/>
              </a:ext>
            </a:extLst>
          </p:cNvPr>
          <p:cNvSpPr/>
          <p:nvPr/>
        </p:nvSpPr>
        <p:spPr>
          <a:xfrm>
            <a:off x="-3050" y="10"/>
            <a:ext cx="3874010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9528E9-909F-361A-DB41-3410DC79A966}"/>
              </a:ext>
            </a:extLst>
          </p:cNvPr>
          <p:cNvSpPr/>
          <p:nvPr/>
        </p:nvSpPr>
        <p:spPr>
          <a:xfrm>
            <a:off x="3759200" y="10"/>
            <a:ext cx="8429751" cy="685799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AB9A83-02B7-8B2B-D3C8-B643F30BB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80" y="348090"/>
            <a:ext cx="6322194" cy="790713"/>
          </a:xfrm>
          <a:noFill/>
        </p:spPr>
        <p:txBody>
          <a:bodyPr anchor="ctr">
            <a:normAutofit fontScale="90000"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There is objective evidence..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0DF989-9F93-DECD-206C-277CA670D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951" y="1605280"/>
            <a:ext cx="10852860" cy="4785359"/>
          </a:xfrm>
          <a:noFill/>
        </p:spPr>
        <p:txBody>
          <a:bodyPr>
            <a:normAutofit/>
          </a:bodyPr>
          <a:lstStyle/>
          <a:p>
            <a:pPr marL="457200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200" dirty="0"/>
              <a:t>Cosmological Argument </a:t>
            </a:r>
          </a:p>
          <a:p>
            <a:pPr marL="914400" lvl="1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000" dirty="0"/>
              <a:t>The universe began to exist/Has to be a CAUSE</a:t>
            </a:r>
          </a:p>
          <a:p>
            <a:pPr marL="457200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200" dirty="0"/>
              <a:t>Design Argument</a:t>
            </a:r>
          </a:p>
          <a:p>
            <a:pPr marL="914400" lvl="1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000" dirty="0"/>
              <a:t>The universe shows design/Has to be a DESIGNER</a:t>
            </a:r>
          </a:p>
          <a:p>
            <a:pPr marL="457200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200" dirty="0"/>
              <a:t>Moral Argument</a:t>
            </a:r>
          </a:p>
          <a:p>
            <a:pPr marL="914400" lvl="1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000" dirty="0"/>
              <a:t>Man inherently believes certain things Right/Wrong</a:t>
            </a:r>
          </a:p>
          <a:p>
            <a:pPr marL="914400" lvl="1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5068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building, outdoor&#10;&#10;Description automatically generated">
            <a:extLst>
              <a:ext uri="{FF2B5EF4-FFF2-40B4-BE49-F238E27FC236}">
                <a16:creationId xmlns:a16="http://schemas.microsoft.com/office/drawing/2014/main" id="{1F785205-A1D3-DC5C-7FBF-FCEAFDC8DE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4" r="29401"/>
          <a:stretch/>
        </p:blipFill>
        <p:spPr>
          <a:xfrm>
            <a:off x="2522358" y="10"/>
            <a:ext cx="9669642" cy="6857990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52DA69-9F1A-01B7-9689-365F491D0453}"/>
              </a:ext>
            </a:extLst>
          </p:cNvPr>
          <p:cNvSpPr/>
          <p:nvPr/>
        </p:nvSpPr>
        <p:spPr>
          <a:xfrm>
            <a:off x="-3050" y="10"/>
            <a:ext cx="3874010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9528E9-909F-361A-DB41-3410DC79A966}"/>
              </a:ext>
            </a:extLst>
          </p:cNvPr>
          <p:cNvSpPr/>
          <p:nvPr/>
        </p:nvSpPr>
        <p:spPr>
          <a:xfrm>
            <a:off x="3759200" y="10"/>
            <a:ext cx="8429751" cy="685799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AB9A83-02B7-8B2B-D3C8-B643F30BB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80" y="348090"/>
            <a:ext cx="6322194" cy="1023510"/>
          </a:xfrm>
          <a:noFill/>
        </p:spPr>
        <p:txBody>
          <a:bodyPr anchor="ctr">
            <a:normAutofit fontScale="90000"/>
          </a:bodyPr>
          <a:lstStyle/>
          <a:p>
            <a:pPr algn="l"/>
            <a:r>
              <a:rPr lang="en-US" sz="4000" dirty="0"/>
              <a:t>Reclaiming what belongs to the Biblical Worldview</a:t>
            </a:r>
            <a:endParaRPr lang="en-US" sz="4000" dirty="0">
              <a:latin typeface="Britannic Bold" panose="020B09030607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0DF989-9F93-DECD-206C-277CA670D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951" y="1706880"/>
            <a:ext cx="10852860" cy="4683759"/>
          </a:xfrm>
          <a:noFill/>
        </p:spPr>
        <p:txBody>
          <a:bodyPr>
            <a:normAutofit/>
          </a:bodyPr>
          <a:lstStyle/>
          <a:p>
            <a:pPr marL="457200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000" dirty="0"/>
              <a:t>Who defines Good and Evil?</a:t>
            </a:r>
          </a:p>
          <a:p>
            <a:pPr marL="914400" lvl="1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000" dirty="0"/>
              <a:t>Secular worldview: we are free to do what we want to do</a:t>
            </a:r>
          </a:p>
          <a:p>
            <a:pPr marL="914400" lvl="1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000" dirty="0"/>
              <a:t>There is no higher authority than ourselves</a:t>
            </a:r>
          </a:p>
          <a:p>
            <a:pPr marL="914400" lvl="1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000" dirty="0"/>
              <a:t>There is no basis for telling others what is good/evil</a:t>
            </a:r>
          </a:p>
          <a:p>
            <a:pPr marL="914400" lvl="1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000" dirty="0"/>
              <a:t>Yet our culture has strong ideas of what is right/wrong</a:t>
            </a:r>
          </a:p>
          <a:p>
            <a:pPr marL="914400" lvl="1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000" dirty="0"/>
              <a:t>Equality/diversity/tolerance (rights for all)</a:t>
            </a:r>
          </a:p>
          <a:p>
            <a:pPr marL="457200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200" dirty="0"/>
              <a:t>Who makes us equal/gives us our rights?</a:t>
            </a:r>
          </a:p>
          <a:p>
            <a:pPr marL="914400" lvl="1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000" dirty="0"/>
              <a:t>Without God, there is nothing to say we have any rights</a:t>
            </a:r>
          </a:p>
          <a:p>
            <a:pPr marL="914400" lvl="1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000" dirty="0"/>
              <a:t>Human rights and freedom come from God/not man</a:t>
            </a:r>
          </a:p>
        </p:txBody>
      </p:sp>
    </p:spTree>
    <p:extLst>
      <p:ext uri="{BB962C8B-B14F-4D97-AF65-F5344CB8AC3E}">
        <p14:creationId xmlns:p14="http://schemas.microsoft.com/office/powerpoint/2010/main" val="119808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building, outdoor&#10;&#10;Description automatically generated">
            <a:extLst>
              <a:ext uri="{FF2B5EF4-FFF2-40B4-BE49-F238E27FC236}">
                <a16:creationId xmlns:a16="http://schemas.microsoft.com/office/drawing/2014/main" id="{1F785205-A1D3-DC5C-7FBF-FCEAFDC8DE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4" r="29401"/>
          <a:stretch/>
        </p:blipFill>
        <p:spPr>
          <a:xfrm>
            <a:off x="2522358" y="10"/>
            <a:ext cx="9669642" cy="6857990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52DA69-9F1A-01B7-9689-365F491D0453}"/>
              </a:ext>
            </a:extLst>
          </p:cNvPr>
          <p:cNvSpPr/>
          <p:nvPr/>
        </p:nvSpPr>
        <p:spPr>
          <a:xfrm>
            <a:off x="-3050" y="10"/>
            <a:ext cx="3874010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9528E9-909F-361A-DB41-3410DC79A966}"/>
              </a:ext>
            </a:extLst>
          </p:cNvPr>
          <p:cNvSpPr/>
          <p:nvPr/>
        </p:nvSpPr>
        <p:spPr>
          <a:xfrm>
            <a:off x="3759200" y="10"/>
            <a:ext cx="8429751" cy="685799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AB9A83-02B7-8B2B-D3C8-B643F30BB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80" y="348090"/>
            <a:ext cx="6322194" cy="1023510"/>
          </a:xfrm>
          <a:noFill/>
        </p:spPr>
        <p:txBody>
          <a:bodyPr anchor="ctr">
            <a:normAutofit fontScale="90000"/>
          </a:bodyPr>
          <a:lstStyle/>
          <a:p>
            <a:pPr algn="l"/>
            <a:r>
              <a:rPr lang="en-US" sz="4000" dirty="0"/>
              <a:t>Reaffirming Biblical Morality</a:t>
            </a:r>
            <a:endParaRPr lang="en-US" sz="4000" dirty="0">
              <a:latin typeface="Britannic Bold" panose="020B09030607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0DF989-9F93-DECD-206C-277CA670D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951" y="1719680"/>
            <a:ext cx="10852860" cy="4670959"/>
          </a:xfrm>
          <a:noFill/>
        </p:spPr>
        <p:txBody>
          <a:bodyPr>
            <a:normAutofit/>
          </a:bodyPr>
          <a:lstStyle/>
          <a:p>
            <a:pPr marL="457200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000" dirty="0"/>
              <a:t>Secular world today practices “virtue </a:t>
            </a:r>
            <a:r>
              <a:rPr lang="en-US" sz="3000" dirty="0" err="1"/>
              <a:t>signalling</a:t>
            </a:r>
            <a:r>
              <a:rPr lang="en-US" sz="3000" dirty="0"/>
              <a:t>”</a:t>
            </a:r>
          </a:p>
          <a:p>
            <a:pPr marL="914400" lvl="1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000" dirty="0"/>
              <a:t>“Saying things publicly to indicate to the world you are kind, decent, virtuous without actually doing anything”</a:t>
            </a:r>
          </a:p>
          <a:p>
            <a:pPr marL="914400" lvl="1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000" dirty="0"/>
              <a:t>Plays vital role in promoting secular morals vs Biblical</a:t>
            </a:r>
          </a:p>
          <a:p>
            <a:pPr marL="457200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200" dirty="0"/>
              <a:t>Nonbiblical morals are being “marketed” today</a:t>
            </a:r>
          </a:p>
          <a:p>
            <a:pPr marL="914400" lvl="1" indent="-457200" algn="l">
              <a:lnSpc>
                <a:spcPts val="3200"/>
              </a:lnSpc>
              <a:spcAft>
                <a:spcPts val="300"/>
              </a:spcAft>
              <a:buFont typeface="Georgia" panose="02040502050405020303" pitchFamily="18" charset="0"/>
              <a:buChar char="—"/>
            </a:pPr>
            <a:r>
              <a:rPr lang="en-US" sz="3000" dirty="0"/>
              <a:t>Successful Marketing Model (AIDA)</a:t>
            </a:r>
          </a:p>
          <a:p>
            <a:pPr marL="1371600" lvl="2" indent="-457200" algn="l">
              <a:lnSpc>
                <a:spcPts val="3200"/>
              </a:lnSpc>
              <a:spcAft>
                <a:spcPts val="300"/>
              </a:spcAft>
              <a:buFont typeface="Georgia" panose="02040502050405020303" pitchFamily="18" charset="0"/>
              <a:buChar char="—"/>
            </a:pPr>
            <a:r>
              <a:rPr lang="en-US" sz="2800" dirty="0"/>
              <a:t>Awareness, Interest, Desire, Action</a:t>
            </a:r>
          </a:p>
          <a:p>
            <a:pPr marL="914400" lvl="1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000" dirty="0"/>
              <a:t>Adapting this same model to Moral “Buy-In”</a:t>
            </a:r>
          </a:p>
          <a:p>
            <a:pPr marL="1371600" lvl="2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2800" dirty="0"/>
              <a:t>Redefinition, Normalization, Celebration</a:t>
            </a:r>
          </a:p>
        </p:txBody>
      </p:sp>
    </p:spTree>
    <p:extLst>
      <p:ext uri="{BB962C8B-B14F-4D97-AF65-F5344CB8AC3E}">
        <p14:creationId xmlns:p14="http://schemas.microsoft.com/office/powerpoint/2010/main" val="180301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building, outdoor&#10;&#10;Description automatically generated">
            <a:extLst>
              <a:ext uri="{FF2B5EF4-FFF2-40B4-BE49-F238E27FC236}">
                <a16:creationId xmlns:a16="http://schemas.microsoft.com/office/drawing/2014/main" id="{1F785205-A1D3-DC5C-7FBF-FCEAFDC8DE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4" r="29401"/>
          <a:stretch/>
        </p:blipFill>
        <p:spPr>
          <a:xfrm>
            <a:off x="2522358" y="10"/>
            <a:ext cx="9669642" cy="6857990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52DA69-9F1A-01B7-9689-365F491D0453}"/>
              </a:ext>
            </a:extLst>
          </p:cNvPr>
          <p:cNvSpPr/>
          <p:nvPr/>
        </p:nvSpPr>
        <p:spPr>
          <a:xfrm>
            <a:off x="-3050" y="10"/>
            <a:ext cx="3874010" cy="6857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9528E9-909F-361A-DB41-3410DC79A966}"/>
              </a:ext>
            </a:extLst>
          </p:cNvPr>
          <p:cNvSpPr/>
          <p:nvPr/>
        </p:nvSpPr>
        <p:spPr>
          <a:xfrm>
            <a:off x="3759200" y="10"/>
            <a:ext cx="8429751" cy="685799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AB9A83-02B7-8B2B-D3C8-B643F30BB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80" y="348090"/>
            <a:ext cx="6322194" cy="1023510"/>
          </a:xfrm>
          <a:noFill/>
        </p:spPr>
        <p:txBody>
          <a:bodyPr anchor="ctr">
            <a:normAutofit fontScale="90000"/>
          </a:bodyPr>
          <a:lstStyle/>
          <a:p>
            <a:pPr algn="l"/>
            <a:r>
              <a:rPr lang="en-US" sz="4000" dirty="0"/>
              <a:t>Reaffirming Biblical Morality</a:t>
            </a:r>
            <a:endParaRPr lang="en-US" sz="4000" dirty="0">
              <a:latin typeface="Britannic Bold" panose="020B09030607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0DF989-9F93-DECD-206C-277CA670D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951" y="1719680"/>
            <a:ext cx="10852860" cy="4670959"/>
          </a:xfrm>
          <a:noFill/>
        </p:spPr>
        <p:txBody>
          <a:bodyPr>
            <a:normAutofit/>
          </a:bodyPr>
          <a:lstStyle/>
          <a:p>
            <a:pPr marL="457200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000" dirty="0"/>
              <a:t>Reaffirm God as THE Moral Authority </a:t>
            </a:r>
          </a:p>
          <a:p>
            <a:pPr marL="914400" lvl="1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000" dirty="0"/>
              <a:t>Christians say we believe this, but don’t live as if He is</a:t>
            </a:r>
          </a:p>
          <a:p>
            <a:pPr marL="914400" lvl="1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000" dirty="0"/>
              <a:t>When secular culture makes emotional case, we give in</a:t>
            </a:r>
          </a:p>
          <a:p>
            <a:pPr marL="914400" lvl="1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000" dirty="0"/>
              <a:t>Trusting our own reasoning over God’s word</a:t>
            </a:r>
          </a:p>
          <a:p>
            <a:pPr marL="457200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200" dirty="0"/>
              <a:t>Judges 21:25 In those days </a:t>
            </a:r>
            <a:r>
              <a:rPr lang="en-US" sz="3200" i="1" dirty="0"/>
              <a:t>there was</a:t>
            </a:r>
            <a:r>
              <a:rPr lang="en-US" sz="3200" dirty="0"/>
              <a:t> no king in Israel; everyone did </a:t>
            </a:r>
            <a:r>
              <a:rPr lang="en-US" sz="3200" i="1" dirty="0"/>
              <a:t>what was</a:t>
            </a:r>
            <a:r>
              <a:rPr lang="en-US" sz="3200" dirty="0"/>
              <a:t> right in his own eyes.</a:t>
            </a:r>
          </a:p>
          <a:p>
            <a:pPr marL="914400" lvl="1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000" dirty="0"/>
              <a:t>Romans 3:10 “There is none righteous, no, not one..</a:t>
            </a:r>
          </a:p>
          <a:p>
            <a:pPr marL="914400" lvl="1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r>
              <a:rPr lang="en-US" sz="3000" dirty="0"/>
              <a:t>Matthew 5:14 Let your light shine before men..</a:t>
            </a:r>
          </a:p>
          <a:p>
            <a:pPr marL="457200" indent="-457200" algn="l">
              <a:lnSpc>
                <a:spcPts val="3200"/>
              </a:lnSpc>
              <a:spcAft>
                <a:spcPts val="800"/>
              </a:spcAft>
              <a:buFont typeface="Georgia" panose="02040502050405020303" pitchFamily="18" charset="0"/>
              <a:buChar char="—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036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B9A83-02B7-8B2B-D3C8-B643F30BB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449" y="4886959"/>
            <a:ext cx="10901471" cy="787083"/>
          </a:xfrm>
          <a:noFill/>
        </p:spPr>
        <p:txBody>
          <a:bodyPr anchor="ctr">
            <a:normAutofit fontScale="90000"/>
          </a:bodyPr>
          <a:lstStyle/>
          <a:p>
            <a:r>
              <a:rPr lang="en-US" dirty="0"/>
              <a:t>Wisdom to Think Biblically in Today’s World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0DF989-9F93-DECD-206C-277CA670D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209" y="5592762"/>
            <a:ext cx="10901471" cy="647476"/>
          </a:xfrm>
          <a:noFill/>
        </p:spPr>
        <p:txBody>
          <a:bodyPr>
            <a:noAutofit/>
          </a:bodyPr>
          <a:lstStyle/>
          <a:p>
            <a:r>
              <a:rPr lang="en-US" dirty="0"/>
              <a:t>Matthew 10:16-33	</a:t>
            </a:r>
          </a:p>
        </p:txBody>
      </p:sp>
      <p:pic>
        <p:nvPicPr>
          <p:cNvPr id="5" name="Picture 4" descr="A picture containing building, outdoor&#10;&#10;Description automatically generated">
            <a:extLst>
              <a:ext uri="{FF2B5EF4-FFF2-40B4-BE49-F238E27FC236}">
                <a16:creationId xmlns:a16="http://schemas.microsoft.com/office/drawing/2014/main" id="{1F785205-A1D3-DC5C-7FBF-FCEAFDC8DE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03" b="770"/>
          <a:stretch/>
        </p:blipFill>
        <p:spPr>
          <a:xfrm>
            <a:off x="20" y="0"/>
            <a:ext cx="12191979" cy="456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723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463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Britannic Bold</vt:lpstr>
      <vt:lpstr>Calibri</vt:lpstr>
      <vt:lpstr>Georgia</vt:lpstr>
      <vt:lpstr>Office Theme</vt:lpstr>
      <vt:lpstr>Wisdom to Think Biblically in Today’s World</vt:lpstr>
      <vt:lpstr>Living/Thinking by Faith..</vt:lpstr>
      <vt:lpstr>Biblical Worldview</vt:lpstr>
      <vt:lpstr>There is objective evidence..</vt:lpstr>
      <vt:lpstr>Reclaiming what belongs to the Biblical Worldview</vt:lpstr>
      <vt:lpstr>Reaffirming Biblical Morality</vt:lpstr>
      <vt:lpstr>Reaffirming Biblical Morality</vt:lpstr>
      <vt:lpstr>Wisdom to Think Biblically in Today’s World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4</cp:revision>
  <dcterms:created xsi:type="dcterms:W3CDTF">2022-08-27T18:35:57Z</dcterms:created>
  <dcterms:modified xsi:type="dcterms:W3CDTF">2022-10-16T03:03:47Z</dcterms:modified>
</cp:coreProperties>
</file>