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9" r:id="rId3"/>
    <p:sldId id="273" r:id="rId4"/>
    <p:sldId id="274" r:id="rId5"/>
    <p:sldId id="271" r:id="rId6"/>
    <p:sldId id="272" r:id="rId7"/>
    <p:sldId id="275" r:id="rId8"/>
    <p:sldId id="270" r:id="rId9"/>
    <p:sldId id="276" r:id="rId10"/>
    <p:sldId id="277" r:id="rId11"/>
    <p:sldId id="278" r:id="rId12"/>
    <p:sldId id="279" r:id="rId13"/>
    <p:sldId id="280" r:id="rId14"/>
    <p:sldId id="281"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9ED6"/>
    <a:srgbClr val="7F9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A06373-C198-43E3-ADF5-2279F414F6BC}" v="3859" dt="2022-10-16T17:38:06.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31" autoAdjust="0"/>
    <p:restoredTop sz="94660"/>
  </p:normalViewPr>
  <p:slideViewPr>
    <p:cSldViewPr snapToGrid="0">
      <p:cViewPr varScale="1">
        <p:scale>
          <a:sx n="63" d="100"/>
          <a:sy n="63" d="100"/>
        </p:scale>
        <p:origin x="2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ECE4-AB1D-919A-5617-0DB0BAE6A86B}"/>
              </a:ext>
            </a:extLst>
          </p:cNvPr>
          <p:cNvSpPr>
            <a:spLocks noGrp="1"/>
          </p:cNvSpPr>
          <p:nvPr>
            <p:ph type="ctrTitle" hasCustomPrompt="1"/>
          </p:nvPr>
        </p:nvSpPr>
        <p:spPr>
          <a:xfrm>
            <a:off x="1524000" y="4969566"/>
            <a:ext cx="9144000" cy="796580"/>
          </a:xfrm>
        </p:spPr>
        <p:txBody>
          <a:bodyPr anchor="b">
            <a:normAutofit/>
          </a:bodyPr>
          <a:lstStyle>
            <a:lvl1pPr algn="ctr">
              <a:defRPr sz="4400">
                <a:latin typeface="Britannic Bold" panose="020B0903060703020204" pitchFamily="34" charset="0"/>
              </a:defRPr>
            </a:lvl1pPr>
          </a:lstStyle>
          <a:p>
            <a:r>
              <a:rPr lang="en-US" dirty="0"/>
              <a:t>Master title style</a:t>
            </a:r>
          </a:p>
        </p:txBody>
      </p:sp>
      <p:sp>
        <p:nvSpPr>
          <p:cNvPr id="3" name="Subtitle 2">
            <a:extLst>
              <a:ext uri="{FF2B5EF4-FFF2-40B4-BE49-F238E27FC236}">
                <a16:creationId xmlns:a16="http://schemas.microsoft.com/office/drawing/2014/main" id="{DC17F330-C247-91EE-2F2B-36C3390B9388}"/>
              </a:ext>
            </a:extLst>
          </p:cNvPr>
          <p:cNvSpPr>
            <a:spLocks noGrp="1"/>
          </p:cNvSpPr>
          <p:nvPr>
            <p:ph type="subTitle" idx="1" hasCustomPrompt="1"/>
          </p:nvPr>
        </p:nvSpPr>
        <p:spPr>
          <a:xfrm>
            <a:off x="1524000" y="5766146"/>
            <a:ext cx="9144000" cy="66592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78495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45802-2F1D-6C0C-B46F-556E79F5E9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FE53C-2013-3ADE-B7CA-E9C8FC4B26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25FCD-12BD-B2FF-A958-1D6DE9D04B8E}"/>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5" name="Footer Placeholder 4">
            <a:extLst>
              <a:ext uri="{FF2B5EF4-FFF2-40B4-BE49-F238E27FC236}">
                <a16:creationId xmlns:a16="http://schemas.microsoft.com/office/drawing/2014/main" id="{1F50235E-CB75-AD22-731F-AFD15BD3EE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719ABEB-9DE3-7898-DEEA-511CEDDB1DCD}"/>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14062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AE978C-5703-F20F-58E7-7B251D6B6D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02811-9075-0822-5A5A-C2E50D22ED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D6C720-00AB-0AC1-1715-507D663653AF}"/>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5" name="Footer Placeholder 4">
            <a:extLst>
              <a:ext uri="{FF2B5EF4-FFF2-40B4-BE49-F238E27FC236}">
                <a16:creationId xmlns:a16="http://schemas.microsoft.com/office/drawing/2014/main" id="{BAABCAAE-F69D-2AF8-57C7-51186CA8EC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E6CE1D1-23D8-1414-A4D0-FB6E9144E063}"/>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82411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A733-4428-A75A-3162-2CD859A8A90C}"/>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D0B22031-2423-E684-D07A-96BC6E5EF672}"/>
              </a:ext>
            </a:extLst>
          </p:cNvPr>
          <p:cNvSpPr>
            <a:spLocks noGrp="1"/>
          </p:cNvSpPr>
          <p:nvPr>
            <p:ph idx="1" hasCustomPrompt="1"/>
          </p:nvPr>
        </p:nvSpPr>
        <p:spPr/>
        <p:txBody>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2224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B544-FEC3-855E-C7D6-00D477BD5B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0550C7-9315-39FB-8233-0A1496916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0B4B60-EF49-73D3-AC78-FDA7040F4931}"/>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5" name="Footer Placeholder 4">
            <a:extLst>
              <a:ext uri="{FF2B5EF4-FFF2-40B4-BE49-F238E27FC236}">
                <a16:creationId xmlns:a16="http://schemas.microsoft.com/office/drawing/2014/main" id="{A02B5BB5-FF25-86C7-7AF1-1BDAE69378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EBED49-4EAE-3C10-E784-DEC1F1A1E8F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26310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B5599-786F-49C4-47EC-ADA18BB953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3BF774-B008-ED37-2523-E8E66D397F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BF2E4-6E31-5CE3-0F08-AF56B3B157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D48312-F3DB-66D0-36E9-A2E0A704F934}"/>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6" name="Footer Placeholder 5">
            <a:extLst>
              <a:ext uri="{FF2B5EF4-FFF2-40B4-BE49-F238E27FC236}">
                <a16:creationId xmlns:a16="http://schemas.microsoft.com/office/drawing/2014/main" id="{8276F13F-14A0-B469-3A27-218B2B826B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FDC369-F606-EEE9-5075-3F1B7B121D10}"/>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216824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EA5C-C937-D6DF-455B-519C837A2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828BE-1031-1AA4-2E85-E1BEEBFA45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1B65A-C2A8-8A81-4E23-85574DAFC1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ED4C7F-E908-9CCE-88DB-55E501458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9E8B11-A674-CE0D-76F8-71A0BE8AFC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950CA8-167B-5C93-76E3-9E5A89517135}"/>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8" name="Footer Placeholder 7">
            <a:extLst>
              <a:ext uri="{FF2B5EF4-FFF2-40B4-BE49-F238E27FC236}">
                <a16:creationId xmlns:a16="http://schemas.microsoft.com/office/drawing/2014/main" id="{08336849-8C75-69B8-CBC9-D3C7109DB23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F561829-FAC4-6701-6E09-CD98CFD6B2E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51458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F8E4-F51E-EFD8-BF4B-5C2CA82F6C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E1B1A2-35E0-C44D-68B7-4EFC4295C969}"/>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4" name="Footer Placeholder 3">
            <a:extLst>
              <a:ext uri="{FF2B5EF4-FFF2-40B4-BE49-F238E27FC236}">
                <a16:creationId xmlns:a16="http://schemas.microsoft.com/office/drawing/2014/main" id="{C3B40D51-BE4B-4FC5-EB4D-3396CE6A8F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69C8930-8CB8-F2DD-5C54-A7A2D3639EE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81583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7FC89-D5A9-E011-0F0A-DB230ED02A3E}"/>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3" name="Footer Placeholder 2">
            <a:extLst>
              <a:ext uri="{FF2B5EF4-FFF2-40B4-BE49-F238E27FC236}">
                <a16:creationId xmlns:a16="http://schemas.microsoft.com/office/drawing/2014/main" id="{67EC1EAF-EB67-05EB-1DB3-49EE37FFF82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FABD85A-191A-5A45-13EB-4B5A305A8D44}"/>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63704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2735-4E37-B52B-E3A3-65889E1A9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96F9F-8738-7A69-0E5B-0DA6E2422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05327-10F4-60D9-1ACB-DBE0B77E9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C0FF46-A407-8709-6060-93E958CE527D}"/>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6" name="Footer Placeholder 5">
            <a:extLst>
              <a:ext uri="{FF2B5EF4-FFF2-40B4-BE49-F238E27FC236}">
                <a16:creationId xmlns:a16="http://schemas.microsoft.com/office/drawing/2014/main" id="{5E924C08-48C5-7856-E853-352442BAA4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5E67734-CBA5-9555-D484-BBB91C820448}"/>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288381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14EA-DD4D-8472-6E0B-0B2822C3F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FCD9E6-7DA1-95C9-C7DD-02F79CFD6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6BB428-BFC2-6EA8-1657-7F98A2EF5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D5652-BCF9-15FC-49F8-DDBCDDD50D3F}"/>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12/30/2022</a:t>
            </a:fld>
            <a:endParaRPr lang="en-US"/>
          </a:p>
        </p:txBody>
      </p:sp>
      <p:sp>
        <p:nvSpPr>
          <p:cNvPr id="6" name="Footer Placeholder 5">
            <a:extLst>
              <a:ext uri="{FF2B5EF4-FFF2-40B4-BE49-F238E27FC236}">
                <a16:creationId xmlns:a16="http://schemas.microsoft.com/office/drawing/2014/main" id="{04CD88E4-BFB3-68BF-3F0E-C7550CCA69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9DE504B-705B-4927-5C46-700BACAD9AB9}"/>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139782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121318-5908-FC12-2869-82A2CE77236E}"/>
              </a:ext>
            </a:extLst>
          </p:cNvPr>
          <p:cNvSpPr>
            <a:spLocks noGrp="1"/>
          </p:cNvSpPr>
          <p:nvPr>
            <p:ph type="title"/>
          </p:nvPr>
        </p:nvSpPr>
        <p:spPr>
          <a:xfrm>
            <a:off x="546652" y="365126"/>
            <a:ext cx="5549348" cy="907084"/>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65F4790C-F1BF-958D-C4F7-CD3D3242BC2D}"/>
              </a:ext>
            </a:extLst>
          </p:cNvPr>
          <p:cNvSpPr>
            <a:spLocks noGrp="1"/>
          </p:cNvSpPr>
          <p:nvPr>
            <p:ph type="body" idx="1"/>
          </p:nvPr>
        </p:nvSpPr>
        <p:spPr>
          <a:xfrm>
            <a:off x="546652" y="1958009"/>
            <a:ext cx="11092070" cy="4383156"/>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560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365760" algn="l" defTabSz="914400" rtl="0" eaLnBrk="1" latinLnBrk="0" hangingPunct="1">
        <a:lnSpc>
          <a:spcPct val="100000"/>
        </a:lnSpc>
        <a:spcBef>
          <a:spcPts val="0"/>
        </a:spcBef>
        <a:buClr>
          <a:srgbClr val="FF0000"/>
        </a:buClr>
        <a:buFont typeface="Georgia" panose="02040502050405020303" pitchFamily="18" charset="0"/>
        <a:buChar char="—"/>
        <a:defRPr sz="3600" kern="1200">
          <a:solidFill>
            <a:schemeClr val="tx1"/>
          </a:solidFill>
          <a:latin typeface="Georgia" panose="02040502050405020303" pitchFamily="18" charset="0"/>
          <a:ea typeface="+mn-ea"/>
          <a:cs typeface="+mn-cs"/>
        </a:defRPr>
      </a:lvl1pPr>
      <a:lvl2pPr marL="548640" indent="-228600" algn="l" defTabSz="914400" rtl="0" eaLnBrk="1" latinLnBrk="0" hangingPunct="1">
        <a:lnSpc>
          <a:spcPct val="100000"/>
        </a:lnSpc>
        <a:spcBef>
          <a:spcPts val="0"/>
        </a:spcBef>
        <a:buClr>
          <a:srgbClr val="00B0F0"/>
        </a:buClr>
        <a:buFont typeface="Georgia" panose="02040502050405020303" pitchFamily="18" charset="0"/>
        <a:buChar char="—"/>
        <a:defRPr sz="3000" kern="1200">
          <a:solidFill>
            <a:schemeClr val="tx1"/>
          </a:solidFill>
          <a:latin typeface="Georgia" panose="02040502050405020303" pitchFamily="18" charset="0"/>
          <a:ea typeface="+mn-ea"/>
          <a:cs typeface="+mn-cs"/>
        </a:defRPr>
      </a:lvl2pPr>
      <a:lvl3pPr marL="914400" indent="-365760" algn="l" defTabSz="914400" rtl="0" eaLnBrk="1" latinLnBrk="0" hangingPunct="1">
        <a:lnSpc>
          <a:spcPct val="100000"/>
        </a:lnSpc>
        <a:spcBef>
          <a:spcPts val="0"/>
        </a:spcBef>
        <a:buClr>
          <a:srgbClr val="92D050"/>
        </a:buClr>
        <a:buFont typeface="Georgia" panose="02040502050405020303" pitchFamily="18" charset="0"/>
        <a:buChar char="—"/>
        <a:defRPr sz="26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650449" y="4886959"/>
            <a:ext cx="10901471" cy="787083"/>
          </a:xfrm>
          <a:noFill/>
        </p:spPr>
        <p:txBody>
          <a:bodyPr anchor="ctr">
            <a:normAutofit/>
          </a:bodyPr>
          <a:lstStyle/>
          <a:p>
            <a:r>
              <a:rPr lang="en-US" dirty="0"/>
              <a:t>Living the Truth in a Cancel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8209" y="5592762"/>
            <a:ext cx="10901471" cy="647476"/>
          </a:xfrm>
          <a:noFill/>
        </p:spPr>
        <p:txBody>
          <a:bodyPr>
            <a:noAutofit/>
          </a:bodyPr>
          <a:lstStyle/>
          <a:p>
            <a:r>
              <a:rPr lang="en-US" dirty="0"/>
              <a:t>1 Peter 3:8-17</a:t>
            </a:r>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t="6503" b="770"/>
          <a:stretch/>
        </p:blipFill>
        <p:spPr>
          <a:xfrm>
            <a:off x="20" y="0"/>
            <a:ext cx="12191979" cy="4561839"/>
          </a:xfrm>
          <a:prstGeom prst="rect">
            <a:avLst/>
          </a:prstGeom>
        </p:spPr>
      </p:pic>
    </p:spTree>
    <p:extLst>
      <p:ext uri="{BB962C8B-B14F-4D97-AF65-F5344CB8AC3E}">
        <p14:creationId xmlns:p14="http://schemas.microsoft.com/office/powerpoint/2010/main" val="1441742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816140" cy="790713"/>
          </a:xfrm>
          <a:noFill/>
        </p:spPr>
        <p:txBody>
          <a:bodyPr anchor="ctr">
            <a:normAutofit/>
          </a:bodyPr>
          <a:lstStyle/>
          <a:p>
            <a:pPr algn="l"/>
            <a:r>
              <a:rPr lang="en-US" sz="4000" dirty="0">
                <a:latin typeface="Britannic Bold" panose="020B0903060703020204" pitchFamily="34" charset="0"/>
              </a:rPr>
              <a:t>Example of Paul in Athens..</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52550" y="1280606"/>
            <a:ext cx="11483850" cy="5435590"/>
          </a:xfrm>
          <a:noFill/>
        </p:spPr>
        <p:txBody>
          <a:bodyPr>
            <a:normAutofit fontScale="85000" lnSpcReduction="10000"/>
          </a:bodyPr>
          <a:lstStyle/>
          <a:p>
            <a:pPr marL="457200" indent="-457200" algn="l">
              <a:lnSpc>
                <a:spcPts val="3200"/>
              </a:lnSpc>
              <a:spcAft>
                <a:spcPts val="800"/>
              </a:spcAft>
              <a:buFont typeface="Georgia" panose="02040502050405020303" pitchFamily="18" charset="0"/>
              <a:buChar char="—"/>
            </a:pPr>
            <a:r>
              <a:rPr lang="en-US" sz="3800" dirty="0"/>
              <a:t>Acts 17:16-17 Paul was distressed by the idolatry</a:t>
            </a:r>
          </a:p>
          <a:p>
            <a:pPr marL="914400" lvl="1" indent="-457200" algn="l">
              <a:lnSpc>
                <a:spcPts val="2800"/>
              </a:lnSpc>
              <a:spcAft>
                <a:spcPts val="800"/>
              </a:spcAft>
              <a:buFont typeface="Georgia" panose="02040502050405020303" pitchFamily="18" charset="0"/>
              <a:buChar char="—"/>
            </a:pPr>
            <a:r>
              <a:rPr lang="en-US" sz="3300" dirty="0"/>
              <a:t>Now while Paul waited for them at Athens, his spirit was provoked within him when he saw that the city was given over to idols. </a:t>
            </a:r>
            <a:r>
              <a:rPr lang="en-US" sz="3300" baseline="30000" dirty="0"/>
              <a:t>17 </a:t>
            </a:r>
            <a:r>
              <a:rPr lang="en-US" sz="3300" dirty="0"/>
              <a:t>Therefore he reasoned in the synagogue with the Jews and with the </a:t>
            </a:r>
            <a:r>
              <a:rPr lang="en-US" sz="3300" i="1" dirty="0"/>
              <a:t>Gentile</a:t>
            </a:r>
            <a:r>
              <a:rPr lang="en-US" sz="3300" dirty="0"/>
              <a:t> worshipers, and in the marketplace daily with those who happened to be there.</a:t>
            </a:r>
            <a:r>
              <a:rPr lang="en-US" sz="3600" dirty="0"/>
              <a:t> </a:t>
            </a:r>
          </a:p>
          <a:p>
            <a:pPr marL="457200" indent="-457200" algn="l">
              <a:lnSpc>
                <a:spcPts val="2800"/>
              </a:lnSpc>
              <a:spcAft>
                <a:spcPts val="800"/>
              </a:spcAft>
              <a:buFont typeface="Georgia" panose="02040502050405020303" pitchFamily="18" charset="0"/>
              <a:buChar char="—"/>
            </a:pPr>
            <a:r>
              <a:rPr lang="en-US" sz="3800" dirty="0"/>
              <a:t>18-21 Worldly culture lacks understanding of Christianity</a:t>
            </a:r>
          </a:p>
          <a:p>
            <a:pPr marL="914400" lvl="1" indent="-457200" algn="l">
              <a:lnSpc>
                <a:spcPts val="2800"/>
              </a:lnSpc>
              <a:spcAft>
                <a:spcPts val="800"/>
              </a:spcAft>
              <a:buFont typeface="Georgia" panose="02040502050405020303" pitchFamily="18" charset="0"/>
              <a:buChar char="—"/>
            </a:pPr>
            <a:r>
              <a:rPr lang="en-US" sz="3300" dirty="0"/>
              <a:t>And some said, “What does this babbler want to say?” Others said, “He seems to be a proclaimer of foreign gods,” because he preached to them Jesus and the resurrection. </a:t>
            </a:r>
            <a:r>
              <a:rPr lang="en-US" sz="3300" baseline="30000" dirty="0"/>
              <a:t>19 </a:t>
            </a:r>
            <a:r>
              <a:rPr lang="en-US" sz="3300" dirty="0"/>
              <a:t>And they took him and brought him to the Areopagus, saying, “May we know what this new doctrine </a:t>
            </a:r>
            <a:r>
              <a:rPr lang="en-US" sz="3300" i="1" dirty="0"/>
              <a:t>is</a:t>
            </a:r>
            <a:r>
              <a:rPr lang="en-US" sz="3300" dirty="0"/>
              <a:t> of which you speak? </a:t>
            </a:r>
            <a:r>
              <a:rPr lang="en-US" sz="3300" baseline="30000" dirty="0"/>
              <a:t>20 </a:t>
            </a:r>
            <a:r>
              <a:rPr lang="en-US" sz="3300" dirty="0"/>
              <a:t>For you are bringing some strange things to our ears. Therefore we want to know what these things mean.”</a:t>
            </a:r>
          </a:p>
        </p:txBody>
      </p:sp>
    </p:spTree>
    <p:extLst>
      <p:ext uri="{BB962C8B-B14F-4D97-AF65-F5344CB8AC3E}">
        <p14:creationId xmlns:p14="http://schemas.microsoft.com/office/powerpoint/2010/main" val="373649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816140" cy="790713"/>
          </a:xfrm>
          <a:noFill/>
        </p:spPr>
        <p:txBody>
          <a:bodyPr anchor="ctr">
            <a:normAutofit/>
          </a:bodyPr>
          <a:lstStyle/>
          <a:p>
            <a:pPr algn="l"/>
            <a:r>
              <a:rPr lang="en-US" sz="4000" dirty="0">
                <a:latin typeface="Britannic Bold" panose="020B0903060703020204" pitchFamily="34" charset="0"/>
              </a:rPr>
              <a:t>Example of Paul in Athens..</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83"/>
            <a:ext cx="11534649" cy="543559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000" dirty="0"/>
              <a:t>22-25 Observe the culture and find a connecting point.. Be confident in speaking THE truth (not a truth or our truth)</a:t>
            </a:r>
          </a:p>
          <a:p>
            <a:pPr marL="914400" lvl="1" indent="-457200" algn="l">
              <a:lnSpc>
                <a:spcPts val="2800"/>
              </a:lnSpc>
              <a:spcAft>
                <a:spcPts val="800"/>
              </a:spcAft>
              <a:buFont typeface="Georgia" panose="02040502050405020303" pitchFamily="18" charset="0"/>
              <a:buChar char="—"/>
            </a:pPr>
            <a:r>
              <a:rPr lang="en-US" sz="2800" dirty="0"/>
              <a:t>“Men of Athens, I perceive that in all things you are very religious; </a:t>
            </a:r>
            <a:r>
              <a:rPr lang="en-US" sz="2800" baseline="30000" dirty="0"/>
              <a:t>23 </a:t>
            </a:r>
            <a:r>
              <a:rPr lang="en-US" sz="2800" dirty="0"/>
              <a:t>for as I was passing through and considering the objects of your worship, I even found an altar with this inscription: TO THE UNKNOWN GOD. Therefore, the One whom you worship without knowing, Him I proclaim to you: </a:t>
            </a:r>
            <a:r>
              <a:rPr lang="en-US" sz="2800" baseline="30000" dirty="0"/>
              <a:t>24 </a:t>
            </a:r>
            <a:r>
              <a:rPr lang="en-US" sz="2800" dirty="0"/>
              <a:t>God, who made the world and everything in it, since He is Lord of heaven and earth, does not dwell in temples made with hands. </a:t>
            </a:r>
            <a:r>
              <a:rPr lang="en-US" sz="2800" baseline="30000" dirty="0"/>
              <a:t>25 </a:t>
            </a:r>
            <a:r>
              <a:rPr lang="en-US" sz="2800" dirty="0"/>
              <a:t>Nor is He worshiped with men’s hands, as though He needed anything, since He gives to all life, breath, and all things.</a:t>
            </a:r>
          </a:p>
          <a:p>
            <a:pPr marL="914400" lvl="1" indent="-457200" algn="l">
              <a:lnSpc>
                <a:spcPts val="3200"/>
              </a:lnSpc>
              <a:spcAft>
                <a:spcPts val="800"/>
              </a:spcAft>
              <a:buFont typeface="Georgia" panose="02040502050405020303" pitchFamily="18" charset="0"/>
              <a:buChar char="—"/>
            </a:pPr>
            <a:endParaRPr lang="en-US" sz="2800" dirty="0"/>
          </a:p>
        </p:txBody>
      </p:sp>
    </p:spTree>
    <p:extLst>
      <p:ext uri="{BB962C8B-B14F-4D97-AF65-F5344CB8AC3E}">
        <p14:creationId xmlns:p14="http://schemas.microsoft.com/office/powerpoint/2010/main" val="167114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816140" cy="790713"/>
          </a:xfrm>
          <a:noFill/>
        </p:spPr>
        <p:txBody>
          <a:bodyPr anchor="ctr">
            <a:normAutofit/>
          </a:bodyPr>
          <a:lstStyle/>
          <a:p>
            <a:pPr algn="l"/>
            <a:r>
              <a:rPr lang="en-US" sz="4000" dirty="0">
                <a:latin typeface="Britannic Bold" panose="020B0903060703020204" pitchFamily="34" charset="0"/>
              </a:rPr>
              <a:t>Example of Paul in Athens..</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83"/>
            <a:ext cx="11534649" cy="543559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000" dirty="0"/>
              <a:t>26-29 Paul talked about man in relationship to God</a:t>
            </a:r>
          </a:p>
          <a:p>
            <a:pPr marL="914400" lvl="1" indent="-457200" algn="l">
              <a:lnSpc>
                <a:spcPts val="2800"/>
              </a:lnSpc>
              <a:spcAft>
                <a:spcPts val="800"/>
              </a:spcAft>
              <a:buFont typeface="Georgia" panose="02040502050405020303" pitchFamily="18" charset="0"/>
              <a:buChar char="—"/>
            </a:pPr>
            <a:r>
              <a:rPr lang="en-US" sz="2700" dirty="0"/>
              <a:t>And He has made from one blood every nation of men to dwell on all the face of the earth, and has determined their </a:t>
            </a:r>
            <a:r>
              <a:rPr lang="en-US" sz="2700" dirty="0" err="1"/>
              <a:t>preappointed</a:t>
            </a:r>
            <a:r>
              <a:rPr lang="en-US" sz="2700" dirty="0"/>
              <a:t> times and the boundaries of their dwellings, </a:t>
            </a:r>
            <a:r>
              <a:rPr lang="en-US" sz="2700" baseline="30000" dirty="0"/>
              <a:t>27 </a:t>
            </a:r>
            <a:r>
              <a:rPr lang="en-US" sz="2700" dirty="0"/>
              <a:t>so that they should seek the Lord, in the hope that they might grope for Him and find Him, though He is not far from each one of us; </a:t>
            </a:r>
            <a:r>
              <a:rPr lang="en-US" sz="2700" baseline="30000" dirty="0"/>
              <a:t>28 </a:t>
            </a:r>
            <a:r>
              <a:rPr lang="en-US" sz="2700" dirty="0"/>
              <a:t>for in Him we live and move and have our being, as also some of your own poets have said, ‘For we are also His offspring.’ </a:t>
            </a:r>
          </a:p>
          <a:p>
            <a:pPr marL="914400" lvl="1" indent="-457200" algn="l">
              <a:lnSpc>
                <a:spcPts val="2800"/>
              </a:lnSpc>
              <a:spcAft>
                <a:spcPts val="800"/>
              </a:spcAft>
              <a:buFont typeface="Georgia" panose="02040502050405020303" pitchFamily="18" charset="0"/>
              <a:buChar char="—"/>
            </a:pPr>
            <a:r>
              <a:rPr lang="en-US" sz="2700" baseline="30000" dirty="0"/>
              <a:t>29 </a:t>
            </a:r>
            <a:r>
              <a:rPr lang="en-US" sz="2700" dirty="0"/>
              <a:t>Therefore, since we are the offspring of God, we ought not to think that the Divine Nature is like gold or silver or stone, something shaped by art and man’s devising.</a:t>
            </a:r>
          </a:p>
          <a:p>
            <a:pPr marL="914400" lvl="1" indent="-457200" algn="l">
              <a:lnSpc>
                <a:spcPts val="3200"/>
              </a:lnSpc>
              <a:spcAft>
                <a:spcPts val="800"/>
              </a:spcAft>
              <a:buFont typeface="Georgia" panose="02040502050405020303" pitchFamily="18" charset="0"/>
              <a:buChar char="—"/>
            </a:pPr>
            <a:endParaRPr lang="en-US" sz="2800" dirty="0"/>
          </a:p>
        </p:txBody>
      </p:sp>
    </p:spTree>
    <p:extLst>
      <p:ext uri="{BB962C8B-B14F-4D97-AF65-F5344CB8AC3E}">
        <p14:creationId xmlns:p14="http://schemas.microsoft.com/office/powerpoint/2010/main" val="228657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816140" cy="790713"/>
          </a:xfrm>
          <a:noFill/>
        </p:spPr>
        <p:txBody>
          <a:bodyPr anchor="ctr">
            <a:normAutofit/>
          </a:bodyPr>
          <a:lstStyle/>
          <a:p>
            <a:pPr algn="l"/>
            <a:r>
              <a:rPr lang="en-US" sz="4000" dirty="0">
                <a:latin typeface="Britannic Bold" panose="020B0903060703020204" pitchFamily="34" charset="0"/>
              </a:rPr>
              <a:t>Example of Paul in Athens..</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83"/>
            <a:ext cx="11534649" cy="543559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000" dirty="0"/>
              <a:t>30-31 Preach the need for repentance but emphasize God has given proof by raising Jesus from the dead (objective truth)</a:t>
            </a:r>
          </a:p>
          <a:p>
            <a:pPr marL="914400" lvl="1" indent="-457200" algn="l">
              <a:lnSpc>
                <a:spcPts val="2800"/>
              </a:lnSpc>
              <a:spcAft>
                <a:spcPts val="800"/>
              </a:spcAft>
              <a:buFont typeface="Georgia" panose="02040502050405020303" pitchFamily="18" charset="0"/>
              <a:buChar char="—"/>
            </a:pPr>
            <a:r>
              <a:rPr lang="en-US" sz="2800" dirty="0"/>
              <a:t>Truly, these times of ignorance God overlooked, but now commands all men everywhere to repent, </a:t>
            </a:r>
            <a:r>
              <a:rPr lang="en-US" sz="2800" baseline="30000" dirty="0"/>
              <a:t>31 </a:t>
            </a:r>
            <a:r>
              <a:rPr lang="en-US" sz="2800" dirty="0"/>
              <a:t>because He has appointed a day on which He will judge the world in righteousness by the Man whom He has ordained. He has given assurance of this to all by raising Him from the dead.”</a:t>
            </a:r>
          </a:p>
          <a:p>
            <a:pPr marL="457200" indent="-457200" algn="l">
              <a:lnSpc>
                <a:spcPts val="2800"/>
              </a:lnSpc>
              <a:spcAft>
                <a:spcPts val="800"/>
              </a:spcAft>
              <a:buFont typeface="Georgia" panose="02040502050405020303" pitchFamily="18" charset="0"/>
              <a:buChar char="—"/>
            </a:pPr>
            <a:r>
              <a:rPr lang="en-US" sz="3200" dirty="0"/>
              <a:t>32-33 Speak truth, knowing not everyone will embrace it</a:t>
            </a:r>
          </a:p>
          <a:p>
            <a:pPr marL="914400" lvl="1" indent="-457200" algn="l">
              <a:lnSpc>
                <a:spcPts val="2800"/>
              </a:lnSpc>
              <a:spcAft>
                <a:spcPts val="800"/>
              </a:spcAft>
              <a:buFont typeface="Georgia" panose="02040502050405020303" pitchFamily="18" charset="0"/>
              <a:buChar char="—"/>
            </a:pPr>
            <a:r>
              <a:rPr lang="en-US" sz="2800" dirty="0"/>
              <a:t>And when they heard of the resurrection of the dead, some mocked, while others said, “We will hear you again on this </a:t>
            </a:r>
            <a:r>
              <a:rPr lang="en-US" sz="2800" i="1" dirty="0"/>
              <a:t>matter.</a:t>
            </a:r>
            <a:r>
              <a:rPr lang="en-US" sz="2800" dirty="0"/>
              <a:t>” </a:t>
            </a:r>
            <a:r>
              <a:rPr lang="en-US" sz="2800" baseline="30000" dirty="0"/>
              <a:t>33 </a:t>
            </a:r>
            <a:r>
              <a:rPr lang="en-US" sz="2800" dirty="0"/>
              <a:t>So Paul departed from among them. </a:t>
            </a:r>
            <a:r>
              <a:rPr lang="en-US" sz="2800" baseline="30000" dirty="0"/>
              <a:t>34 </a:t>
            </a:r>
            <a:r>
              <a:rPr lang="en-US" sz="2800" dirty="0"/>
              <a:t>However, some men joined him and believed, among them Dionysius the Areopagite, a woman named Damaris, and others with them.</a:t>
            </a:r>
          </a:p>
        </p:txBody>
      </p:sp>
    </p:spTree>
    <p:extLst>
      <p:ext uri="{BB962C8B-B14F-4D97-AF65-F5344CB8AC3E}">
        <p14:creationId xmlns:p14="http://schemas.microsoft.com/office/powerpoint/2010/main" val="15581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79" y="348090"/>
            <a:ext cx="8429751" cy="790713"/>
          </a:xfrm>
          <a:noFill/>
        </p:spPr>
        <p:txBody>
          <a:bodyPr anchor="ctr">
            <a:normAutofit fontScale="90000"/>
          </a:bodyPr>
          <a:lstStyle/>
          <a:p>
            <a:pPr algn="l"/>
            <a:r>
              <a:rPr lang="en-US" sz="4000" dirty="0">
                <a:latin typeface="Britannic Bold" panose="020B0903060703020204" pitchFamily="34" charset="0"/>
              </a:rPr>
              <a:t>Questions to ask befor</a:t>
            </a:r>
            <a:r>
              <a:rPr lang="en-US" sz="4000" dirty="0"/>
              <a:t>e speaking truth</a:t>
            </a:r>
            <a:r>
              <a:rPr lang="en-US" sz="4000" dirty="0">
                <a:latin typeface="Britannic Bold" panose="020B0903060703020204" pitchFamily="34" charset="0"/>
              </a:rPr>
              <a:t>..</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27150" y="1280606"/>
            <a:ext cx="11534649" cy="5435590"/>
          </a:xfrm>
          <a:noFill/>
        </p:spPr>
        <p:txBody>
          <a:bodyPr>
            <a:normAutofit/>
          </a:bodyPr>
          <a:lstStyle/>
          <a:p>
            <a:pPr marL="457200" indent="-457200" algn="l">
              <a:lnSpc>
                <a:spcPts val="3200"/>
              </a:lnSpc>
              <a:spcAft>
                <a:spcPts val="800"/>
              </a:spcAft>
              <a:buFont typeface="Georgia" panose="02040502050405020303" pitchFamily="18" charset="0"/>
              <a:buChar char="—"/>
            </a:pPr>
            <a:r>
              <a:rPr lang="en-US" sz="2800" dirty="0"/>
              <a:t>Is this something worth speaking up about? </a:t>
            </a:r>
          </a:p>
          <a:p>
            <a:pPr marL="457200" indent="-457200" algn="l">
              <a:lnSpc>
                <a:spcPts val="3200"/>
              </a:lnSpc>
              <a:spcAft>
                <a:spcPts val="800"/>
              </a:spcAft>
              <a:buFont typeface="Georgia" panose="02040502050405020303" pitchFamily="18" charset="0"/>
              <a:buChar char="—"/>
            </a:pPr>
            <a:r>
              <a:rPr lang="en-US" sz="2800" dirty="0"/>
              <a:t>Is this a good time to say something?</a:t>
            </a:r>
          </a:p>
          <a:p>
            <a:pPr marL="457200" indent="-457200" algn="l">
              <a:lnSpc>
                <a:spcPts val="3200"/>
              </a:lnSpc>
              <a:spcAft>
                <a:spcPts val="800"/>
              </a:spcAft>
              <a:buFont typeface="Georgia" panose="02040502050405020303" pitchFamily="18" charset="0"/>
              <a:buChar char="—"/>
            </a:pPr>
            <a:r>
              <a:rPr lang="en-US" sz="2800" dirty="0"/>
              <a:t>Where is the person coming from/what is their attitude?</a:t>
            </a:r>
          </a:p>
          <a:p>
            <a:pPr marL="457200" indent="-457200" algn="l">
              <a:lnSpc>
                <a:spcPts val="3200"/>
              </a:lnSpc>
              <a:spcAft>
                <a:spcPts val="800"/>
              </a:spcAft>
              <a:buFont typeface="Georgia" panose="02040502050405020303" pitchFamily="18" charset="0"/>
              <a:buChar char="—"/>
            </a:pPr>
            <a:r>
              <a:rPr lang="en-US" sz="2800" dirty="0"/>
              <a:t>What is my motivation for saying something? (to win an argument, look smart, feel virtuous, make someone feel foolish, put someone in their place?)</a:t>
            </a:r>
          </a:p>
          <a:p>
            <a:pPr marL="457200" indent="-457200" algn="l">
              <a:lnSpc>
                <a:spcPts val="3200"/>
              </a:lnSpc>
              <a:spcAft>
                <a:spcPts val="800"/>
              </a:spcAft>
              <a:buFont typeface="Georgia" panose="02040502050405020303" pitchFamily="18" charset="0"/>
              <a:buChar char="—"/>
            </a:pPr>
            <a:r>
              <a:rPr lang="en-US" sz="2800" dirty="0"/>
              <a:t>Should I say something publicly or privately? (will they be embarrassed by my comments?)</a:t>
            </a:r>
          </a:p>
          <a:p>
            <a:pPr marL="457200" indent="-457200" algn="l">
              <a:lnSpc>
                <a:spcPts val="3200"/>
              </a:lnSpc>
              <a:spcAft>
                <a:spcPts val="800"/>
              </a:spcAft>
              <a:buFont typeface="Georgia" panose="02040502050405020303" pitchFamily="18" charset="0"/>
              <a:buChar char="—"/>
            </a:pPr>
            <a:r>
              <a:rPr lang="en-US" sz="2800" dirty="0"/>
              <a:t>What is the best way to say what I want to say? (start from beliefs in common, assume the best, emphasize the biblical viewpoint, biblical view compared with secular)</a:t>
            </a:r>
          </a:p>
        </p:txBody>
      </p:sp>
    </p:spTree>
    <p:extLst>
      <p:ext uri="{BB962C8B-B14F-4D97-AF65-F5344CB8AC3E}">
        <p14:creationId xmlns:p14="http://schemas.microsoft.com/office/powerpoint/2010/main" val="282612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650449" y="4886959"/>
            <a:ext cx="10901471" cy="787083"/>
          </a:xfrm>
          <a:noFill/>
        </p:spPr>
        <p:txBody>
          <a:bodyPr anchor="ctr">
            <a:normAutofit/>
          </a:bodyPr>
          <a:lstStyle/>
          <a:p>
            <a:r>
              <a:rPr lang="en-US" dirty="0"/>
              <a:t>Living the Truth in a Cancel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8209" y="5592762"/>
            <a:ext cx="10901471" cy="647476"/>
          </a:xfrm>
          <a:noFill/>
        </p:spPr>
        <p:txBody>
          <a:bodyPr>
            <a:noAutofit/>
          </a:bodyPr>
          <a:lstStyle/>
          <a:p>
            <a:r>
              <a:rPr lang="en-US" dirty="0"/>
              <a:t>1 Peter 3:8-17</a:t>
            </a:r>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t="6503" b="770"/>
          <a:stretch/>
        </p:blipFill>
        <p:spPr>
          <a:xfrm>
            <a:off x="20" y="0"/>
            <a:ext cx="12191979" cy="4561839"/>
          </a:xfrm>
          <a:prstGeom prst="rect">
            <a:avLst/>
          </a:prstGeom>
        </p:spPr>
      </p:pic>
    </p:spTree>
    <p:extLst>
      <p:ext uri="{BB962C8B-B14F-4D97-AF65-F5344CB8AC3E}">
        <p14:creationId xmlns:p14="http://schemas.microsoft.com/office/powerpoint/2010/main" val="61330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376160" cy="790713"/>
          </a:xfrm>
          <a:noFill/>
        </p:spPr>
        <p:txBody>
          <a:bodyPr anchor="ctr">
            <a:normAutofit/>
          </a:bodyPr>
          <a:lstStyle/>
          <a:p>
            <a:pPr algn="l"/>
            <a:r>
              <a:rPr lang="en-US" sz="4000" dirty="0"/>
              <a:t>Living in a Secular Culture..</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87680" y="1486883"/>
            <a:ext cx="10596880" cy="4785359"/>
          </a:xfrm>
          <a:noFill/>
        </p:spPr>
        <p:txBody>
          <a:bodyPr>
            <a:normAutofit/>
          </a:bodyPr>
          <a:lstStyle/>
          <a:p>
            <a:pPr marL="457200" indent="-457200" algn="l">
              <a:lnSpc>
                <a:spcPts val="3200"/>
              </a:lnSpc>
              <a:spcAft>
                <a:spcPts val="800"/>
              </a:spcAft>
              <a:buFont typeface="Georgia" panose="02040502050405020303" pitchFamily="18" charset="0"/>
              <a:buChar char="—"/>
            </a:pPr>
            <a:r>
              <a:rPr lang="en-US" sz="3200" dirty="0"/>
              <a:t>John 17:11-17 Now I am no longer in the world, but these are in the world, and I come to You. Holy Father, keep through Your name those whom You have given Me, that they may be one as We </a:t>
            </a:r>
            <a:r>
              <a:rPr lang="en-US" sz="3200" i="1" dirty="0"/>
              <a:t>are.</a:t>
            </a:r>
          </a:p>
          <a:p>
            <a:pPr marL="457200" indent="-457200" algn="l">
              <a:lnSpc>
                <a:spcPts val="3200"/>
              </a:lnSpc>
              <a:spcAft>
                <a:spcPts val="800"/>
              </a:spcAft>
              <a:buFont typeface="Georgia" panose="02040502050405020303" pitchFamily="18" charset="0"/>
              <a:buChar char="—"/>
            </a:pPr>
            <a:r>
              <a:rPr lang="en-US" sz="3200" dirty="0"/>
              <a:t>I have given them Your word; and the world has hated them because they are not of the world, just as I am not of the world. </a:t>
            </a:r>
            <a:r>
              <a:rPr lang="en-US" sz="3200" baseline="30000" dirty="0"/>
              <a:t>15 </a:t>
            </a:r>
            <a:r>
              <a:rPr lang="en-US" sz="3200" dirty="0"/>
              <a:t>I do not pray that You should take them out of the world, but that You should keep them from the evil one. </a:t>
            </a:r>
            <a:r>
              <a:rPr lang="en-US" sz="3200" baseline="30000" dirty="0"/>
              <a:t>16 </a:t>
            </a:r>
            <a:r>
              <a:rPr lang="en-US" sz="3200" dirty="0"/>
              <a:t>They are not of the world, just as I am not of the world. </a:t>
            </a:r>
            <a:r>
              <a:rPr lang="en-US" sz="3200" baseline="30000" dirty="0"/>
              <a:t>17 </a:t>
            </a:r>
            <a:r>
              <a:rPr lang="en-US" sz="3200" dirty="0"/>
              <a:t>Sanctify them by Your truth. Your word is truth. </a:t>
            </a:r>
          </a:p>
        </p:txBody>
      </p:sp>
    </p:spTree>
    <p:extLst>
      <p:ext uri="{BB962C8B-B14F-4D97-AF65-F5344CB8AC3E}">
        <p14:creationId xmlns:p14="http://schemas.microsoft.com/office/powerpoint/2010/main" val="42134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376160" cy="790713"/>
          </a:xfrm>
          <a:noFill/>
        </p:spPr>
        <p:txBody>
          <a:bodyPr anchor="ctr">
            <a:normAutofit fontScale="90000"/>
          </a:bodyPr>
          <a:lstStyle/>
          <a:p>
            <a:pPr algn="l"/>
            <a:r>
              <a:rPr lang="en-US" sz="4000" dirty="0"/>
              <a:t>Rooted and Grounded in the Faith..</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87680" y="1229360"/>
            <a:ext cx="10871200" cy="5280549"/>
          </a:xfrm>
          <a:noFill/>
        </p:spPr>
        <p:txBody>
          <a:bodyPr>
            <a:normAutofit fontScale="92500"/>
          </a:bodyPr>
          <a:lstStyle/>
          <a:p>
            <a:pPr marL="457200" indent="-457200" algn="l">
              <a:lnSpc>
                <a:spcPts val="3200"/>
              </a:lnSpc>
              <a:spcAft>
                <a:spcPts val="800"/>
              </a:spcAft>
              <a:buFont typeface="Georgia" panose="02040502050405020303" pitchFamily="18" charset="0"/>
              <a:buChar char="—"/>
            </a:pPr>
            <a:r>
              <a:rPr lang="en-US" sz="3200" dirty="0"/>
              <a:t>Colossians 1:9-11 we do not cease to pray for you, and to ask that you may be filled with the knowledge of His will in all wisdom and spiritual understanding; </a:t>
            </a:r>
            <a:r>
              <a:rPr lang="en-US" sz="3200" baseline="30000" dirty="0"/>
              <a:t>10 </a:t>
            </a:r>
            <a:r>
              <a:rPr lang="en-US" sz="3200" dirty="0"/>
              <a:t>that you may walk worthy of the Lord, fully pleasing </a:t>
            </a:r>
            <a:r>
              <a:rPr lang="en-US" sz="3200" i="1" dirty="0"/>
              <a:t>Him,</a:t>
            </a:r>
            <a:r>
              <a:rPr lang="en-US" sz="3200" dirty="0"/>
              <a:t> being fruitful in every good work and increasing in the knowledge of God..</a:t>
            </a:r>
          </a:p>
          <a:p>
            <a:pPr marL="457200" indent="-457200" algn="l">
              <a:lnSpc>
                <a:spcPts val="3200"/>
              </a:lnSpc>
              <a:spcAft>
                <a:spcPts val="800"/>
              </a:spcAft>
              <a:buFont typeface="Georgia" panose="02040502050405020303" pitchFamily="18" charset="0"/>
              <a:buChar char="—"/>
            </a:pPr>
            <a:r>
              <a:rPr lang="en-US" sz="3200" dirty="0"/>
              <a:t>21-23 and you, who once were alienated and enemies in your mind by wicked works, yet now He has reconciled </a:t>
            </a:r>
            <a:r>
              <a:rPr lang="en-US" sz="3200" baseline="30000" dirty="0"/>
              <a:t>22 </a:t>
            </a:r>
            <a:r>
              <a:rPr lang="en-US" sz="3200" dirty="0"/>
              <a:t>in the body of His flesh through death, to present you holy, and blameless, and above reproach in His sight— </a:t>
            </a:r>
            <a:r>
              <a:rPr lang="en-US" sz="3200" baseline="30000" dirty="0"/>
              <a:t>23 </a:t>
            </a:r>
            <a:r>
              <a:rPr lang="en-US" sz="3200" dirty="0"/>
              <a:t>if indeed you continue in the faith, grounded and steadfast, and are not moved away from the hope of the gospel..</a:t>
            </a:r>
          </a:p>
        </p:txBody>
      </p:sp>
    </p:spTree>
    <p:extLst>
      <p:ext uri="{BB962C8B-B14F-4D97-AF65-F5344CB8AC3E}">
        <p14:creationId xmlns:p14="http://schemas.microsoft.com/office/powerpoint/2010/main" val="374374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8613976" cy="790713"/>
          </a:xfrm>
          <a:noFill/>
        </p:spPr>
        <p:txBody>
          <a:bodyPr anchor="ctr">
            <a:normAutofit fontScale="90000"/>
          </a:bodyPr>
          <a:lstStyle/>
          <a:p>
            <a:pPr algn="l"/>
            <a:r>
              <a:rPr lang="en-US" sz="4000" dirty="0"/>
              <a:t>Wisdom to think Biblically in the World..</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87680" y="1229360"/>
            <a:ext cx="10871200" cy="5280549"/>
          </a:xfrm>
          <a:noFill/>
        </p:spPr>
        <p:txBody>
          <a:bodyPr>
            <a:normAutofit fontScale="92500"/>
          </a:bodyPr>
          <a:lstStyle/>
          <a:p>
            <a:pPr marL="457200" indent="-457200" algn="l">
              <a:lnSpc>
                <a:spcPts val="3200"/>
              </a:lnSpc>
              <a:spcAft>
                <a:spcPts val="800"/>
              </a:spcAft>
              <a:buFont typeface="Georgia" panose="02040502050405020303" pitchFamily="18" charset="0"/>
              <a:buChar char="—"/>
            </a:pPr>
            <a:r>
              <a:rPr lang="en-US" sz="3200" dirty="0"/>
              <a:t>Matthew 10:16-33 </a:t>
            </a:r>
            <a:r>
              <a:rPr lang="en-US" sz="3200" baseline="30000" dirty="0"/>
              <a:t> </a:t>
            </a:r>
            <a:r>
              <a:rPr lang="en-US" sz="3200" dirty="0"/>
              <a:t>“Behold, I send you out as sheep in the midst of wolves. Therefore be wise as serpents and harmless as doves..</a:t>
            </a:r>
            <a:r>
              <a:rPr lang="en-US" sz="3200" baseline="30000" dirty="0"/>
              <a:t> 22 </a:t>
            </a:r>
            <a:r>
              <a:rPr lang="en-US" sz="3200" dirty="0"/>
              <a:t>And you will be hated by all for My name’s sake. But he who endures to the end will be saved.</a:t>
            </a:r>
          </a:p>
          <a:p>
            <a:pPr marL="457200" indent="-457200" algn="l">
              <a:lnSpc>
                <a:spcPts val="3200"/>
              </a:lnSpc>
              <a:spcAft>
                <a:spcPts val="800"/>
              </a:spcAft>
              <a:buFont typeface="Georgia" panose="02040502050405020303" pitchFamily="18" charset="0"/>
              <a:buChar char="—"/>
            </a:pPr>
            <a:r>
              <a:rPr lang="en-US" sz="3200" dirty="0"/>
              <a:t>27-33 “Whatever I tell you in the dark, speak in the light; and what you hear in the ear, preach on the housetops.</a:t>
            </a:r>
            <a:r>
              <a:rPr lang="en-US" sz="3200" baseline="30000" dirty="0"/>
              <a:t> 28 </a:t>
            </a:r>
            <a:r>
              <a:rPr lang="en-US" sz="3200" dirty="0"/>
              <a:t>And do not fear those who kill the body but cannot kill the soul.</a:t>
            </a:r>
            <a:r>
              <a:rPr lang="en-US" sz="3200" baseline="30000" dirty="0"/>
              <a:t> 31 </a:t>
            </a:r>
            <a:r>
              <a:rPr lang="en-US" sz="3200" dirty="0"/>
              <a:t>Do not fear therefore; you are of more value than many sparrows. “Therefore whoever confesses Me before men, him I will also confess before My Father who is in heaven. </a:t>
            </a:r>
            <a:r>
              <a:rPr lang="en-US" sz="3200" baseline="30000" dirty="0"/>
              <a:t>33 </a:t>
            </a:r>
            <a:r>
              <a:rPr lang="en-US" sz="3200" dirty="0"/>
              <a:t>But whoever denies Me before men, him I will also deny before My Father who is in heaven.</a:t>
            </a:r>
          </a:p>
        </p:txBody>
      </p:sp>
    </p:spTree>
    <p:extLst>
      <p:ext uri="{BB962C8B-B14F-4D97-AF65-F5344CB8AC3E}">
        <p14:creationId xmlns:p14="http://schemas.microsoft.com/office/powerpoint/2010/main" val="418481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975600" cy="790713"/>
          </a:xfrm>
          <a:noFill/>
        </p:spPr>
        <p:txBody>
          <a:bodyPr anchor="ctr">
            <a:normAutofit/>
          </a:bodyPr>
          <a:lstStyle/>
          <a:p>
            <a:pPr algn="l"/>
            <a:r>
              <a:rPr lang="en-US" sz="4000" dirty="0">
                <a:latin typeface="Britannic Bold" panose="020B0903060703020204" pitchFamily="34" charset="0"/>
              </a:rPr>
              <a:t>Marketing C</a:t>
            </a:r>
            <a:r>
              <a:rPr lang="en-US" sz="4000" dirty="0"/>
              <a:t>hanging Moral Values</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1" y="5065295"/>
            <a:ext cx="10596880" cy="1325344"/>
          </a:xfrm>
          <a:noFill/>
        </p:spPr>
        <p:txBody>
          <a:bodyPr>
            <a:normAutofit/>
          </a:bodyPr>
          <a:lstStyle/>
          <a:p>
            <a:pPr marL="457200" indent="-457200" algn="l">
              <a:lnSpc>
                <a:spcPts val="3200"/>
              </a:lnSpc>
              <a:spcAft>
                <a:spcPts val="800"/>
              </a:spcAft>
              <a:buFont typeface="Georgia" panose="02040502050405020303" pitchFamily="18" charset="0"/>
              <a:buChar char="—"/>
            </a:pPr>
            <a:endParaRPr lang="en-US" sz="3200" dirty="0"/>
          </a:p>
        </p:txBody>
      </p:sp>
      <p:sp>
        <p:nvSpPr>
          <p:cNvPr id="7" name="TextBox 6">
            <a:extLst>
              <a:ext uri="{FF2B5EF4-FFF2-40B4-BE49-F238E27FC236}">
                <a16:creationId xmlns:a16="http://schemas.microsoft.com/office/drawing/2014/main" id="{724185E9-D245-5E4D-61A3-4F5C2FA15C24}"/>
              </a:ext>
            </a:extLst>
          </p:cNvPr>
          <p:cNvSpPr txBox="1"/>
          <p:nvPr/>
        </p:nvSpPr>
        <p:spPr>
          <a:xfrm>
            <a:off x="290171" y="2278117"/>
            <a:ext cx="3412421" cy="1107996"/>
          </a:xfrm>
          <a:prstGeom prst="rect">
            <a:avLst/>
          </a:prstGeom>
          <a:noFill/>
          <a:ln>
            <a:solidFill>
              <a:schemeClr val="accent1"/>
            </a:solidFill>
          </a:ln>
        </p:spPr>
        <p:txBody>
          <a:bodyPr wrap="square" rtlCol="0">
            <a:spAutoFit/>
          </a:bodyPr>
          <a:lstStyle/>
          <a:p>
            <a:pPr algn="ctr"/>
            <a:r>
              <a:rPr lang="en-US" sz="3600" dirty="0">
                <a:latin typeface="Georgia" panose="02040502050405020303" pitchFamily="18" charset="0"/>
              </a:rPr>
              <a:t>Redefinition</a:t>
            </a:r>
          </a:p>
          <a:p>
            <a:pPr algn="ctr"/>
            <a:r>
              <a:rPr lang="en-US" sz="3000" i="1" dirty="0">
                <a:latin typeface="Georgia" panose="02040502050405020303" pitchFamily="18" charset="0"/>
              </a:rPr>
              <a:t>(Awareness)</a:t>
            </a:r>
          </a:p>
        </p:txBody>
      </p:sp>
      <p:sp>
        <p:nvSpPr>
          <p:cNvPr id="8" name="Arrow: Right 7">
            <a:extLst>
              <a:ext uri="{FF2B5EF4-FFF2-40B4-BE49-F238E27FC236}">
                <a16:creationId xmlns:a16="http://schemas.microsoft.com/office/drawing/2014/main" id="{D3FDD9DF-8E9A-982B-5E3A-15108E4CF6CD}"/>
              </a:ext>
            </a:extLst>
          </p:cNvPr>
          <p:cNvSpPr/>
          <p:nvPr/>
        </p:nvSpPr>
        <p:spPr>
          <a:xfrm>
            <a:off x="3157394" y="2753472"/>
            <a:ext cx="1098652" cy="56812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CAA031A-9664-E2D1-3D4E-A52A7C84B0B1}"/>
              </a:ext>
            </a:extLst>
          </p:cNvPr>
          <p:cNvSpPr txBox="1"/>
          <p:nvPr/>
        </p:nvSpPr>
        <p:spPr>
          <a:xfrm>
            <a:off x="4031059" y="2278117"/>
            <a:ext cx="3412421" cy="1107996"/>
          </a:xfrm>
          <a:prstGeom prst="rect">
            <a:avLst/>
          </a:prstGeom>
          <a:noFill/>
          <a:ln>
            <a:solidFill>
              <a:schemeClr val="accent1"/>
            </a:solidFill>
          </a:ln>
        </p:spPr>
        <p:txBody>
          <a:bodyPr wrap="square" rtlCol="0">
            <a:spAutoFit/>
          </a:bodyPr>
          <a:lstStyle/>
          <a:p>
            <a:pPr algn="ctr"/>
            <a:r>
              <a:rPr lang="en-US" sz="3600" dirty="0">
                <a:latin typeface="Georgia" panose="02040502050405020303" pitchFamily="18" charset="0"/>
              </a:rPr>
              <a:t>Normalization</a:t>
            </a:r>
          </a:p>
          <a:p>
            <a:pPr algn="ctr"/>
            <a:r>
              <a:rPr lang="en-US" sz="3000" i="1" dirty="0">
                <a:latin typeface="Georgia" panose="02040502050405020303" pitchFamily="18" charset="0"/>
              </a:rPr>
              <a:t>(Interest)</a:t>
            </a:r>
          </a:p>
        </p:txBody>
      </p:sp>
      <p:sp>
        <p:nvSpPr>
          <p:cNvPr id="10" name="Arrow: Right 9">
            <a:extLst>
              <a:ext uri="{FF2B5EF4-FFF2-40B4-BE49-F238E27FC236}">
                <a16:creationId xmlns:a16="http://schemas.microsoft.com/office/drawing/2014/main" id="{475CDAD9-3826-D08F-870E-338D70C5EE90}"/>
              </a:ext>
            </a:extLst>
          </p:cNvPr>
          <p:cNvSpPr/>
          <p:nvPr/>
        </p:nvSpPr>
        <p:spPr>
          <a:xfrm>
            <a:off x="7091664" y="2732467"/>
            <a:ext cx="1098652" cy="56812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2FBED89-1961-F0F1-971A-BC41F849A930}"/>
              </a:ext>
            </a:extLst>
          </p:cNvPr>
          <p:cNvSpPr txBox="1"/>
          <p:nvPr/>
        </p:nvSpPr>
        <p:spPr>
          <a:xfrm>
            <a:off x="7974075" y="2263987"/>
            <a:ext cx="3412421" cy="1107996"/>
          </a:xfrm>
          <a:prstGeom prst="rect">
            <a:avLst/>
          </a:prstGeom>
          <a:noFill/>
          <a:ln>
            <a:solidFill>
              <a:schemeClr val="accent1"/>
            </a:solidFill>
          </a:ln>
        </p:spPr>
        <p:txBody>
          <a:bodyPr wrap="square" rtlCol="0">
            <a:spAutoFit/>
          </a:bodyPr>
          <a:lstStyle/>
          <a:p>
            <a:pPr algn="ctr"/>
            <a:r>
              <a:rPr lang="en-US" sz="3600" dirty="0">
                <a:latin typeface="Georgia" panose="02040502050405020303" pitchFamily="18" charset="0"/>
              </a:rPr>
              <a:t>Celebration</a:t>
            </a:r>
          </a:p>
          <a:p>
            <a:pPr algn="ctr"/>
            <a:r>
              <a:rPr lang="en-US" sz="3000" i="1" dirty="0">
                <a:latin typeface="Georgia" panose="02040502050405020303" pitchFamily="18" charset="0"/>
              </a:rPr>
              <a:t>(Desire)</a:t>
            </a:r>
          </a:p>
        </p:txBody>
      </p:sp>
      <p:sp>
        <p:nvSpPr>
          <p:cNvPr id="12" name="TextBox 11">
            <a:extLst>
              <a:ext uri="{FF2B5EF4-FFF2-40B4-BE49-F238E27FC236}">
                <a16:creationId xmlns:a16="http://schemas.microsoft.com/office/drawing/2014/main" id="{72029235-33B8-0D67-E900-42C4148F4110}"/>
              </a:ext>
            </a:extLst>
          </p:cNvPr>
          <p:cNvSpPr txBox="1"/>
          <p:nvPr/>
        </p:nvSpPr>
        <p:spPr>
          <a:xfrm>
            <a:off x="7702988" y="4294094"/>
            <a:ext cx="3933308" cy="1200329"/>
          </a:xfrm>
          <a:prstGeom prst="rect">
            <a:avLst/>
          </a:prstGeom>
          <a:noFill/>
          <a:ln>
            <a:solidFill>
              <a:schemeClr val="accent1"/>
            </a:solidFill>
          </a:ln>
        </p:spPr>
        <p:txBody>
          <a:bodyPr wrap="square" rtlCol="0">
            <a:spAutoFit/>
          </a:bodyPr>
          <a:lstStyle/>
          <a:p>
            <a:pPr algn="ctr"/>
            <a:r>
              <a:rPr lang="en-US" sz="3600" dirty="0">
                <a:latin typeface="Georgia" panose="02040502050405020303" pitchFamily="18" charset="0"/>
              </a:rPr>
              <a:t>“</a:t>
            </a:r>
            <a:r>
              <a:rPr lang="en-US" sz="3600" b="1" dirty="0">
                <a:latin typeface="Georgia" panose="02040502050405020303" pitchFamily="18" charset="0"/>
              </a:rPr>
              <a:t>BUY IN”</a:t>
            </a:r>
          </a:p>
          <a:p>
            <a:pPr algn="ctr"/>
            <a:r>
              <a:rPr lang="en-US" sz="3600" b="1" i="1" dirty="0">
                <a:latin typeface="Georgia" panose="02040502050405020303" pitchFamily="18" charset="0"/>
              </a:rPr>
              <a:t>(Purchase)</a:t>
            </a:r>
            <a:endParaRPr lang="en-US" sz="3000" b="1" i="1" dirty="0">
              <a:latin typeface="Georgia" panose="02040502050405020303" pitchFamily="18" charset="0"/>
            </a:endParaRPr>
          </a:p>
        </p:txBody>
      </p:sp>
      <p:sp>
        <p:nvSpPr>
          <p:cNvPr id="14" name="Arrow: Down 13">
            <a:extLst>
              <a:ext uri="{FF2B5EF4-FFF2-40B4-BE49-F238E27FC236}">
                <a16:creationId xmlns:a16="http://schemas.microsoft.com/office/drawing/2014/main" id="{ECAEA799-1651-708F-61DC-686CC9F8B3B7}"/>
              </a:ext>
            </a:extLst>
          </p:cNvPr>
          <p:cNvSpPr/>
          <p:nvPr/>
        </p:nvSpPr>
        <p:spPr>
          <a:xfrm>
            <a:off x="9299165" y="3486018"/>
            <a:ext cx="506572" cy="9221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608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394888B6-8E4C-4B9F-72BA-B133F928247E}"/>
              </a:ext>
            </a:extLst>
          </p:cNvPr>
          <p:cNvPicPr>
            <a:picLocks noChangeAspect="1"/>
          </p:cNvPicPr>
          <p:nvPr/>
        </p:nvPicPr>
        <p:blipFill rotWithShape="1">
          <a:blip r:embed="rId2">
            <a:extLst>
              <a:ext uri="{28A0092B-C50C-407E-A947-70E740481C1C}">
                <a14:useLocalDpi xmlns:a14="http://schemas.microsoft.com/office/drawing/2010/main" val="0"/>
              </a:ext>
            </a:extLst>
          </a:blip>
          <a:srcRect l="12154" t="4548" r="12500" b="6934"/>
          <a:stretch/>
        </p:blipFill>
        <p:spPr>
          <a:xfrm>
            <a:off x="0" y="0"/>
            <a:ext cx="12192000" cy="6858000"/>
          </a:xfrm>
          <a:prstGeom prst="rect">
            <a:avLst/>
          </a:prstGeom>
        </p:spPr>
      </p:pic>
    </p:spTree>
    <p:extLst>
      <p:ext uri="{BB962C8B-B14F-4D97-AF65-F5344CB8AC3E}">
        <p14:creationId xmlns:p14="http://schemas.microsoft.com/office/powerpoint/2010/main" val="374861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322194" cy="790713"/>
          </a:xfrm>
          <a:noFill/>
        </p:spPr>
        <p:txBody>
          <a:bodyPr anchor="ctr">
            <a:normAutofit/>
          </a:bodyPr>
          <a:lstStyle/>
          <a:p>
            <a:pPr algn="l"/>
            <a:r>
              <a:rPr lang="en-US" sz="4000" dirty="0">
                <a:latin typeface="Britannic Bold" panose="020B0903060703020204" pitchFamily="34" charset="0"/>
              </a:rPr>
              <a:t>“Virtue </a:t>
            </a:r>
            <a:r>
              <a:rPr lang="en-US" sz="4000" dirty="0" err="1">
                <a:latin typeface="Britannic Bold" panose="020B0903060703020204" pitchFamily="34" charset="0"/>
              </a:rPr>
              <a:t>signalling</a:t>
            </a:r>
            <a:r>
              <a:rPr lang="en-US" sz="4000" dirty="0">
                <a:latin typeface="Britannic Bold" panose="020B0903060703020204" pitchFamily="34" charset="0"/>
              </a:rPr>
              <a:t>”</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73"/>
            <a:ext cx="11300969" cy="543560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200" dirty="0"/>
              <a:t>Saying things publicly (social media) to indicate to the world you are kind, decent, virtuous without actually doing anything</a:t>
            </a:r>
          </a:p>
          <a:p>
            <a:pPr marL="457200" indent="-457200" algn="l">
              <a:lnSpc>
                <a:spcPts val="3200"/>
              </a:lnSpc>
              <a:spcAft>
                <a:spcPts val="800"/>
              </a:spcAft>
              <a:buFont typeface="Georgia" panose="02040502050405020303" pitchFamily="18" charset="0"/>
              <a:buChar char="—"/>
            </a:pPr>
            <a:r>
              <a:rPr lang="en-US" sz="3200" dirty="0"/>
              <a:t>An effort to demonstrate one’s high moral standing by expressing opinions on political and social issues that will likely be agreeable to others, often with little or no intent to act on said opinions</a:t>
            </a:r>
          </a:p>
          <a:p>
            <a:pPr marL="457200" indent="-457200" algn="l">
              <a:lnSpc>
                <a:spcPts val="3200"/>
              </a:lnSpc>
              <a:spcAft>
                <a:spcPts val="800"/>
              </a:spcAft>
              <a:buFont typeface="Georgia" panose="02040502050405020303" pitchFamily="18" charset="0"/>
              <a:buChar char="—"/>
            </a:pPr>
            <a:r>
              <a:rPr lang="en-US" sz="3200" dirty="0"/>
              <a:t>The sharing of one’s point of view on a social or political issue in order to garner praise or acknowledgment of one’s righteousness from others who share that point of view or to passively rebuke those who do not</a:t>
            </a:r>
          </a:p>
        </p:txBody>
      </p:sp>
    </p:spTree>
    <p:extLst>
      <p:ext uri="{BB962C8B-B14F-4D97-AF65-F5344CB8AC3E}">
        <p14:creationId xmlns:p14="http://schemas.microsoft.com/office/powerpoint/2010/main" val="120956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322194" cy="790713"/>
          </a:xfrm>
          <a:noFill/>
        </p:spPr>
        <p:txBody>
          <a:bodyPr anchor="ctr">
            <a:normAutofit/>
          </a:bodyPr>
          <a:lstStyle/>
          <a:p>
            <a:pPr algn="l"/>
            <a:r>
              <a:rPr lang="en-US" sz="4000" dirty="0">
                <a:latin typeface="Britannic Bold" panose="020B0903060703020204" pitchFamily="34" charset="0"/>
              </a:rPr>
              <a:t>“Cancel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73"/>
            <a:ext cx="11300969" cy="543560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200" dirty="0"/>
              <a:t>The mass withdrawal of support from public figures who have said or done something that isn’t considered socially acceptable.. social media outrage, boycotting their work or demand for their termination from a job</a:t>
            </a:r>
          </a:p>
          <a:p>
            <a:pPr marL="457200" indent="-457200" algn="l">
              <a:lnSpc>
                <a:spcPts val="3200"/>
              </a:lnSpc>
              <a:spcAft>
                <a:spcPts val="800"/>
              </a:spcAft>
              <a:buFont typeface="Georgia" panose="02040502050405020303" pitchFamily="18" charset="0"/>
              <a:buChar char="—"/>
            </a:pPr>
            <a:r>
              <a:rPr lang="en-US" sz="3200" dirty="0"/>
              <a:t>the practice or tendency of engaging in mass canceling as a way of expressing disapproval and exerting social pressure</a:t>
            </a:r>
          </a:p>
          <a:p>
            <a:pPr marL="457200" indent="-457200" algn="l">
              <a:lnSpc>
                <a:spcPts val="3200"/>
              </a:lnSpc>
              <a:spcAft>
                <a:spcPts val="800"/>
              </a:spcAft>
              <a:buFont typeface="Georgia" panose="02040502050405020303" pitchFamily="18" charset="0"/>
              <a:buChar char="—"/>
            </a:pPr>
            <a:r>
              <a:rPr lang="en-US" sz="3200" dirty="0"/>
              <a:t>Cancel culture can also direct efforts toward businesses, organizations, institutions to condemn the organization for supporting a cause which secular culture has condemned</a:t>
            </a:r>
          </a:p>
          <a:p>
            <a:pPr marL="457200" indent="-457200" algn="l">
              <a:lnSpc>
                <a:spcPts val="3200"/>
              </a:lnSpc>
              <a:spcAft>
                <a:spcPts val="800"/>
              </a:spcAft>
              <a:buFont typeface="Georgia" panose="02040502050405020303" pitchFamily="18" charset="0"/>
              <a:buChar char="—"/>
            </a:pPr>
            <a:r>
              <a:rPr lang="en-US" sz="3200" dirty="0"/>
              <a:t>Example: Girl scouts expressing support for Amy Coney Barrett being appointed to Supreme Court</a:t>
            </a:r>
          </a:p>
        </p:txBody>
      </p:sp>
    </p:spTree>
    <p:extLst>
      <p:ext uri="{BB962C8B-B14F-4D97-AF65-F5344CB8AC3E}">
        <p14:creationId xmlns:p14="http://schemas.microsoft.com/office/powerpoint/2010/main" val="217883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816140" cy="790713"/>
          </a:xfrm>
          <a:noFill/>
        </p:spPr>
        <p:txBody>
          <a:bodyPr anchor="ctr">
            <a:normAutofit/>
          </a:bodyPr>
          <a:lstStyle/>
          <a:p>
            <a:pPr algn="l"/>
            <a:r>
              <a:rPr lang="en-US" sz="4000" dirty="0">
                <a:latin typeface="Britannic Bold" panose="020B0903060703020204" pitchFamily="34" charset="0"/>
              </a:rPr>
              <a:t>Learning to speak with wisdom..</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342390" y="1486873"/>
            <a:ext cx="11300969" cy="5435600"/>
          </a:xfrm>
          <a:noFill/>
        </p:spPr>
        <p:txBody>
          <a:bodyPr>
            <a:normAutofit/>
          </a:bodyPr>
          <a:lstStyle/>
          <a:p>
            <a:pPr marL="457200" indent="-457200" algn="l">
              <a:lnSpc>
                <a:spcPts val="3200"/>
              </a:lnSpc>
              <a:spcAft>
                <a:spcPts val="800"/>
              </a:spcAft>
              <a:buFont typeface="Georgia" panose="02040502050405020303" pitchFamily="18" charset="0"/>
              <a:buChar char="—"/>
            </a:pPr>
            <a:r>
              <a:rPr lang="en-US" sz="3200" dirty="0"/>
              <a:t>Ephesians 4:14-15 we should no longer be children, tossed to and </a:t>
            </a:r>
            <a:r>
              <a:rPr lang="en-US" sz="3200" dirty="0" err="1"/>
              <a:t>fro</a:t>
            </a:r>
            <a:r>
              <a:rPr lang="en-US" sz="3200" dirty="0"/>
              <a:t> and carried about with every wind of doctrine.. </a:t>
            </a:r>
            <a:r>
              <a:rPr lang="en-US" sz="3200" baseline="30000" dirty="0"/>
              <a:t>15 </a:t>
            </a:r>
            <a:r>
              <a:rPr lang="en-US" sz="3200" dirty="0"/>
              <a:t>but, speaking the truth in love, may grow up in all things into Him who is the head—Christ— </a:t>
            </a:r>
          </a:p>
          <a:p>
            <a:pPr marL="914400" lvl="1" indent="-457200" algn="l">
              <a:lnSpc>
                <a:spcPts val="3200"/>
              </a:lnSpc>
              <a:spcAft>
                <a:spcPts val="800"/>
              </a:spcAft>
              <a:buFont typeface="Georgia" panose="02040502050405020303" pitchFamily="18" charset="0"/>
              <a:buChar char="—"/>
            </a:pPr>
            <a:r>
              <a:rPr lang="en-US" sz="3000" dirty="0"/>
              <a:t>We have responsibility to speak the truth where truth is being distorted, challenged, and denied</a:t>
            </a:r>
          </a:p>
          <a:p>
            <a:pPr marL="914400" lvl="1" indent="-457200" algn="l">
              <a:lnSpc>
                <a:spcPts val="3200"/>
              </a:lnSpc>
              <a:spcAft>
                <a:spcPts val="800"/>
              </a:spcAft>
              <a:buFont typeface="Georgia" panose="02040502050405020303" pitchFamily="18" charset="0"/>
              <a:buChar char="—"/>
            </a:pPr>
            <a:r>
              <a:rPr lang="en-US" sz="3000" dirty="0"/>
              <a:t>Our response needs to be Christlike out of love (not angry, condescending, mocking, or vicious)</a:t>
            </a:r>
          </a:p>
          <a:p>
            <a:pPr marL="914400" lvl="1" indent="-457200" algn="l">
              <a:lnSpc>
                <a:spcPts val="3200"/>
              </a:lnSpc>
              <a:spcAft>
                <a:spcPts val="800"/>
              </a:spcAft>
              <a:buFont typeface="Georgia" panose="02040502050405020303" pitchFamily="18" charset="0"/>
              <a:buChar char="—"/>
            </a:pPr>
            <a:r>
              <a:rPr lang="en-US" sz="3000" dirty="0"/>
              <a:t>Speaking truth out of our love for God and others</a:t>
            </a:r>
          </a:p>
        </p:txBody>
      </p:sp>
    </p:spTree>
    <p:extLst>
      <p:ext uri="{BB962C8B-B14F-4D97-AF65-F5344CB8AC3E}">
        <p14:creationId xmlns:p14="http://schemas.microsoft.com/office/powerpoint/2010/main" val="139735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1516</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Britannic Bold</vt:lpstr>
      <vt:lpstr>Calibri</vt:lpstr>
      <vt:lpstr>Georgia</vt:lpstr>
      <vt:lpstr>Office Theme</vt:lpstr>
      <vt:lpstr>Living the Truth in a Cancel Culture</vt:lpstr>
      <vt:lpstr>Living in a Secular Culture..</vt:lpstr>
      <vt:lpstr>Rooted and Grounded in the Faith..</vt:lpstr>
      <vt:lpstr>Wisdom to think Biblically in the World..</vt:lpstr>
      <vt:lpstr>Marketing Changing Moral Values</vt:lpstr>
      <vt:lpstr>PowerPoint Presentation</vt:lpstr>
      <vt:lpstr>“Virtue signalling”</vt:lpstr>
      <vt:lpstr>“Cancel Culture”</vt:lpstr>
      <vt:lpstr>Learning to speak with wisdom..</vt:lpstr>
      <vt:lpstr>Example of Paul in Athens..</vt:lpstr>
      <vt:lpstr>Example of Paul in Athens..</vt:lpstr>
      <vt:lpstr>Example of Paul in Athens..</vt:lpstr>
      <vt:lpstr>Example of Paul in Athens..</vt:lpstr>
      <vt:lpstr>Questions to ask before speaking truth..</vt:lpstr>
      <vt:lpstr>Living the Truth in a Cancel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7</cp:revision>
  <dcterms:created xsi:type="dcterms:W3CDTF">2022-08-27T18:35:57Z</dcterms:created>
  <dcterms:modified xsi:type="dcterms:W3CDTF">2022-12-31T00:36:59Z</dcterms:modified>
</cp:coreProperties>
</file>