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2" r:id="rId3"/>
    <p:sldId id="278" r:id="rId4"/>
    <p:sldId id="275" r:id="rId5"/>
    <p:sldId id="279" r:id="rId6"/>
    <p:sldId id="280" r:id="rId7"/>
    <p:sldId id="276" r:id="rId8"/>
    <p:sldId id="277" r:id="rId9"/>
    <p:sldId id="28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B3B"/>
    <a:srgbClr val="4F4F4F"/>
    <a:srgbClr val="32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AC787DE-1BEA-4D27-8C54-4E265EA2CF45}" v="2105" dt="2023-02-18T19:59:00.3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738" autoAdjust="0"/>
    <p:restoredTop sz="94660"/>
  </p:normalViewPr>
  <p:slideViewPr>
    <p:cSldViewPr snapToGrid="0">
      <p:cViewPr varScale="1">
        <p:scale>
          <a:sx n="63" d="100"/>
          <a:sy n="63" d="100"/>
        </p:scale>
        <p:origin x="2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6C471-7861-264C-8FDF-2A0B70400E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5A7EBD-0FF9-721F-5C1D-E08C70981F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51A1A2-C049-D3E8-270A-21501A0DF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09519-5C0A-3BCD-8A04-F76F87ED91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72C372-41D3-C9D9-B803-2C7428C6C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59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295BA-E5EF-1574-772D-8F57CBDB7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095AF6-109A-90B2-3836-0FA4C21527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3A653B-6AC3-D70D-4A1C-973660C73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19807-7B29-6407-2CFC-386F0C86D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5D286-0201-935F-AAF0-517C5DDD8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30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ED1935-6956-042E-A32D-1B90FF53C8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8B99BD-EAE8-8E57-D62F-0A28ECA7A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7FC2D-BB2D-B608-408D-A69EBCAC0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D5D35E-5698-D61C-7009-9BCBDC545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895AC-A8AF-F676-3577-B16C87020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283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92B17-6054-AFB3-C9CD-0DD4189B4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501F1A-05BF-CB93-71AA-F05A736B5E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7AD02-6B9C-A81D-E7D9-EA0668739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604F6-7A94-2CF9-5B5E-F3077750E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59AE0-BFB7-69AE-19A9-329638FA9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969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9FD96-00AA-AB17-23A7-76EBB6F92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86010-71AC-53EC-6C42-86071E1AA1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5B98C-D922-1071-C253-DC9FE89CA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6F270-E58A-A337-CEAD-74359D095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7CC51A-2D6E-8491-1BCC-0244A2EC7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7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D12B2-2B65-E5FB-AC44-14209472C5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89455-7E59-8F90-7262-A03BA96299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4A3E98-21D1-A139-D6D9-8F8812A4E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48807-29D7-C83C-1ABD-D106F0AF0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95DB69-63DA-312F-0DAC-EA1A4F658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032D39-70B2-B001-3ED8-2CC74DFF3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23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83BE5-FA3F-458E-6AC4-F27109291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BF015C-0209-4F4F-4CB3-63D9EADFE2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54DBF3-9ED1-BF82-D1FD-A17EF1D38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FD0236-1449-4A4C-509D-13F7E78022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CF71DF-AF07-C1BA-3262-4E5B9827FB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B5B7A9-76B6-CD55-282D-05BB62653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81E8C1D-2AF4-1AAB-4592-D17374C22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F8648E5-503A-56BA-7191-6EAD9735E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3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017595-C5F8-0C09-CC72-51EC670C23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0656E05-BE7B-EC73-2FB2-0C6B56634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7609B4-DEF0-8BCC-7222-737CE280E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57E7F3-31BB-C628-3D0F-63A877893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50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97E94A-25CC-52F0-4C23-64B08D442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5E4D26-94D9-57B4-1575-5D8B617D4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DDA693-78F0-F441-C4E1-CE1F6A222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11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71A3EA-A36D-1BB7-2CCC-1459C4D3BA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47EC6-2A99-ECE6-6FA7-66DEDF63F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848D56-94B9-1B0A-6294-ED237E6E3B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5EF2B1-350B-742C-FFC5-A596165A9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8DDEF2-A753-DF63-C3FE-E7B905F05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AAF46-90F5-1F29-626F-A01E9E27D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4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41F8C-3869-CEE1-1A9E-E87771B21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7A7C1D-C41F-3BBB-D35A-EB224A8FA3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E6539F-F85A-1461-68D9-D9362F5AB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D49C8E-E1E3-0658-2791-5EF2FFC6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5ED7E-0248-4C9C-9AA7-5F5B1EAC7EE1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6A6BAA-3457-00F4-96B1-958D0690D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7B816-E9A5-B792-428E-8EF5B994D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56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7648BB9-F2AA-9808-BC98-DEB0BEC3F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97B0D-8C5A-B750-C473-CA064F632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A193DD-F013-DA1E-D7B7-052639E5E54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5ED7E-0248-4C9C-9AA7-5F5B1EAC7EE1}" type="datetimeFigureOut">
              <a:rPr lang="en-US" smtClean="0"/>
              <a:t>2/18/2023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9C728-308E-E156-234C-66FE4E78BB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BB4D4-ACB2-5749-8DC4-8A58C7F5EF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296483-CA42-4F85-9D7B-E30302F73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19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"/>
                    </a14:imgEffect>
                    <a14:imgEffect>
                      <a14:brightnessContrast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398" b="38480"/>
          <a:stretch/>
        </p:blipFill>
        <p:spPr>
          <a:xfrm>
            <a:off x="320040" y="320040"/>
            <a:ext cx="11548872" cy="4462272"/>
          </a:xfrm>
          <a:prstGeom prst="rect">
            <a:avLst/>
          </a:prstGeom>
        </p:spPr>
      </p:pic>
      <p:sp>
        <p:nvSpPr>
          <p:cNvPr id="157" name="Rectangle 156">
            <a:extLst>
              <a:ext uri="{FF2B5EF4-FFF2-40B4-BE49-F238E27FC236}">
                <a16:creationId xmlns:a16="http://schemas.microsoft.com/office/drawing/2014/main" id="{D38A241E-0395-41E5-8607-BAA2799A4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4892040"/>
            <a:ext cx="11548872" cy="1645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CE352288-84AD-4CA8-BCD5-76C29D34E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059936" y="5264106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AB78B398-E02E-07B4-AE8F-D09BC879292C}"/>
              </a:ext>
            </a:extLst>
          </p:cNvPr>
          <p:cNvSpPr/>
          <p:nvPr/>
        </p:nvSpPr>
        <p:spPr>
          <a:xfrm>
            <a:off x="320040" y="4892040"/>
            <a:ext cx="11548872" cy="1655274"/>
          </a:xfrm>
          <a:prstGeom prst="rect">
            <a:avLst/>
          </a:prstGeom>
          <a:solidFill>
            <a:srgbClr val="3B3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5017218"/>
            <a:ext cx="9250672" cy="707136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+mn-lt"/>
              </a:rPr>
              <a:t>Christ Came to Save Sinners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7984" y="5724354"/>
            <a:ext cx="5872984" cy="566122"/>
          </a:xfrm>
        </p:spPr>
        <p:txBody>
          <a:bodyPr anchor="ctr">
            <a:noAutofit/>
          </a:bodyPr>
          <a:lstStyle/>
          <a:p>
            <a:r>
              <a:rPr lang="en-US" sz="3600" dirty="0">
                <a:solidFill>
                  <a:schemeClr val="bg2"/>
                </a:solidFill>
              </a:rPr>
              <a:t>1 Timothy 1:12-20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0375D24-FB05-4804-1C28-19487E1C71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313" y="2887619"/>
            <a:ext cx="183832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484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-10"/>
            <a:ext cx="7857672" cy="68580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Chapter 1 outline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79" y="2174240"/>
            <a:ext cx="10870601" cy="3906823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en-US" sz="3600" dirty="0"/>
              <a:t>The False Doctrine at Ephesus </a:t>
            </a:r>
            <a:r>
              <a:rPr lang="en-US" sz="3600" dirty="0">
                <a:solidFill>
                  <a:schemeClr val="accent4"/>
                </a:solidFill>
              </a:rPr>
              <a:t>(1:3-11)</a:t>
            </a:r>
          </a:p>
          <a:p>
            <a:pPr algn="l">
              <a:spcAft>
                <a:spcPts val="1200"/>
              </a:spcAft>
            </a:pPr>
            <a:r>
              <a:rPr lang="en-US" sz="3600" dirty="0"/>
              <a:t>The True Doctrine of Paul </a:t>
            </a:r>
            <a:r>
              <a:rPr lang="en-US" sz="3600" dirty="0">
                <a:solidFill>
                  <a:schemeClr val="accent4"/>
                </a:solidFill>
              </a:rPr>
              <a:t>(1:12-17)</a:t>
            </a:r>
          </a:p>
          <a:p>
            <a:pPr algn="l"/>
            <a:r>
              <a:rPr lang="en-US" sz="3600" dirty="0"/>
              <a:t>The Exhortation to Timothy </a:t>
            </a:r>
            <a:r>
              <a:rPr lang="en-US" sz="3600" dirty="0">
                <a:solidFill>
                  <a:schemeClr val="accent4"/>
                </a:solidFill>
              </a:rPr>
              <a:t>(1:18-20)</a:t>
            </a:r>
          </a:p>
        </p:txBody>
      </p:sp>
    </p:spTree>
    <p:extLst>
      <p:ext uri="{BB962C8B-B14F-4D97-AF65-F5344CB8AC3E}">
        <p14:creationId xmlns:p14="http://schemas.microsoft.com/office/powerpoint/2010/main" val="42270985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-10"/>
            <a:ext cx="7857672" cy="6858000"/>
          </a:xfrm>
          <a:prstGeom prst="rect">
            <a:avLst/>
          </a:pr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6573059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Outline of verses 12-20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79" y="2174240"/>
            <a:ext cx="10870601" cy="3906823"/>
          </a:xfrm>
        </p:spPr>
        <p:txBody>
          <a:bodyPr>
            <a:normAutofit/>
          </a:bodyPr>
          <a:lstStyle/>
          <a:p>
            <a:pPr algn="l">
              <a:spcAft>
                <a:spcPts val="1200"/>
              </a:spcAft>
            </a:pPr>
            <a:r>
              <a:rPr lang="en-US" sz="3600" dirty="0"/>
              <a:t>Grace shown to Paul </a:t>
            </a:r>
            <a:r>
              <a:rPr lang="en-US" sz="3600" dirty="0">
                <a:solidFill>
                  <a:schemeClr val="accent4"/>
                </a:solidFill>
              </a:rPr>
              <a:t>(1:12-14)</a:t>
            </a:r>
          </a:p>
          <a:p>
            <a:pPr algn="l">
              <a:spcAft>
                <a:spcPts val="1200"/>
              </a:spcAft>
            </a:pPr>
            <a:r>
              <a:rPr lang="en-US" sz="3600" dirty="0"/>
              <a:t>Praise offered to God </a:t>
            </a:r>
            <a:r>
              <a:rPr lang="en-US" sz="3600" dirty="0">
                <a:solidFill>
                  <a:schemeClr val="accent4"/>
                </a:solidFill>
              </a:rPr>
              <a:t>(1:15-17)</a:t>
            </a:r>
          </a:p>
          <a:p>
            <a:pPr algn="l"/>
            <a:r>
              <a:rPr lang="en-US" sz="3600" dirty="0"/>
              <a:t>Encouragement given to Timothy </a:t>
            </a:r>
            <a:r>
              <a:rPr lang="en-US" sz="3600" dirty="0">
                <a:solidFill>
                  <a:schemeClr val="accent4"/>
                </a:solidFill>
              </a:rPr>
              <a:t>(1:18-20)</a:t>
            </a:r>
          </a:p>
        </p:txBody>
      </p:sp>
    </p:spTree>
    <p:extLst>
      <p:ext uri="{BB962C8B-B14F-4D97-AF65-F5344CB8AC3E}">
        <p14:creationId xmlns:p14="http://schemas.microsoft.com/office/powerpoint/2010/main" val="29468535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-1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7253321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Mercy shown to Paul </a:t>
            </a:r>
            <a:r>
              <a:rPr lang="en-US" sz="4000" dirty="0">
                <a:solidFill>
                  <a:schemeClr val="accent4"/>
                </a:solidFill>
                <a:latin typeface="+mn-lt"/>
              </a:rPr>
              <a:t>(12-14)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8119" y="1687520"/>
            <a:ext cx="11388441" cy="4393544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Paul’s gratitude being trusted with the gospel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Enabled him, counted him faithful, put him in service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Paul’s past (blasphemer, persecutor, injurious)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Shown mercy because he acted ignorantly in unbelief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Grace was lavished on him (resulting in faith and love)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Faithful saying: Jesus Christ came to save sinners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Paul the prime example (pattern) of a sinner saved by Christ</a:t>
            </a:r>
          </a:p>
        </p:txBody>
      </p:sp>
    </p:spTree>
    <p:extLst>
      <p:ext uri="{BB962C8B-B14F-4D97-AF65-F5344CB8AC3E}">
        <p14:creationId xmlns:p14="http://schemas.microsoft.com/office/powerpoint/2010/main" val="11490422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-1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7253321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Praise offered to God </a:t>
            </a:r>
            <a:r>
              <a:rPr lang="en-US" sz="4000" dirty="0">
                <a:solidFill>
                  <a:schemeClr val="accent4"/>
                </a:solidFill>
                <a:latin typeface="+mn-lt"/>
              </a:rPr>
              <a:t>(15-17)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8119" y="1687520"/>
            <a:ext cx="11388441" cy="4393544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Began with thanksgiving, ended with praise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The King (sovereign over all creation)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Eternal (w/o beginning, w/o end)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Immortal (not subject to decay)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Invisible (whom no eye can see, </a:t>
            </a:r>
            <a:r>
              <a:rPr lang="en-US" sz="3200" dirty="0">
                <a:solidFill>
                  <a:srgbClr val="FFC000"/>
                </a:solidFill>
              </a:rPr>
              <a:t>6:16</a:t>
            </a:r>
            <a:r>
              <a:rPr lang="en-US" sz="3200" dirty="0"/>
              <a:t>)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The only God (all honor and glory forever)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Faithful saying: Jesus Christ came to save sinners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Paul the prime example (pattern) of a sinner saved by Christ</a:t>
            </a:r>
          </a:p>
        </p:txBody>
      </p:sp>
    </p:spTree>
    <p:extLst>
      <p:ext uri="{BB962C8B-B14F-4D97-AF65-F5344CB8AC3E}">
        <p14:creationId xmlns:p14="http://schemas.microsoft.com/office/powerpoint/2010/main" val="22842989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-1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7253321" cy="1061836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000" dirty="0">
                <a:latin typeface="+mn-lt"/>
              </a:rPr>
              <a:t>Encouragement for Timothy </a:t>
            </a:r>
            <a:r>
              <a:rPr lang="en-US" sz="4000" dirty="0">
                <a:solidFill>
                  <a:schemeClr val="accent4"/>
                </a:solidFill>
                <a:latin typeface="+mn-lt"/>
              </a:rPr>
              <a:t>(18-20)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8119" y="1687520"/>
            <a:ext cx="11388441" cy="4393544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This charge I commit to you (entrust) </a:t>
            </a:r>
            <a:r>
              <a:rPr lang="en-US" sz="3600" dirty="0">
                <a:solidFill>
                  <a:srgbClr val="FFC000"/>
                </a:solidFill>
              </a:rPr>
              <a:t>vs 3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(</a:t>
            </a:r>
            <a:r>
              <a:rPr lang="en-US" sz="3200" dirty="0">
                <a:solidFill>
                  <a:srgbClr val="FFC000"/>
                </a:solidFill>
              </a:rPr>
              <a:t>stay in Ephesus, strengthen the church</a:t>
            </a:r>
            <a:r>
              <a:rPr lang="en-US" sz="3200" dirty="0"/>
              <a:t>)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Fight the good fight (military image)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Spiritual battle defending and proclaiming the gospel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Two essentials for success (faith and good conscience)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Turning from these will make shipwreck of the faith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Two who did this (</a:t>
            </a:r>
            <a:r>
              <a:rPr lang="en-US" sz="3200" dirty="0" err="1"/>
              <a:t>Hymeneus</a:t>
            </a:r>
            <a:r>
              <a:rPr lang="en-US" sz="3200" dirty="0"/>
              <a:t>, Alexander)</a:t>
            </a:r>
          </a:p>
          <a:p>
            <a:pPr marL="914400" lvl="1" indent="-365760" algn="l">
              <a:buClr>
                <a:srgbClr val="00B0F0"/>
              </a:buClr>
              <a:buFont typeface="Wingdings" panose="05000000000000000000" pitchFamily="2" charset="2"/>
              <a:buChar char="§"/>
            </a:pPr>
            <a:r>
              <a:rPr lang="en-US" sz="3200" dirty="0"/>
              <a:t>Paul delivered them to Satan to learn not to blaspheme</a:t>
            </a:r>
          </a:p>
          <a:p>
            <a:pPr marL="914400" lvl="1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727484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-1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7253321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The law is good if used lawfully</a:t>
            </a:r>
            <a:endParaRPr lang="en-US" sz="4000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8119" y="1687520"/>
            <a:ext cx="10890461" cy="4393544"/>
          </a:xfrm>
        </p:spPr>
        <p:txBody>
          <a:bodyPr>
            <a:normAutofit lnSpcReduction="10000"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The law is good (kalos, useful, good purpose)           </a:t>
            </a:r>
            <a:r>
              <a:rPr lang="en-US" sz="3600" dirty="0" err="1">
                <a:solidFill>
                  <a:srgbClr val="FFC000"/>
                </a:solidFill>
              </a:rPr>
              <a:t>Deut</a:t>
            </a:r>
            <a:r>
              <a:rPr lang="en-US" sz="3600" dirty="0">
                <a:solidFill>
                  <a:srgbClr val="FFC000"/>
                </a:solidFill>
              </a:rPr>
              <a:t> 4:6-8; </a:t>
            </a:r>
            <a:r>
              <a:rPr lang="en-US" sz="3600" dirty="0" err="1">
                <a:solidFill>
                  <a:srgbClr val="FFC000"/>
                </a:solidFill>
              </a:rPr>
              <a:t>Psa</a:t>
            </a:r>
            <a:r>
              <a:rPr lang="en-US" sz="3600" dirty="0">
                <a:solidFill>
                  <a:srgbClr val="FFC000"/>
                </a:solidFill>
              </a:rPr>
              <a:t> 19:7; Rom 7:12; Gal 3:19-25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The law’s purpose to show people their sinfulness, restrain evildoers, teach and exhort believers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The law is not for the righteous who have already recognized their sinfulness and turned to Christ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The law is for the lawless and ungodly (list of sins following tables of 10 commandments)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0942628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761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AB58EF07-17C2-48CF-ABB0-EEF1F17CB8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3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1F335A-8DB2-C5E9-A149-25B2C5870AC0}"/>
              </a:ext>
            </a:extLst>
          </p:cNvPr>
          <p:cNvSpPr/>
          <p:nvPr/>
        </p:nvSpPr>
        <p:spPr>
          <a:xfrm>
            <a:off x="0" y="0"/>
            <a:ext cx="428752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2738E26-1783-8E41-4049-1C915FEC7D77}"/>
              </a:ext>
            </a:extLst>
          </p:cNvPr>
          <p:cNvSpPr/>
          <p:nvPr/>
        </p:nvSpPr>
        <p:spPr>
          <a:xfrm>
            <a:off x="4334325" y="-10"/>
            <a:ext cx="7857672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8119" y="350203"/>
            <a:ext cx="7253321" cy="1061836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+mn-lt"/>
              </a:rPr>
              <a:t>Lessons for our lives</a:t>
            </a:r>
            <a:endParaRPr lang="en-US" sz="4000" dirty="0">
              <a:solidFill>
                <a:schemeClr val="accent4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8119" y="1687520"/>
            <a:ext cx="10890461" cy="4393544"/>
          </a:xfrm>
        </p:spPr>
        <p:txBody>
          <a:bodyPr>
            <a:normAutofit/>
          </a:bodyPr>
          <a:lstStyle/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God’s mercy should make us humble servants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Christ’s glorious gospel is worthy of all acceptance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sz="3600" dirty="0"/>
              <a:t>The battle for souls needs constant encouragement	</a:t>
            </a:r>
          </a:p>
          <a:p>
            <a:pPr marL="457200" indent="-36576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644593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201A9E8-742F-3339-1756-EF71DF64620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0000"/>
                    </a14:imgEffect>
                    <a14:imgEffect>
                      <a14:brightnessContrast contrast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398" b="38480"/>
          <a:stretch/>
        </p:blipFill>
        <p:spPr>
          <a:xfrm>
            <a:off x="320040" y="320040"/>
            <a:ext cx="11548872" cy="4462272"/>
          </a:xfrm>
          <a:prstGeom prst="rect">
            <a:avLst/>
          </a:prstGeom>
        </p:spPr>
      </p:pic>
      <p:sp>
        <p:nvSpPr>
          <p:cNvPr id="157" name="Rectangle 156">
            <a:extLst>
              <a:ext uri="{FF2B5EF4-FFF2-40B4-BE49-F238E27FC236}">
                <a16:creationId xmlns:a16="http://schemas.microsoft.com/office/drawing/2014/main" id="{D38A241E-0395-41E5-8607-BAA2799A4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4892040"/>
            <a:ext cx="11548872" cy="164592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CE352288-84AD-4CA8-BCD5-76C29D34E1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4059936" y="5264106"/>
            <a:ext cx="0" cy="914400"/>
          </a:xfrm>
          <a:prstGeom prst="line">
            <a:avLst/>
          </a:prstGeom>
          <a:ln w="19050">
            <a:solidFill>
              <a:schemeClr val="bg1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AB78B398-E02E-07B4-AE8F-D09BC879292C}"/>
              </a:ext>
            </a:extLst>
          </p:cNvPr>
          <p:cNvSpPr/>
          <p:nvPr/>
        </p:nvSpPr>
        <p:spPr>
          <a:xfrm>
            <a:off x="320040" y="4892040"/>
            <a:ext cx="11548872" cy="1655274"/>
          </a:xfrm>
          <a:prstGeom prst="rect">
            <a:avLst/>
          </a:prstGeom>
          <a:solidFill>
            <a:srgbClr val="3B3B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86340B2-4943-B4BA-EFE1-69954AC57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5017218"/>
            <a:ext cx="9250672" cy="707136"/>
          </a:xfrm>
        </p:spPr>
        <p:txBody>
          <a:bodyPr anchor="ctr">
            <a:normAutofit/>
          </a:bodyPr>
          <a:lstStyle/>
          <a:p>
            <a:r>
              <a:rPr lang="en-US" sz="4400" dirty="0">
                <a:solidFill>
                  <a:schemeClr val="bg1"/>
                </a:solidFill>
                <a:latin typeface="+mn-lt"/>
              </a:rPr>
              <a:t>Christ Came to Save Sinners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2E9BE8-E390-A4E7-2323-A826CCCD6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57984" y="5724354"/>
            <a:ext cx="5872984" cy="566122"/>
          </a:xfrm>
        </p:spPr>
        <p:txBody>
          <a:bodyPr anchor="ctr">
            <a:noAutofit/>
          </a:bodyPr>
          <a:lstStyle/>
          <a:p>
            <a:r>
              <a:rPr lang="en-US" sz="3600" dirty="0">
                <a:solidFill>
                  <a:schemeClr val="bg2"/>
                </a:solidFill>
              </a:rPr>
              <a:t>1 Timothy 1:12-20</a:t>
            </a:r>
          </a:p>
        </p:txBody>
      </p: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0375D24-FB05-4804-1C28-19487E1C71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5313" y="2887619"/>
            <a:ext cx="1838325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3265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413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Christ Came to Save Sinners</vt:lpstr>
      <vt:lpstr>Chapter 1 outline</vt:lpstr>
      <vt:lpstr>Outline of verses 12-20</vt:lpstr>
      <vt:lpstr>Mercy shown to Paul (12-14)</vt:lpstr>
      <vt:lpstr>Praise offered to God (15-17)</vt:lpstr>
      <vt:lpstr>Encouragement for Timothy (18-20)</vt:lpstr>
      <vt:lpstr>The law is good if used lawfully</vt:lpstr>
      <vt:lpstr>Lessons for our lives</vt:lpstr>
      <vt:lpstr>Christ Came to Save Sinners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3</cp:revision>
  <dcterms:created xsi:type="dcterms:W3CDTF">2023-01-28T01:36:21Z</dcterms:created>
  <dcterms:modified xsi:type="dcterms:W3CDTF">2023-02-18T20:00:35Z</dcterms:modified>
</cp:coreProperties>
</file>