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83" r:id="rId3"/>
    <p:sldId id="284" r:id="rId4"/>
    <p:sldId id="285" r:id="rId5"/>
    <p:sldId id="286" r:id="rId6"/>
    <p:sldId id="287" r:id="rId7"/>
    <p:sldId id="288" r:id="rId8"/>
    <p:sldId id="289" r:id="rId9"/>
    <p:sldId id="290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4EB2FE7-284E-4C9C-8A65-4B4F54447E6A}" v="2872" dt="2023-01-15T18:42:19.94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7429" autoAdjust="0"/>
    <p:restoredTop sz="94660"/>
  </p:normalViewPr>
  <p:slideViewPr>
    <p:cSldViewPr snapToGrid="0">
      <p:cViewPr varScale="1">
        <p:scale>
          <a:sx n="63" d="100"/>
          <a:sy n="63" d="100"/>
        </p:scale>
        <p:origin x="32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ED6488-83ED-0CD2-8070-A146E5004B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0CFA68-6D33-B0E4-FE19-16F0FE4F0B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90F2E3-6BD6-F657-1F84-1839A0310C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6AE3D-8BB9-4BCC-9D45-34C9AF38FC93}" type="datetimeFigureOut">
              <a:rPr lang="en-US" smtClean="0"/>
              <a:t>2/4/2023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A054A0-68DB-CF23-95F2-8C272352F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4BB2FF-B537-8C44-F316-9EC6BFEAF9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DFE8A-978F-48F5-B59D-9473C175A5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556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A2BAC0-3A26-6776-AB3B-8EF181F638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934BA4-0BC3-C6E3-2B0F-3B6D6C215C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77A4B5-3B82-FABC-F355-866AB8641E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6AE3D-8BB9-4BCC-9D45-34C9AF38FC93}" type="datetimeFigureOut">
              <a:rPr lang="en-US" smtClean="0"/>
              <a:t>2/4/2023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8B6DA5-7869-6569-28C6-5DB9898871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65C090-D09F-5B11-3F55-E1B07E67B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DFE8A-978F-48F5-B59D-9473C175A5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454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05A4984-6DEE-3C6C-23CC-26658DA5A26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34BC6B-4DA2-424B-F66F-8C00E63BF4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74435A-4E4A-0638-C16B-5FB69E179E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6AE3D-8BB9-4BCC-9D45-34C9AF38FC93}" type="datetimeFigureOut">
              <a:rPr lang="en-US" smtClean="0"/>
              <a:t>2/4/2023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969A6F-F35E-F78C-1786-395B82B1E4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0456CD-17FB-0357-28A9-EDCB586248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DFE8A-978F-48F5-B59D-9473C175A5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994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E9F570-6749-909D-3B91-061BB7C126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2F7EAD-8618-9123-6C83-66CBFCB6C6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1D45A2-E501-53B6-859F-E636B61BC0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6AE3D-8BB9-4BCC-9D45-34C9AF38FC93}" type="datetimeFigureOut">
              <a:rPr lang="en-US" smtClean="0"/>
              <a:t>2/4/2023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C478AE-917B-4B9B-C9B1-E668479F2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229EA4-47CD-DBA6-40CE-2B3D28584D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DFE8A-978F-48F5-B59D-9473C175A5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230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34C0B1-2C40-02A1-49A4-2DF78B128D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316606-D291-5110-C9AB-192BB452D6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CE9281-41CE-17C7-7059-040D80EFEB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6AE3D-8BB9-4BCC-9D45-34C9AF38FC93}" type="datetimeFigureOut">
              <a:rPr lang="en-US" smtClean="0"/>
              <a:t>2/4/2023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A1FBB9-F69A-5F91-B215-34D5B00731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5CF45C-5665-7C34-F381-3C904624E3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DFE8A-978F-48F5-B59D-9473C175A5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399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97BDC6-5066-ECE9-046E-0DE305A2DA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D10F80-E3C3-BE33-7848-E173D39778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B2DB3E-74C0-9741-89E2-696B417AC6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04AF8B-AF0F-D2D7-3C7C-DE1B52AA51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6AE3D-8BB9-4BCC-9D45-34C9AF38FC93}" type="datetimeFigureOut">
              <a:rPr lang="en-US" smtClean="0"/>
              <a:t>2/4/2023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1D0A07-C51A-4AE6-239C-88CE8C8AB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CF1745-8AA2-B76F-1533-FB9F01D2AF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DFE8A-978F-48F5-B59D-9473C175A5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539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97D5EB-D2F1-995F-F3D4-A9FF5E5165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E33DBC-911B-6CF0-B976-6BB2A176C8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B4FF87-77B1-708B-3986-0129A1DF4A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4D37CA3-5D4A-C399-C772-CBE94FD2F46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10EC6BB-4D68-2D4D-0609-087D191F5F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A5249F2-408D-D632-F0E9-8EB64C598E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6AE3D-8BB9-4BCC-9D45-34C9AF38FC93}" type="datetimeFigureOut">
              <a:rPr lang="en-US" smtClean="0"/>
              <a:t>2/4/2023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0B84BD4-E4E4-39E3-A7A9-67BB81743F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347BA87-F7FA-EC0F-37EF-C73B2CDE1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DFE8A-978F-48F5-B59D-9473C175A5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843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1DFA58-F138-9BE8-A9AA-3CC01C7E1F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FC0EF35-1E62-58AE-3A73-9055ECE9FF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6AE3D-8BB9-4BCC-9D45-34C9AF38FC93}" type="datetimeFigureOut">
              <a:rPr lang="en-US" smtClean="0"/>
              <a:t>2/4/2023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5FDBE25-E62D-D42F-87B0-702D589003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2E4CBD9-9759-A45D-2BB2-46EAD804FF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DFE8A-978F-48F5-B59D-9473C175A5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480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4FC6443-206B-47B7-9254-251FA913EF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6AE3D-8BB9-4BCC-9D45-34C9AF38FC93}" type="datetimeFigureOut">
              <a:rPr lang="en-US" smtClean="0"/>
              <a:t>2/4/2023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FE8D99-6DDF-6AE3-8E08-37E7CF317E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28D262-DEE5-3C98-83FD-F6BBB9F63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DFE8A-978F-48F5-B59D-9473C175A5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185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4D84F2-11C6-FD0E-ACD9-2B7CB4BE49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F0089E-A310-F7D4-D7FA-69F3645C05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CA8CF1-3C4E-0C2C-AF5B-E270849C07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C39683-1673-85B2-01A2-62008F8C84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6AE3D-8BB9-4BCC-9D45-34C9AF38FC93}" type="datetimeFigureOut">
              <a:rPr lang="en-US" smtClean="0"/>
              <a:t>2/4/2023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2F1CA9-3485-A7A5-B1C0-F9A5CECE3D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910773-E37A-061B-E289-4C7DE6F5F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DFE8A-978F-48F5-B59D-9473C175A5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969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A8F920-69F9-9B61-1319-8E209C5610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4C61175-0ADE-9155-47D7-F701390651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C30621-E761-A714-AAFE-1ECE3F959A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01BECC-5155-FC7D-970A-C425BC999C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6AE3D-8BB9-4BCC-9D45-34C9AF38FC93}" type="datetimeFigureOut">
              <a:rPr lang="en-US" smtClean="0"/>
              <a:t>2/4/2023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82F217-58CF-2433-640D-DAE460ED4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AA3077-7C44-1411-3ADD-18ADB0DE79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DFE8A-978F-48F5-B59D-9473C175A5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679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1191582-98D2-A5DC-4B43-ADCDEE567C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8BC526-4FF3-F61F-FB97-D585B0E6C5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0F31F6-AD46-2B25-664C-77D4FC23E9C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96AE3D-8BB9-4BCC-9D45-34C9AF38FC93}" type="datetimeFigureOut">
              <a:rPr lang="en-US" smtClean="0"/>
              <a:t>2/4/2023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2F4AE2-1EF5-C0D5-589E-52DE248BBF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6333CC-C976-F47D-D20E-365F6B6203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4DFE8A-978F-48F5-B59D-9473C175A5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400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wooden, wood, stove, kitchen appliance&#10;&#10;Description automatically generated">
            <a:extLst>
              <a:ext uri="{FF2B5EF4-FFF2-40B4-BE49-F238E27FC236}">
                <a16:creationId xmlns:a16="http://schemas.microsoft.com/office/drawing/2014/main" id="{DE7697C4-A27B-B535-882B-0ED98624D15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729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58" name="Rectangle 157">
            <a:extLst>
              <a:ext uri="{FF2B5EF4-FFF2-40B4-BE49-F238E27FC236}">
                <a16:creationId xmlns:a16="http://schemas.microsoft.com/office/drawing/2014/main" id="{ED49FE6D-E54D-4A15-9572-966ED42F8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251489"/>
            <a:ext cx="12192000" cy="2077327"/>
          </a:xfrm>
          <a:prstGeom prst="rect">
            <a:avLst/>
          </a:prstGeom>
          <a:solidFill>
            <a:schemeClr val="bg1">
              <a:alpha val="9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D3FCDA-D53B-77E4-08BE-3060E3DB77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0688" y="4452148"/>
            <a:ext cx="10918056" cy="1031943"/>
          </a:xfrm>
        </p:spPr>
        <p:txBody>
          <a:bodyPr anchor="ctr">
            <a:normAutofit fontScale="90000"/>
          </a:bodyPr>
          <a:lstStyle/>
          <a:p>
            <a:r>
              <a:rPr lang="en-US" sz="4400" dirty="0">
                <a:latin typeface="Britannic Bold" panose="020B0903060703020204" pitchFamily="34" charset="0"/>
              </a:rPr>
              <a:t>God’s Treasures in Christ</a:t>
            </a:r>
            <a:br>
              <a:rPr lang="en-US" sz="4400" dirty="0">
                <a:latin typeface="Britannic Bold" panose="020B0903060703020204" pitchFamily="34" charset="0"/>
              </a:rPr>
            </a:br>
            <a:r>
              <a:rPr lang="en-US" sz="4400" dirty="0">
                <a:latin typeface="Georgia" panose="02040502050405020303" pitchFamily="18" charset="0"/>
              </a:rPr>
              <a:t>Saved by Faith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D852584-8744-FB3F-F700-C57CD17949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62316" y="5702312"/>
            <a:ext cx="6654800" cy="675130"/>
          </a:xfrm>
        </p:spPr>
        <p:txBody>
          <a:bodyPr>
            <a:noAutofit/>
          </a:bodyPr>
          <a:lstStyle/>
          <a:p>
            <a:r>
              <a:rPr lang="en-US" sz="3600" dirty="0">
                <a:latin typeface="Georgia" panose="02040502050405020303" pitchFamily="18" charset="0"/>
              </a:rPr>
              <a:t>Ephesians 2:1-9</a:t>
            </a:r>
          </a:p>
        </p:txBody>
      </p:sp>
      <p:cxnSp>
        <p:nvCxnSpPr>
          <p:cNvPr id="160" name="Straight Connector 159">
            <a:extLst>
              <a:ext uri="{FF2B5EF4-FFF2-40B4-BE49-F238E27FC236}">
                <a16:creationId xmlns:a16="http://schemas.microsoft.com/office/drawing/2014/main" id="{EAFC8083-BBFA-464C-A805-4E844F66B2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 bwMode="white">
          <a:xfrm>
            <a:off x="0" y="4149692"/>
            <a:ext cx="12188824" cy="0"/>
          </a:xfrm>
          <a:prstGeom prst="line">
            <a:avLst/>
          </a:prstGeom>
          <a:ln w="50800">
            <a:solidFill>
              <a:schemeClr val="bg1">
                <a:alpha val="93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Connector 161">
            <a:extLst>
              <a:ext uri="{FF2B5EF4-FFF2-40B4-BE49-F238E27FC236}">
                <a16:creationId xmlns:a16="http://schemas.microsoft.com/office/drawing/2014/main" id="{67DF9911-4A37-4096-BE25-0CCCFECBF6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24400" y="5711486"/>
            <a:ext cx="2743200" cy="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Connector 163">
            <a:extLst>
              <a:ext uri="{FF2B5EF4-FFF2-40B4-BE49-F238E27FC236}">
                <a16:creationId xmlns:a16="http://schemas.microsoft.com/office/drawing/2014/main" id="{CC752BC6-CDD2-4020-8DCF-B5E813CD3A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 bwMode="white">
          <a:xfrm>
            <a:off x="0" y="6426067"/>
            <a:ext cx="12188824" cy="0"/>
          </a:xfrm>
          <a:prstGeom prst="line">
            <a:avLst/>
          </a:prstGeom>
          <a:ln w="50800">
            <a:solidFill>
              <a:schemeClr val="bg1">
                <a:alpha val="93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79199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icture containing wooden, wood, stove, kitchen appliance&#10;&#10;Description automatically generated">
            <a:extLst>
              <a:ext uri="{FF2B5EF4-FFF2-40B4-BE49-F238E27FC236}">
                <a16:creationId xmlns:a16="http://schemas.microsoft.com/office/drawing/2014/main" id="{DE7697C4-A27B-B535-882B-0ED98624D15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91" r="15254" b="-1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345870D-E05C-ECA7-53E8-D2D148F7A77F}"/>
              </a:ext>
            </a:extLst>
          </p:cNvPr>
          <p:cNvSpPr/>
          <p:nvPr/>
        </p:nvSpPr>
        <p:spPr>
          <a:xfrm>
            <a:off x="0" y="0"/>
            <a:ext cx="4206240" cy="68397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D9B3B8D-482C-70AA-C735-83F8246955BB}"/>
              </a:ext>
            </a:extLst>
          </p:cNvPr>
          <p:cNvSpPr/>
          <p:nvPr/>
        </p:nvSpPr>
        <p:spPr>
          <a:xfrm>
            <a:off x="4260158" y="0"/>
            <a:ext cx="7931841" cy="6839712"/>
          </a:xfrm>
          <a:prstGeom prst="rect">
            <a:avLst/>
          </a:prstGeom>
          <a:solidFill>
            <a:schemeClr val="bg1">
              <a:alpha val="8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D852584-8744-FB3F-F700-C57CD17949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1" y="1980845"/>
            <a:ext cx="11002819" cy="4688352"/>
          </a:xfrm>
        </p:spPr>
        <p:txBody>
          <a:bodyPr>
            <a:normAutofit/>
          </a:bodyPr>
          <a:lstStyle/>
          <a:p>
            <a:pPr algn="l">
              <a:buClr>
                <a:srgbClr val="FF0000"/>
              </a:buClr>
            </a:pPr>
            <a:r>
              <a:rPr lang="en-US" sz="3400" dirty="0">
                <a:latin typeface="Georgia" panose="02040502050405020303" pitchFamily="18" charset="0"/>
              </a:rPr>
              <a:t>Ephesians 2:8-9 </a:t>
            </a:r>
            <a:r>
              <a:rPr lang="en-US" sz="3200" dirty="0"/>
              <a:t>By grace you have been saved through faith, and that not of yourselves; </a:t>
            </a:r>
            <a:r>
              <a:rPr lang="en-US" sz="3200" i="1" dirty="0"/>
              <a:t>it is</a:t>
            </a:r>
            <a:r>
              <a:rPr lang="en-US" sz="3200" dirty="0"/>
              <a:t> the gift of God, </a:t>
            </a:r>
            <a:r>
              <a:rPr lang="en-US" sz="3200" baseline="30000" dirty="0"/>
              <a:t>9 </a:t>
            </a:r>
            <a:r>
              <a:rPr lang="en-US" sz="3200" dirty="0"/>
              <a:t>not of works, lest anyone should boast. </a:t>
            </a:r>
          </a:p>
          <a:p>
            <a:pPr algn="l">
              <a:buClr>
                <a:srgbClr val="FF0000"/>
              </a:buClr>
            </a:pPr>
            <a:r>
              <a:rPr lang="en-US" sz="3400" dirty="0">
                <a:latin typeface="Georgia" panose="02040502050405020303" pitchFamily="18" charset="0"/>
              </a:rPr>
              <a:t>Hebrews 11:6 </a:t>
            </a:r>
            <a:r>
              <a:rPr lang="en-US" sz="3200" dirty="0"/>
              <a:t>But without faith </a:t>
            </a:r>
            <a:r>
              <a:rPr lang="en-US" sz="3200" i="1" dirty="0"/>
              <a:t>it is</a:t>
            </a:r>
            <a:r>
              <a:rPr lang="en-US" sz="3200" dirty="0"/>
              <a:t> impossible to please </a:t>
            </a:r>
            <a:r>
              <a:rPr lang="en-US" sz="3200" i="1" dirty="0"/>
              <a:t>Him</a:t>
            </a:r>
            <a:r>
              <a:rPr lang="en-US" sz="3200" dirty="0"/>
              <a:t> </a:t>
            </a:r>
          </a:p>
          <a:p>
            <a:pPr algn="l">
              <a:buClr>
                <a:srgbClr val="FF0000"/>
              </a:buClr>
            </a:pPr>
            <a:endParaRPr lang="en-US" sz="800" dirty="0">
              <a:latin typeface="Georgia" panose="02040502050405020303" pitchFamily="18" charset="0"/>
            </a:endParaRPr>
          </a:p>
          <a:p>
            <a:pPr marL="457200" indent="-457200" algn="l">
              <a:buClr>
                <a:srgbClr val="FF0000"/>
              </a:buClr>
              <a:buFont typeface="Georgia" panose="02040502050405020303" pitchFamily="18" charset="0"/>
              <a:buChar char="—"/>
            </a:pPr>
            <a:r>
              <a:rPr lang="en-US" sz="3200" dirty="0">
                <a:latin typeface="Georgia" panose="02040502050405020303" pitchFamily="18" charset="0"/>
              </a:rPr>
              <a:t>Something man must do to receive salvation</a:t>
            </a:r>
          </a:p>
          <a:p>
            <a:pPr marL="457200" indent="-457200" algn="l">
              <a:buClr>
                <a:srgbClr val="FF0000"/>
              </a:buClr>
              <a:buFont typeface="Georgia" panose="02040502050405020303" pitchFamily="18" charset="0"/>
              <a:buChar char="—"/>
            </a:pPr>
            <a:r>
              <a:rPr lang="en-US" sz="3200" dirty="0">
                <a:latin typeface="Georgia" panose="02040502050405020303" pitchFamily="18" charset="0"/>
              </a:rPr>
              <a:t>Does not mean man is able to earn salvation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D3FCDA-D53B-77E4-08BE-3060E3DB77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1" y="349774"/>
            <a:ext cx="6959140" cy="844427"/>
          </a:xfrm>
        </p:spPr>
        <p:txBody>
          <a:bodyPr anchor="ctr">
            <a:normAutofit/>
          </a:bodyPr>
          <a:lstStyle/>
          <a:p>
            <a:pPr algn="l"/>
            <a:r>
              <a:rPr lang="en-US" sz="3800" dirty="0">
                <a:latin typeface="Britannic Bold" panose="020B0903060703020204" pitchFamily="34" charset="0"/>
              </a:rPr>
              <a:t>Saved Through Faith</a:t>
            </a:r>
          </a:p>
        </p:txBody>
      </p:sp>
    </p:spTree>
    <p:extLst>
      <p:ext uri="{BB962C8B-B14F-4D97-AF65-F5344CB8AC3E}">
        <p14:creationId xmlns:p14="http://schemas.microsoft.com/office/powerpoint/2010/main" val="13032562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icture containing wooden, wood, stove, kitchen appliance&#10;&#10;Description automatically generated">
            <a:extLst>
              <a:ext uri="{FF2B5EF4-FFF2-40B4-BE49-F238E27FC236}">
                <a16:creationId xmlns:a16="http://schemas.microsoft.com/office/drawing/2014/main" id="{DE7697C4-A27B-B535-882B-0ED98624D15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91" r="15254" b="-1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345870D-E05C-ECA7-53E8-D2D148F7A77F}"/>
              </a:ext>
            </a:extLst>
          </p:cNvPr>
          <p:cNvSpPr/>
          <p:nvPr/>
        </p:nvSpPr>
        <p:spPr>
          <a:xfrm>
            <a:off x="0" y="0"/>
            <a:ext cx="4206240" cy="68397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D9B3B8D-482C-70AA-C735-83F8246955BB}"/>
              </a:ext>
            </a:extLst>
          </p:cNvPr>
          <p:cNvSpPr/>
          <p:nvPr/>
        </p:nvSpPr>
        <p:spPr>
          <a:xfrm>
            <a:off x="4260158" y="0"/>
            <a:ext cx="7931841" cy="6839712"/>
          </a:xfrm>
          <a:prstGeom prst="rect">
            <a:avLst/>
          </a:prstGeom>
          <a:solidFill>
            <a:schemeClr val="bg1">
              <a:alpha val="8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D852584-8744-FB3F-F700-C57CD17949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1" y="1961945"/>
            <a:ext cx="10687860" cy="4110023"/>
          </a:xfrm>
        </p:spPr>
        <p:txBody>
          <a:bodyPr>
            <a:normAutofit/>
          </a:bodyPr>
          <a:lstStyle/>
          <a:p>
            <a:pPr algn="l">
              <a:buClr>
                <a:srgbClr val="FF0000"/>
              </a:buClr>
            </a:pPr>
            <a:r>
              <a:rPr lang="en-US" sz="2900" dirty="0">
                <a:latin typeface="Georgia" panose="02040502050405020303" pitchFamily="18" charset="0"/>
              </a:rPr>
              <a:t>We must not define faith apart from God’s word</a:t>
            </a:r>
          </a:p>
          <a:p>
            <a:pPr marL="457200" indent="-457200" algn="l">
              <a:buClr>
                <a:srgbClr val="FF0000"/>
              </a:buClr>
              <a:buFont typeface="Georgia" panose="02040502050405020303" pitchFamily="18" charset="0"/>
              <a:buChar char="—"/>
            </a:pPr>
            <a:r>
              <a:rPr lang="en-US" sz="2900" dirty="0">
                <a:latin typeface="Georgia" panose="02040502050405020303" pitchFamily="18" charset="0"/>
              </a:rPr>
              <a:t>Definition of faith must be determined by scriptures</a:t>
            </a:r>
          </a:p>
          <a:p>
            <a:pPr marL="457200" indent="-457200" algn="l">
              <a:buClr>
                <a:srgbClr val="FF0000"/>
              </a:buClr>
              <a:buFont typeface="Georgia" panose="02040502050405020303" pitchFamily="18" charset="0"/>
              <a:buChar char="—"/>
            </a:pPr>
            <a:r>
              <a:rPr lang="en-US" sz="2900" dirty="0">
                <a:latin typeface="Georgia" panose="02040502050405020303" pitchFamily="18" charset="0"/>
              </a:rPr>
              <a:t>Can’t know God’s meaning by reading one scripture</a:t>
            </a:r>
          </a:p>
          <a:p>
            <a:pPr marL="457200" indent="-457200" algn="l">
              <a:buClr>
                <a:srgbClr val="FF0000"/>
              </a:buClr>
              <a:buFont typeface="Georgia" panose="02040502050405020303" pitchFamily="18" charset="0"/>
              <a:buChar char="—"/>
            </a:pPr>
            <a:r>
              <a:rPr lang="en-US" sz="2900" dirty="0">
                <a:latin typeface="Georgia" panose="02040502050405020303" pitchFamily="18" charset="0"/>
              </a:rPr>
              <a:t>Faith is a word of many facets</a:t>
            </a:r>
          </a:p>
          <a:p>
            <a:pPr marL="457200" indent="-457200" algn="l">
              <a:buClr>
                <a:srgbClr val="FF0000"/>
              </a:buClr>
              <a:buFont typeface="Georgia" panose="02040502050405020303" pitchFamily="18" charset="0"/>
              <a:buChar char="—"/>
            </a:pPr>
            <a:endParaRPr lang="en-US" sz="2900" dirty="0">
              <a:latin typeface="Georgia" panose="02040502050405020303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D3FCDA-D53B-77E4-08BE-3060E3DB77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1" y="349774"/>
            <a:ext cx="6770718" cy="844427"/>
          </a:xfrm>
        </p:spPr>
        <p:txBody>
          <a:bodyPr anchor="ctr">
            <a:normAutofit/>
          </a:bodyPr>
          <a:lstStyle/>
          <a:p>
            <a:pPr algn="l"/>
            <a:r>
              <a:rPr lang="en-US" sz="3800" dirty="0">
                <a:latin typeface="Britannic Bold" panose="020B0903060703020204" pitchFamily="34" charset="0"/>
              </a:rPr>
              <a:t>Caution in Defining Faith</a:t>
            </a:r>
          </a:p>
        </p:txBody>
      </p:sp>
    </p:spTree>
    <p:extLst>
      <p:ext uri="{BB962C8B-B14F-4D97-AF65-F5344CB8AC3E}">
        <p14:creationId xmlns:p14="http://schemas.microsoft.com/office/powerpoint/2010/main" val="25532858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icture containing wooden, wood, stove, kitchen appliance&#10;&#10;Description automatically generated">
            <a:extLst>
              <a:ext uri="{FF2B5EF4-FFF2-40B4-BE49-F238E27FC236}">
                <a16:creationId xmlns:a16="http://schemas.microsoft.com/office/drawing/2014/main" id="{DE7697C4-A27B-B535-882B-0ED98624D15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91" r="15254" b="-1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345870D-E05C-ECA7-53E8-D2D148F7A77F}"/>
              </a:ext>
            </a:extLst>
          </p:cNvPr>
          <p:cNvSpPr/>
          <p:nvPr/>
        </p:nvSpPr>
        <p:spPr>
          <a:xfrm>
            <a:off x="0" y="0"/>
            <a:ext cx="4206240" cy="68397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D9B3B8D-482C-70AA-C735-83F8246955BB}"/>
              </a:ext>
            </a:extLst>
          </p:cNvPr>
          <p:cNvSpPr/>
          <p:nvPr/>
        </p:nvSpPr>
        <p:spPr>
          <a:xfrm>
            <a:off x="4260158" y="0"/>
            <a:ext cx="7931841" cy="6839712"/>
          </a:xfrm>
          <a:prstGeom prst="rect">
            <a:avLst/>
          </a:prstGeom>
          <a:solidFill>
            <a:schemeClr val="bg1">
              <a:alpha val="8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D852584-8744-FB3F-F700-C57CD17949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1" y="1543965"/>
            <a:ext cx="9976659" cy="4749937"/>
          </a:xfrm>
        </p:spPr>
        <p:txBody>
          <a:bodyPr>
            <a:normAutofit/>
          </a:bodyPr>
          <a:lstStyle/>
          <a:p>
            <a:pPr algn="l">
              <a:buClr>
                <a:srgbClr val="FF0000"/>
              </a:buClr>
            </a:pPr>
            <a:r>
              <a:rPr lang="en-US" sz="3400" dirty="0">
                <a:latin typeface="Georgia" panose="02040502050405020303" pitchFamily="18" charset="0"/>
              </a:rPr>
              <a:t>Romans 10:17 </a:t>
            </a:r>
            <a:r>
              <a:rPr lang="en-US" sz="3200" dirty="0"/>
              <a:t>So then faith </a:t>
            </a:r>
            <a:r>
              <a:rPr lang="en-US" sz="3200" i="1" dirty="0"/>
              <a:t>comes</a:t>
            </a:r>
            <a:r>
              <a:rPr lang="en-US" sz="3200" dirty="0"/>
              <a:t> by hearing, and hearing by the word of God.</a:t>
            </a:r>
          </a:p>
          <a:p>
            <a:pPr marL="457200" indent="-457200" algn="l">
              <a:buClr>
                <a:srgbClr val="FF0000"/>
              </a:buClr>
              <a:buFont typeface="Georgia" panose="02040502050405020303" pitchFamily="18" charset="0"/>
              <a:buChar char="—"/>
            </a:pPr>
            <a:r>
              <a:rPr lang="en-US" sz="3000" dirty="0">
                <a:latin typeface="Georgia" panose="02040502050405020303" pitchFamily="18" charset="0"/>
              </a:rPr>
              <a:t>Is faith bestowed by God’s deciding who has faith?</a:t>
            </a:r>
          </a:p>
          <a:p>
            <a:pPr marL="914400" lvl="1" indent="-457200" algn="l">
              <a:buClr>
                <a:srgbClr val="00B0F0"/>
              </a:buClr>
              <a:buFont typeface="Georgia" panose="02040502050405020303" pitchFamily="18" charset="0"/>
              <a:buChar char="—"/>
            </a:pPr>
            <a:r>
              <a:rPr lang="en-US" sz="2800" dirty="0">
                <a:latin typeface="Georgia" panose="02040502050405020303" pitchFamily="18" charset="0"/>
              </a:rPr>
              <a:t>Acts 10:34-35 God is no respecter of persons</a:t>
            </a:r>
          </a:p>
          <a:p>
            <a:pPr marL="914400" lvl="1" indent="-457200" algn="l">
              <a:buClr>
                <a:srgbClr val="00B0F0"/>
              </a:buClr>
              <a:buFont typeface="Georgia" panose="02040502050405020303" pitchFamily="18" charset="0"/>
              <a:buChar char="—"/>
            </a:pPr>
            <a:r>
              <a:rPr lang="en-US" sz="2800" dirty="0">
                <a:latin typeface="Georgia" panose="02040502050405020303" pitchFamily="18" charset="0"/>
              </a:rPr>
              <a:t>1 Tim 2:3-4 God desires all saved/knowledge</a:t>
            </a:r>
          </a:p>
          <a:p>
            <a:pPr marL="457200" indent="-457200" algn="l">
              <a:buClr>
                <a:srgbClr val="FF0000"/>
              </a:buClr>
              <a:buFont typeface="Georgia" panose="02040502050405020303" pitchFamily="18" charset="0"/>
              <a:buChar char="—"/>
            </a:pPr>
            <a:r>
              <a:rPr lang="en-US" sz="3000" dirty="0">
                <a:latin typeface="Georgia" panose="02040502050405020303" pitchFamily="18" charset="0"/>
              </a:rPr>
              <a:t>Does God give each some more faith than others?</a:t>
            </a:r>
          </a:p>
          <a:p>
            <a:pPr marL="914400" lvl="1" indent="-457200" algn="l">
              <a:buClr>
                <a:srgbClr val="00B0F0"/>
              </a:buClr>
              <a:buFont typeface="Georgia" panose="02040502050405020303" pitchFamily="18" charset="0"/>
              <a:buChar char="—"/>
            </a:pPr>
            <a:r>
              <a:rPr lang="en-US" sz="2800" dirty="0">
                <a:latin typeface="Georgia" panose="02040502050405020303" pitchFamily="18" charset="0"/>
              </a:rPr>
              <a:t>Romans 12:3 </a:t>
            </a:r>
            <a:r>
              <a:rPr lang="en-US" sz="2800" dirty="0"/>
              <a:t>For I say, through the grace given to me, to every-one who is among you, not to think </a:t>
            </a:r>
            <a:r>
              <a:rPr lang="en-US" sz="2800" i="1" dirty="0"/>
              <a:t>of himself</a:t>
            </a:r>
            <a:r>
              <a:rPr lang="en-US" sz="2800" dirty="0"/>
              <a:t> more highly than he ought to think, but to think soberly, as God has dealt to each one a measure of faith.</a:t>
            </a:r>
            <a:endParaRPr lang="en-US" sz="2800" dirty="0">
              <a:latin typeface="Georgia" panose="02040502050405020303" pitchFamily="18" charset="0"/>
            </a:endParaRPr>
          </a:p>
          <a:p>
            <a:pPr marL="457200" indent="-457200" algn="l">
              <a:buClr>
                <a:srgbClr val="FF0000"/>
              </a:buClr>
              <a:buFont typeface="Georgia" panose="02040502050405020303" pitchFamily="18" charset="0"/>
              <a:buChar char="—"/>
            </a:pPr>
            <a:endParaRPr lang="en-US" sz="3200" dirty="0">
              <a:latin typeface="Georgia" panose="02040502050405020303" pitchFamily="18" charset="0"/>
            </a:endParaRPr>
          </a:p>
          <a:p>
            <a:pPr marL="457200" indent="-457200" algn="l">
              <a:buClr>
                <a:srgbClr val="FF0000"/>
              </a:buClr>
              <a:buFont typeface="Georgia" panose="02040502050405020303" pitchFamily="18" charset="0"/>
              <a:buChar char="—"/>
            </a:pPr>
            <a:endParaRPr lang="en-US" sz="3200" dirty="0">
              <a:latin typeface="Georgia" panose="02040502050405020303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D3FCDA-D53B-77E4-08BE-3060E3DB77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1" y="349774"/>
            <a:ext cx="6770718" cy="844427"/>
          </a:xfrm>
        </p:spPr>
        <p:txBody>
          <a:bodyPr anchor="ctr">
            <a:normAutofit/>
          </a:bodyPr>
          <a:lstStyle/>
          <a:p>
            <a:pPr algn="l"/>
            <a:r>
              <a:rPr lang="en-US" sz="3800" dirty="0">
                <a:latin typeface="Britannic Bold" panose="020B0903060703020204" pitchFamily="34" charset="0"/>
              </a:rPr>
              <a:t>Faith comes from God’s Word</a:t>
            </a:r>
          </a:p>
        </p:txBody>
      </p:sp>
    </p:spTree>
    <p:extLst>
      <p:ext uri="{BB962C8B-B14F-4D97-AF65-F5344CB8AC3E}">
        <p14:creationId xmlns:p14="http://schemas.microsoft.com/office/powerpoint/2010/main" val="20425232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icture containing wooden, wood, stove, kitchen appliance&#10;&#10;Description automatically generated">
            <a:extLst>
              <a:ext uri="{FF2B5EF4-FFF2-40B4-BE49-F238E27FC236}">
                <a16:creationId xmlns:a16="http://schemas.microsoft.com/office/drawing/2014/main" id="{DE7697C4-A27B-B535-882B-0ED98624D15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91" r="15254" b="-1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345870D-E05C-ECA7-53E8-D2D148F7A77F}"/>
              </a:ext>
            </a:extLst>
          </p:cNvPr>
          <p:cNvSpPr/>
          <p:nvPr/>
        </p:nvSpPr>
        <p:spPr>
          <a:xfrm>
            <a:off x="0" y="0"/>
            <a:ext cx="4206240" cy="68397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D9B3B8D-482C-70AA-C735-83F8246955BB}"/>
              </a:ext>
            </a:extLst>
          </p:cNvPr>
          <p:cNvSpPr/>
          <p:nvPr/>
        </p:nvSpPr>
        <p:spPr>
          <a:xfrm>
            <a:off x="4260158" y="0"/>
            <a:ext cx="7931841" cy="6839712"/>
          </a:xfrm>
          <a:prstGeom prst="rect">
            <a:avLst/>
          </a:prstGeom>
          <a:solidFill>
            <a:schemeClr val="bg1">
              <a:alpha val="8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D852584-8744-FB3F-F700-C57CD17949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1" y="2032000"/>
            <a:ext cx="9976659" cy="4261902"/>
          </a:xfrm>
        </p:spPr>
        <p:txBody>
          <a:bodyPr>
            <a:normAutofit/>
          </a:bodyPr>
          <a:lstStyle/>
          <a:p>
            <a:pPr algn="l">
              <a:buClr>
                <a:srgbClr val="FF0000"/>
              </a:buClr>
            </a:pPr>
            <a:r>
              <a:rPr lang="en-US" sz="3400" dirty="0">
                <a:latin typeface="Georgia" panose="02040502050405020303" pitchFamily="18" charset="0"/>
              </a:rPr>
              <a:t>Hebrews 11:1 </a:t>
            </a:r>
            <a:r>
              <a:rPr lang="en-US" sz="3200" dirty="0"/>
              <a:t>Now faith is the substance of things hoped for, the evidence of things not seen. </a:t>
            </a:r>
            <a:endParaRPr lang="en-US" sz="3200" dirty="0">
              <a:latin typeface="Georgia" panose="02040502050405020303" pitchFamily="18" charset="0"/>
            </a:endParaRPr>
          </a:p>
          <a:p>
            <a:pPr marL="457200" indent="-457200" algn="l">
              <a:buClr>
                <a:srgbClr val="FF0000"/>
              </a:buClr>
              <a:buFont typeface="Georgia" panose="02040502050405020303" pitchFamily="18" charset="0"/>
              <a:buChar char="—"/>
            </a:pPr>
            <a:r>
              <a:rPr lang="en-US" sz="3200" dirty="0">
                <a:latin typeface="Georgia" panose="02040502050405020303" pitchFamily="18" charset="0"/>
              </a:rPr>
              <a:t>Believing in God (who is invisible)  </a:t>
            </a:r>
            <a:endParaRPr lang="en-US" sz="2800" dirty="0">
              <a:latin typeface="Georgia" panose="02040502050405020303" pitchFamily="18" charset="0"/>
            </a:endParaRPr>
          </a:p>
          <a:p>
            <a:pPr marL="457200" indent="-457200" algn="l">
              <a:buClr>
                <a:srgbClr val="FF0000"/>
              </a:buClr>
              <a:buFont typeface="Georgia" panose="02040502050405020303" pitchFamily="18" charset="0"/>
              <a:buChar char="—"/>
            </a:pPr>
            <a:r>
              <a:rPr lang="en-US" sz="3200" dirty="0">
                <a:latin typeface="Georgia" panose="02040502050405020303" pitchFamily="18" charset="0"/>
              </a:rPr>
              <a:t>Believing Jesus is God in the flesh</a:t>
            </a:r>
          </a:p>
          <a:p>
            <a:pPr marL="457200" indent="-457200" algn="l">
              <a:buClr>
                <a:srgbClr val="FF0000"/>
              </a:buClr>
              <a:buFont typeface="Georgia" panose="02040502050405020303" pitchFamily="18" charset="0"/>
              <a:buChar char="—"/>
            </a:pPr>
            <a:r>
              <a:rPr lang="en-US" sz="3200" dirty="0">
                <a:latin typeface="Georgia" panose="02040502050405020303" pitchFamily="18" charset="0"/>
              </a:rPr>
              <a:t>Saving faith is more than simply believing</a:t>
            </a:r>
          </a:p>
          <a:p>
            <a:pPr marL="914400" lvl="1" indent="-457200" algn="l">
              <a:buClr>
                <a:srgbClr val="00B0F0"/>
              </a:buClr>
              <a:buFont typeface="Georgia" panose="02040502050405020303" pitchFamily="18" charset="0"/>
              <a:buChar char="—"/>
            </a:pPr>
            <a:r>
              <a:rPr lang="en-US" sz="2800" dirty="0">
                <a:latin typeface="Georgia" panose="02040502050405020303" pitchFamily="18" charset="0"/>
              </a:rPr>
              <a:t>Even the demons believe (James 2:19 Matt 8:28)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D3FCDA-D53B-77E4-08BE-3060E3DB77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1" y="349773"/>
            <a:ext cx="5882179" cy="1175903"/>
          </a:xfrm>
        </p:spPr>
        <p:txBody>
          <a:bodyPr anchor="ctr">
            <a:normAutofit/>
          </a:bodyPr>
          <a:lstStyle/>
          <a:p>
            <a:pPr algn="l"/>
            <a:r>
              <a:rPr lang="en-US" sz="3800" dirty="0">
                <a:latin typeface="Britannic Bold" panose="020B0903060703020204" pitchFamily="34" charset="0"/>
              </a:rPr>
              <a:t>Faith is Believing (something not seen)</a:t>
            </a:r>
          </a:p>
        </p:txBody>
      </p:sp>
    </p:spTree>
    <p:extLst>
      <p:ext uri="{BB962C8B-B14F-4D97-AF65-F5344CB8AC3E}">
        <p14:creationId xmlns:p14="http://schemas.microsoft.com/office/powerpoint/2010/main" val="22307275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icture containing wooden, wood, stove, kitchen appliance&#10;&#10;Description automatically generated">
            <a:extLst>
              <a:ext uri="{FF2B5EF4-FFF2-40B4-BE49-F238E27FC236}">
                <a16:creationId xmlns:a16="http://schemas.microsoft.com/office/drawing/2014/main" id="{DE7697C4-A27B-B535-882B-0ED98624D15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91" r="15254" b="-1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345870D-E05C-ECA7-53E8-D2D148F7A77F}"/>
              </a:ext>
            </a:extLst>
          </p:cNvPr>
          <p:cNvSpPr/>
          <p:nvPr/>
        </p:nvSpPr>
        <p:spPr>
          <a:xfrm>
            <a:off x="0" y="0"/>
            <a:ext cx="4206240" cy="68397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D9B3B8D-482C-70AA-C735-83F8246955BB}"/>
              </a:ext>
            </a:extLst>
          </p:cNvPr>
          <p:cNvSpPr/>
          <p:nvPr/>
        </p:nvSpPr>
        <p:spPr>
          <a:xfrm>
            <a:off x="4260158" y="0"/>
            <a:ext cx="7931841" cy="6839712"/>
          </a:xfrm>
          <a:prstGeom prst="rect">
            <a:avLst/>
          </a:prstGeom>
          <a:solidFill>
            <a:schemeClr val="bg1">
              <a:alpha val="8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D852584-8744-FB3F-F700-C57CD17949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9101" y="1727200"/>
            <a:ext cx="9976659" cy="4322862"/>
          </a:xfrm>
        </p:spPr>
        <p:txBody>
          <a:bodyPr>
            <a:normAutofit lnSpcReduction="10000"/>
          </a:bodyPr>
          <a:lstStyle/>
          <a:p>
            <a:pPr algn="l">
              <a:buClr>
                <a:srgbClr val="FF0000"/>
              </a:buClr>
            </a:pPr>
            <a:r>
              <a:rPr lang="en-US" sz="3400" dirty="0">
                <a:latin typeface="Georgia" panose="02040502050405020303" pitchFamily="18" charset="0"/>
              </a:rPr>
              <a:t>Hebrews 6:18-20 </a:t>
            </a:r>
            <a:r>
              <a:rPr lang="en-US" sz="3200" dirty="0"/>
              <a:t>that by two immutable things, in which it </a:t>
            </a:r>
            <a:r>
              <a:rPr lang="en-US" sz="3200" i="1" dirty="0"/>
              <a:t>is</a:t>
            </a:r>
            <a:r>
              <a:rPr lang="en-US" sz="3200" dirty="0"/>
              <a:t> impossible for God to lie, we might have strong consolation, who have fled for refuge to lay hold of the hope set before </a:t>
            </a:r>
            <a:r>
              <a:rPr lang="en-US" sz="3200" i="1" dirty="0"/>
              <a:t>us.</a:t>
            </a:r>
          </a:p>
          <a:p>
            <a:pPr marL="457200" indent="-457200" algn="l">
              <a:buClr>
                <a:srgbClr val="FF0000"/>
              </a:buClr>
              <a:buFont typeface="Georgia" panose="02040502050405020303" pitchFamily="18" charset="0"/>
              <a:buChar char="—"/>
            </a:pPr>
            <a:r>
              <a:rPr lang="en-US" sz="3200" dirty="0">
                <a:latin typeface="Georgia" panose="02040502050405020303" pitchFamily="18" charset="0"/>
              </a:rPr>
              <a:t>Learning to trust in God (not rely on ourselves)</a:t>
            </a:r>
          </a:p>
          <a:p>
            <a:pPr marL="457200" indent="-457200" algn="l">
              <a:buClr>
                <a:srgbClr val="FF0000"/>
              </a:buClr>
              <a:buFont typeface="Georgia" panose="02040502050405020303" pitchFamily="18" charset="0"/>
              <a:buChar char="—"/>
            </a:pPr>
            <a:r>
              <a:rPr lang="en-US" sz="3200" dirty="0">
                <a:latin typeface="Georgia" panose="02040502050405020303" pitchFamily="18" charset="0"/>
              </a:rPr>
              <a:t>Hebrews 11 those who lived by faith were people who had to trust God to save them</a:t>
            </a:r>
          </a:p>
          <a:p>
            <a:pPr marL="457200" indent="-457200" algn="l">
              <a:buClr>
                <a:srgbClr val="FF0000"/>
              </a:buClr>
              <a:buFont typeface="Georgia" panose="02040502050405020303" pitchFamily="18" charset="0"/>
              <a:buChar char="—"/>
            </a:pPr>
            <a:r>
              <a:rPr lang="en-US" sz="3200" dirty="0">
                <a:latin typeface="Georgia" panose="02040502050405020303" pitchFamily="18" charset="0"/>
              </a:rPr>
              <a:t>Heb 12:1-2 let us run the race before us, looking to Jesus, the author and finisher of our faith</a:t>
            </a:r>
          </a:p>
          <a:p>
            <a:pPr marL="457200" indent="-457200" algn="l">
              <a:buClr>
                <a:srgbClr val="FF0000"/>
              </a:buClr>
              <a:buFont typeface="Georgia" panose="02040502050405020303" pitchFamily="18" charset="0"/>
              <a:buChar char="—"/>
            </a:pPr>
            <a:endParaRPr lang="en-US" sz="3200" dirty="0">
              <a:latin typeface="Georgia" panose="02040502050405020303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D3FCDA-D53B-77E4-08BE-3060E3DB77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1" y="349773"/>
            <a:ext cx="5882179" cy="1175903"/>
          </a:xfrm>
        </p:spPr>
        <p:txBody>
          <a:bodyPr anchor="ctr">
            <a:normAutofit/>
          </a:bodyPr>
          <a:lstStyle/>
          <a:p>
            <a:pPr algn="l"/>
            <a:r>
              <a:rPr lang="en-US" sz="3800" dirty="0">
                <a:latin typeface="Britannic Bold" panose="020B0903060703020204" pitchFamily="34" charset="0"/>
              </a:rPr>
              <a:t>Faith is Trusting God</a:t>
            </a:r>
          </a:p>
        </p:txBody>
      </p:sp>
    </p:spTree>
    <p:extLst>
      <p:ext uri="{BB962C8B-B14F-4D97-AF65-F5344CB8AC3E}">
        <p14:creationId xmlns:p14="http://schemas.microsoft.com/office/powerpoint/2010/main" val="10291742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icture containing wooden, wood, stove, kitchen appliance&#10;&#10;Description automatically generated">
            <a:extLst>
              <a:ext uri="{FF2B5EF4-FFF2-40B4-BE49-F238E27FC236}">
                <a16:creationId xmlns:a16="http://schemas.microsoft.com/office/drawing/2014/main" id="{DE7697C4-A27B-B535-882B-0ED98624D15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91" r="15254" b="-1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345870D-E05C-ECA7-53E8-D2D148F7A77F}"/>
              </a:ext>
            </a:extLst>
          </p:cNvPr>
          <p:cNvSpPr/>
          <p:nvPr/>
        </p:nvSpPr>
        <p:spPr>
          <a:xfrm>
            <a:off x="0" y="0"/>
            <a:ext cx="4206240" cy="68397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D9B3B8D-482C-70AA-C735-83F8246955BB}"/>
              </a:ext>
            </a:extLst>
          </p:cNvPr>
          <p:cNvSpPr/>
          <p:nvPr/>
        </p:nvSpPr>
        <p:spPr>
          <a:xfrm>
            <a:off x="4260158" y="0"/>
            <a:ext cx="7931841" cy="6839712"/>
          </a:xfrm>
          <a:prstGeom prst="rect">
            <a:avLst/>
          </a:prstGeom>
          <a:solidFill>
            <a:schemeClr val="bg1">
              <a:alpha val="8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D852584-8744-FB3F-F700-C57CD17949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9101" y="1562252"/>
            <a:ext cx="10779299" cy="4487810"/>
          </a:xfrm>
        </p:spPr>
        <p:txBody>
          <a:bodyPr>
            <a:normAutofit/>
          </a:bodyPr>
          <a:lstStyle/>
          <a:p>
            <a:pPr algn="l">
              <a:buClr>
                <a:srgbClr val="FF0000"/>
              </a:buClr>
            </a:pPr>
            <a:r>
              <a:rPr lang="en-US" sz="3400" dirty="0">
                <a:latin typeface="Georgia" panose="02040502050405020303" pitchFamily="18" charset="0"/>
              </a:rPr>
              <a:t>The other extreme.. thinking there is nothing we can do related to our being saved</a:t>
            </a:r>
          </a:p>
          <a:p>
            <a:pPr algn="l">
              <a:buClr>
                <a:srgbClr val="FF0000"/>
              </a:buClr>
            </a:pPr>
            <a:r>
              <a:rPr lang="en-US" sz="2800" dirty="0">
                <a:latin typeface="Georgia" panose="02040502050405020303" pitchFamily="18" charset="0"/>
              </a:rPr>
              <a:t>   (Believing itself is something we do)</a:t>
            </a:r>
          </a:p>
          <a:p>
            <a:pPr marL="457200" indent="-457200" algn="l">
              <a:buClr>
                <a:srgbClr val="FF0000"/>
              </a:buClr>
              <a:buFont typeface="Georgia" panose="02040502050405020303" pitchFamily="18" charset="0"/>
              <a:buChar char="—"/>
            </a:pPr>
            <a:r>
              <a:rPr lang="en-US" sz="3000" dirty="0">
                <a:latin typeface="Georgia" panose="02040502050405020303" pitchFamily="18" charset="0"/>
              </a:rPr>
              <a:t>John 6:29 the work of God, believe in Him he sent</a:t>
            </a:r>
          </a:p>
          <a:p>
            <a:pPr marL="457200" indent="-457200" algn="l">
              <a:buClr>
                <a:srgbClr val="FF0000"/>
              </a:buClr>
              <a:buFont typeface="Georgia" panose="02040502050405020303" pitchFamily="18" charset="0"/>
              <a:buChar char="—"/>
            </a:pPr>
            <a:r>
              <a:rPr lang="en-US" sz="3000" dirty="0">
                <a:latin typeface="Georgia" panose="02040502050405020303" pitchFamily="18" charset="0"/>
              </a:rPr>
              <a:t>James 2:24 man is justified by works, not faith only</a:t>
            </a:r>
          </a:p>
          <a:p>
            <a:pPr marL="457200" indent="-457200" algn="l">
              <a:buClr>
                <a:srgbClr val="FF0000"/>
              </a:buClr>
              <a:buFont typeface="Georgia" panose="02040502050405020303" pitchFamily="18" charset="0"/>
              <a:buChar char="—"/>
            </a:pPr>
            <a:r>
              <a:rPr lang="en-US" sz="3000" dirty="0">
                <a:latin typeface="Georgia" panose="02040502050405020303" pitchFamily="18" charset="0"/>
              </a:rPr>
              <a:t>Hebrews 11 willing to do what God asks no matter what</a:t>
            </a:r>
          </a:p>
          <a:p>
            <a:pPr marL="457200" indent="-457200" algn="l">
              <a:buClr>
                <a:srgbClr val="FF0000"/>
              </a:buClr>
              <a:buFont typeface="Georgia" panose="02040502050405020303" pitchFamily="18" charset="0"/>
              <a:buChar char="—"/>
            </a:pPr>
            <a:r>
              <a:rPr lang="en-US" sz="3000" dirty="0">
                <a:latin typeface="Georgia" panose="02040502050405020303" pitchFamily="18" charset="0"/>
              </a:rPr>
              <a:t>Romans 4 Abraham justified by faith</a:t>
            </a:r>
          </a:p>
          <a:p>
            <a:pPr marL="457200" indent="-457200" algn="l">
              <a:buClr>
                <a:srgbClr val="FF0000"/>
              </a:buClr>
              <a:buFont typeface="Georgia" panose="02040502050405020303" pitchFamily="18" charset="0"/>
              <a:buChar char="—"/>
            </a:pPr>
            <a:r>
              <a:rPr lang="en-US" sz="3000" dirty="0">
                <a:latin typeface="Georgia" panose="02040502050405020303" pitchFamily="18" charset="0"/>
              </a:rPr>
              <a:t>James 2 Abraham justified by works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D3FCDA-D53B-77E4-08BE-3060E3DB77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1" y="349773"/>
            <a:ext cx="5882179" cy="1175903"/>
          </a:xfrm>
        </p:spPr>
        <p:txBody>
          <a:bodyPr anchor="ctr">
            <a:normAutofit/>
          </a:bodyPr>
          <a:lstStyle/>
          <a:p>
            <a:pPr algn="l"/>
            <a:r>
              <a:rPr lang="en-US" sz="3800" dirty="0">
                <a:latin typeface="Britannic Bold" panose="020B0903060703020204" pitchFamily="34" charset="0"/>
              </a:rPr>
              <a:t>Faith obeys God</a:t>
            </a:r>
          </a:p>
        </p:txBody>
      </p:sp>
    </p:spTree>
    <p:extLst>
      <p:ext uri="{BB962C8B-B14F-4D97-AF65-F5344CB8AC3E}">
        <p14:creationId xmlns:p14="http://schemas.microsoft.com/office/powerpoint/2010/main" val="10732816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icture containing wooden, wood, stove, kitchen appliance&#10;&#10;Description automatically generated">
            <a:extLst>
              <a:ext uri="{FF2B5EF4-FFF2-40B4-BE49-F238E27FC236}">
                <a16:creationId xmlns:a16="http://schemas.microsoft.com/office/drawing/2014/main" id="{DE7697C4-A27B-B535-882B-0ED98624D15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91" r="15254" b="-1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345870D-E05C-ECA7-53E8-D2D148F7A77F}"/>
              </a:ext>
            </a:extLst>
          </p:cNvPr>
          <p:cNvSpPr/>
          <p:nvPr/>
        </p:nvSpPr>
        <p:spPr>
          <a:xfrm>
            <a:off x="0" y="0"/>
            <a:ext cx="4206240" cy="68397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D9B3B8D-482C-70AA-C735-83F8246955BB}"/>
              </a:ext>
            </a:extLst>
          </p:cNvPr>
          <p:cNvSpPr/>
          <p:nvPr/>
        </p:nvSpPr>
        <p:spPr>
          <a:xfrm>
            <a:off x="4260158" y="0"/>
            <a:ext cx="7931841" cy="6839712"/>
          </a:xfrm>
          <a:prstGeom prst="rect">
            <a:avLst/>
          </a:prstGeom>
          <a:solidFill>
            <a:schemeClr val="bg1">
              <a:alpha val="8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D852584-8744-FB3F-F700-C57CD17949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5065" y="1770567"/>
            <a:ext cx="11161870" cy="4487810"/>
          </a:xfrm>
        </p:spPr>
        <p:txBody>
          <a:bodyPr>
            <a:normAutofit lnSpcReduction="10000"/>
          </a:bodyPr>
          <a:lstStyle/>
          <a:p>
            <a:pPr algn="l">
              <a:buClr>
                <a:srgbClr val="FF0000"/>
              </a:buClr>
            </a:pPr>
            <a:r>
              <a:rPr lang="en-US" sz="3200" dirty="0">
                <a:latin typeface="Georgia" panose="02040502050405020303" pitchFamily="18" charset="0"/>
              </a:rPr>
              <a:t>Romans 6:16 obedience leads to righteousness</a:t>
            </a:r>
          </a:p>
          <a:p>
            <a:pPr algn="l">
              <a:buClr>
                <a:srgbClr val="FF0000"/>
              </a:buClr>
            </a:pPr>
            <a:r>
              <a:rPr lang="en-US" sz="3200" dirty="0">
                <a:latin typeface="Georgia" panose="02040502050405020303" pitchFamily="18" charset="0"/>
              </a:rPr>
              <a:t>Romans 15:18 Paul’s goal to bring Gentiles to obedience</a:t>
            </a:r>
          </a:p>
          <a:p>
            <a:pPr algn="l">
              <a:buClr>
                <a:srgbClr val="FF0000"/>
              </a:buClr>
            </a:pPr>
            <a:r>
              <a:rPr lang="en-US" sz="3200" dirty="0">
                <a:latin typeface="Georgia" panose="02040502050405020303" pitchFamily="18" charset="0"/>
              </a:rPr>
              <a:t>Romans 16:25 to all nations for obedience to the faith</a:t>
            </a:r>
          </a:p>
          <a:p>
            <a:pPr algn="l">
              <a:buClr>
                <a:srgbClr val="FF0000"/>
              </a:buClr>
            </a:pPr>
            <a:r>
              <a:rPr lang="en-US" sz="3200" dirty="0">
                <a:latin typeface="Georgia" panose="02040502050405020303" pitchFamily="18" charset="0"/>
              </a:rPr>
              <a:t>2 Cor 10:5 every thought captive for obedience of Christ</a:t>
            </a:r>
          </a:p>
          <a:p>
            <a:pPr algn="l">
              <a:buClr>
                <a:srgbClr val="FF0000"/>
              </a:buClr>
            </a:pPr>
            <a:r>
              <a:rPr lang="en-US" sz="3200" dirty="0">
                <a:latin typeface="Georgia" panose="02040502050405020303" pitchFamily="18" charset="0"/>
              </a:rPr>
              <a:t>2 </a:t>
            </a:r>
            <a:r>
              <a:rPr lang="en-US" sz="3200" dirty="0" err="1">
                <a:latin typeface="Georgia" panose="02040502050405020303" pitchFamily="18" charset="0"/>
              </a:rPr>
              <a:t>Thess</a:t>
            </a:r>
            <a:r>
              <a:rPr lang="en-US" sz="3200" dirty="0">
                <a:latin typeface="Georgia" panose="02040502050405020303" pitchFamily="18" charset="0"/>
              </a:rPr>
              <a:t> 1:8 those who do not obey the gospel</a:t>
            </a:r>
          </a:p>
          <a:p>
            <a:pPr algn="l">
              <a:buClr>
                <a:srgbClr val="FF0000"/>
              </a:buClr>
            </a:pPr>
            <a:r>
              <a:rPr lang="en-US" sz="3200" dirty="0">
                <a:latin typeface="Georgia" panose="02040502050405020303" pitchFamily="18" charset="0"/>
              </a:rPr>
              <a:t>Hebrews 5:9 author of salvation to those who obey Him</a:t>
            </a:r>
          </a:p>
          <a:p>
            <a:pPr algn="l">
              <a:buClr>
                <a:srgbClr val="FF0000"/>
              </a:buClr>
            </a:pPr>
            <a:r>
              <a:rPr lang="en-US" sz="3200" dirty="0">
                <a:latin typeface="Georgia" panose="02040502050405020303" pitchFamily="18" charset="0"/>
              </a:rPr>
              <a:t>1 Pet 1:22 souls purified by obedience to the truth</a:t>
            </a:r>
          </a:p>
          <a:p>
            <a:pPr algn="l">
              <a:buClr>
                <a:srgbClr val="FF0000"/>
              </a:buClr>
            </a:pPr>
            <a:r>
              <a:rPr lang="en-US" sz="3200" dirty="0">
                <a:latin typeface="Georgia" panose="02040502050405020303" pitchFamily="18" charset="0"/>
              </a:rPr>
              <a:t>1 John 5:2-3 we love God when we obey His commandments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D3FCDA-D53B-77E4-08BE-3060E3DB77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1" y="349773"/>
            <a:ext cx="5882179" cy="1175903"/>
          </a:xfrm>
        </p:spPr>
        <p:txBody>
          <a:bodyPr anchor="ctr">
            <a:normAutofit/>
          </a:bodyPr>
          <a:lstStyle/>
          <a:p>
            <a:pPr algn="l"/>
            <a:r>
              <a:rPr lang="en-US" sz="3800" dirty="0">
                <a:latin typeface="Britannic Bold" panose="020B0903060703020204" pitchFamily="34" charset="0"/>
              </a:rPr>
              <a:t>Obedience in the NT</a:t>
            </a:r>
          </a:p>
        </p:txBody>
      </p:sp>
    </p:spTree>
    <p:extLst>
      <p:ext uri="{BB962C8B-B14F-4D97-AF65-F5344CB8AC3E}">
        <p14:creationId xmlns:p14="http://schemas.microsoft.com/office/powerpoint/2010/main" val="15993759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wooden, wood, stove, kitchen appliance&#10;&#10;Description automatically generated">
            <a:extLst>
              <a:ext uri="{FF2B5EF4-FFF2-40B4-BE49-F238E27FC236}">
                <a16:creationId xmlns:a16="http://schemas.microsoft.com/office/drawing/2014/main" id="{DE7697C4-A27B-B535-882B-0ED98624D15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729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58" name="Rectangle 157">
            <a:extLst>
              <a:ext uri="{FF2B5EF4-FFF2-40B4-BE49-F238E27FC236}">
                <a16:creationId xmlns:a16="http://schemas.microsoft.com/office/drawing/2014/main" id="{ED49FE6D-E54D-4A15-9572-966ED42F8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251489"/>
            <a:ext cx="12192000" cy="2077327"/>
          </a:xfrm>
          <a:prstGeom prst="rect">
            <a:avLst/>
          </a:prstGeom>
          <a:solidFill>
            <a:schemeClr val="bg1">
              <a:alpha val="9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D3FCDA-D53B-77E4-08BE-3060E3DB77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0688" y="4452148"/>
            <a:ext cx="10918056" cy="1031943"/>
          </a:xfrm>
        </p:spPr>
        <p:txBody>
          <a:bodyPr anchor="ctr">
            <a:normAutofit fontScale="90000"/>
          </a:bodyPr>
          <a:lstStyle/>
          <a:p>
            <a:r>
              <a:rPr lang="en-US" sz="4400" dirty="0">
                <a:latin typeface="Britannic Bold" panose="020B0903060703020204" pitchFamily="34" charset="0"/>
              </a:rPr>
              <a:t>God’s Treasures in Christ</a:t>
            </a:r>
            <a:br>
              <a:rPr lang="en-US" sz="4400" dirty="0">
                <a:latin typeface="Britannic Bold" panose="020B0903060703020204" pitchFamily="34" charset="0"/>
              </a:rPr>
            </a:br>
            <a:r>
              <a:rPr lang="en-US" sz="4400" dirty="0">
                <a:latin typeface="Georgia" panose="02040502050405020303" pitchFamily="18" charset="0"/>
              </a:rPr>
              <a:t>Saved by Faith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D852584-8744-FB3F-F700-C57CD17949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62316" y="5702312"/>
            <a:ext cx="6654800" cy="675130"/>
          </a:xfrm>
        </p:spPr>
        <p:txBody>
          <a:bodyPr>
            <a:noAutofit/>
          </a:bodyPr>
          <a:lstStyle/>
          <a:p>
            <a:r>
              <a:rPr lang="en-US" sz="3600" dirty="0">
                <a:latin typeface="Georgia" panose="02040502050405020303" pitchFamily="18" charset="0"/>
              </a:rPr>
              <a:t>Ephesians 2:1-9</a:t>
            </a:r>
          </a:p>
        </p:txBody>
      </p:sp>
      <p:cxnSp>
        <p:nvCxnSpPr>
          <p:cNvPr id="160" name="Straight Connector 159">
            <a:extLst>
              <a:ext uri="{FF2B5EF4-FFF2-40B4-BE49-F238E27FC236}">
                <a16:creationId xmlns:a16="http://schemas.microsoft.com/office/drawing/2014/main" id="{EAFC8083-BBFA-464C-A805-4E844F66B2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 bwMode="white">
          <a:xfrm>
            <a:off x="0" y="4149692"/>
            <a:ext cx="12188824" cy="0"/>
          </a:xfrm>
          <a:prstGeom prst="line">
            <a:avLst/>
          </a:prstGeom>
          <a:ln w="50800">
            <a:solidFill>
              <a:schemeClr val="bg1">
                <a:alpha val="93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Connector 161">
            <a:extLst>
              <a:ext uri="{FF2B5EF4-FFF2-40B4-BE49-F238E27FC236}">
                <a16:creationId xmlns:a16="http://schemas.microsoft.com/office/drawing/2014/main" id="{67DF9911-4A37-4096-BE25-0CCCFECBF6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24400" y="5711486"/>
            <a:ext cx="2743200" cy="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Connector 163">
            <a:extLst>
              <a:ext uri="{FF2B5EF4-FFF2-40B4-BE49-F238E27FC236}">
                <a16:creationId xmlns:a16="http://schemas.microsoft.com/office/drawing/2014/main" id="{CC752BC6-CDD2-4020-8DCF-B5E813CD3A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 bwMode="white">
          <a:xfrm>
            <a:off x="0" y="6426067"/>
            <a:ext cx="12188824" cy="0"/>
          </a:xfrm>
          <a:prstGeom prst="line">
            <a:avLst/>
          </a:prstGeom>
          <a:ln w="50800">
            <a:solidFill>
              <a:schemeClr val="bg1">
                <a:alpha val="93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43083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1589</TotalTime>
  <Words>534</Words>
  <Application>Microsoft Office PowerPoint</Application>
  <PresentationFormat>Widescreen</PresentationFormat>
  <Paragraphs>50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Britannic Bold</vt:lpstr>
      <vt:lpstr>Calibri</vt:lpstr>
      <vt:lpstr>Calibri Light</vt:lpstr>
      <vt:lpstr>Georgia</vt:lpstr>
      <vt:lpstr>Office Theme</vt:lpstr>
      <vt:lpstr>God’s Treasures in Christ Saved by Faith </vt:lpstr>
      <vt:lpstr>Saved Through Faith</vt:lpstr>
      <vt:lpstr>Caution in Defining Faith</vt:lpstr>
      <vt:lpstr>Faith comes from God’s Word</vt:lpstr>
      <vt:lpstr>Faith is Believing (something not seen)</vt:lpstr>
      <vt:lpstr>Faith is Trusting God</vt:lpstr>
      <vt:lpstr>Faith obeys God</vt:lpstr>
      <vt:lpstr>Obedience in the NT</vt:lpstr>
      <vt:lpstr>God’s Treasures in Christ Saved by Faith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BAILEY</dc:creator>
  <cp:lastModifiedBy>PAUL BAILEY</cp:lastModifiedBy>
  <cp:revision>4</cp:revision>
  <dcterms:created xsi:type="dcterms:W3CDTF">2023-01-08T04:13:15Z</dcterms:created>
  <dcterms:modified xsi:type="dcterms:W3CDTF">2023-02-05T00:44:44Z</dcterms:modified>
</cp:coreProperties>
</file>