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8" r:id="rId3"/>
    <p:sldId id="258" r:id="rId4"/>
    <p:sldId id="280" r:id="rId5"/>
    <p:sldId id="279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8A1A89-31B2-4B53-8428-53E061FEEEA1}" v="1179" dt="2023-03-05T17:15:02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Dynamic Deacons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3:9-13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34476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Deacon (</a:t>
            </a:r>
            <a:r>
              <a:rPr lang="en-US" sz="4000" dirty="0" err="1">
                <a:latin typeface="+mn-lt"/>
              </a:rPr>
              <a:t>diakonos</a:t>
            </a:r>
            <a:r>
              <a:rPr lang="en-US" sz="4000" dirty="0">
                <a:latin typeface="+mn-lt"/>
              </a:rPr>
              <a:t> = servant)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687520"/>
            <a:ext cx="10657839" cy="425130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accent4"/>
                </a:solidFill>
              </a:rPr>
              <a:t>Philippians 1:1 </a:t>
            </a:r>
            <a:r>
              <a:rPr lang="en-US" sz="3200" dirty="0"/>
              <a:t>Paul and Timothy, bondservants of Jesus Christ, to all the saints in Christ Jesus who are in Philippi, with the bishops and deacons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4"/>
                </a:solidFill>
              </a:rPr>
              <a:t>Acts 6:1-4 </a:t>
            </a:r>
            <a:r>
              <a:rPr lang="en-US" sz="2800" baseline="30000" dirty="0"/>
              <a:t> </a:t>
            </a:r>
            <a:r>
              <a:rPr lang="en-US" sz="3200" dirty="0"/>
              <a:t>Then the twelve summoned the multitude of the disciples and said, “It is not desirable that we should leave the word of God and serve </a:t>
            </a:r>
            <a:r>
              <a:rPr lang="en-US" sz="3200" dirty="0" err="1"/>
              <a:t>tables..seek</a:t>
            </a:r>
            <a:r>
              <a:rPr lang="en-US" sz="3200" dirty="0"/>
              <a:t> out from among you seven men of </a:t>
            </a:r>
            <a:r>
              <a:rPr lang="en-US" sz="3200" i="1" dirty="0"/>
              <a:t>good</a:t>
            </a:r>
            <a:r>
              <a:rPr lang="en-US" sz="3200" dirty="0"/>
              <a:t> reputation, full of the Holy Spirit and wisdom, whom we may appoint over this business; </a:t>
            </a:r>
            <a:r>
              <a:rPr lang="en-US" sz="3200" baseline="30000" dirty="0"/>
              <a:t>4 </a:t>
            </a:r>
            <a:r>
              <a:rPr lang="en-US" sz="3200" dirty="0"/>
              <a:t>but we will give ourselves continually to prayer and to the ministry of the word.”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9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Christ’s Definition of Greatness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C000"/>
                </a:solidFill>
              </a:rPr>
              <a:t>Mark 9:35 </a:t>
            </a:r>
            <a:r>
              <a:rPr lang="en-US" sz="3200" dirty="0"/>
              <a:t>“If anyone desires to be first, he shall be last of all and servant of all.”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Mark 10:45 </a:t>
            </a:r>
            <a:r>
              <a:rPr lang="en-US" sz="3200" dirty="0"/>
              <a:t>it shall not be so among you; but whoever desires to become great among you shall be your servant.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Acts 10:38  </a:t>
            </a:r>
            <a:r>
              <a:rPr lang="en-US" sz="3200" dirty="0"/>
              <a:t>God anointed Jesus of Nazareth with the Holy Spirit and with power, who went about doing good 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John Maxwell: “If you’re not doing something with your life, it doesn’t matter how long it is.”</a:t>
            </a:r>
          </a:p>
        </p:txBody>
      </p:sp>
    </p:spTree>
    <p:extLst>
      <p:ext uri="{BB962C8B-B14F-4D97-AF65-F5344CB8AC3E}">
        <p14:creationId xmlns:p14="http://schemas.microsoft.com/office/powerpoint/2010/main" val="301715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34476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1 Timothy 3:8-13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910080"/>
            <a:ext cx="10657839" cy="402874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600" dirty="0"/>
              <a:t>A Deacon’s Character  </a:t>
            </a:r>
            <a:r>
              <a:rPr lang="en-US" sz="3600" dirty="0">
                <a:solidFill>
                  <a:srgbClr val="FFC000"/>
                </a:solidFill>
              </a:rPr>
              <a:t>8-10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600" dirty="0"/>
              <a:t>A Deacon’s Family  </a:t>
            </a:r>
            <a:r>
              <a:rPr lang="en-US" sz="3600" dirty="0">
                <a:solidFill>
                  <a:srgbClr val="FFC000"/>
                </a:solidFill>
              </a:rPr>
              <a:t>11-12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600" dirty="0"/>
              <a:t>A Deacon’s Reward  </a:t>
            </a:r>
            <a:r>
              <a:rPr lang="en-US" sz="3600" dirty="0">
                <a:solidFill>
                  <a:srgbClr val="FFC000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00975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A Deacon’s Character  </a:t>
            </a:r>
            <a:r>
              <a:rPr lang="en-US" sz="3400" dirty="0">
                <a:latin typeface="+mn-lt"/>
              </a:rPr>
              <a:t>8-10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484" y="1692071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FFC000"/>
                </a:solidFill>
              </a:rPr>
              <a:t>Reverent</a:t>
            </a:r>
            <a:r>
              <a:rPr lang="en-US" sz="3600" dirty="0"/>
              <a:t> (dignified, worthy of respect)</a:t>
            </a:r>
          </a:p>
          <a:p>
            <a:pPr marL="91440" algn="l">
              <a:buClr>
                <a:srgbClr val="FFC000"/>
              </a:buClr>
            </a:pPr>
            <a:r>
              <a:rPr lang="en-US" sz="3200" dirty="0"/>
              <a:t>     (humble, respectful, wins other’s confidence)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Three negatives..    </a:t>
            </a:r>
            <a:r>
              <a:rPr lang="en-US" sz="3600" u="sng" dirty="0">
                <a:solidFill>
                  <a:srgbClr val="FFC000"/>
                </a:solidFill>
              </a:rPr>
              <a:t>he is NOT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600" u="sng" dirty="0">
              <a:solidFill>
                <a:srgbClr val="FFC000"/>
              </a:solidFill>
            </a:endParaRP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1400" u="sng" dirty="0">
              <a:solidFill>
                <a:srgbClr val="FFC000"/>
              </a:solidFill>
            </a:endParaRP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Holding </a:t>
            </a:r>
            <a:r>
              <a:rPr lang="en-US" sz="3600" dirty="0">
                <a:solidFill>
                  <a:srgbClr val="FFC000"/>
                </a:solidFill>
              </a:rPr>
              <a:t>mystery of the faith </a:t>
            </a:r>
            <a:r>
              <a:rPr lang="en-US" sz="3600" dirty="0"/>
              <a:t>with </a:t>
            </a:r>
            <a:r>
              <a:rPr lang="en-US" sz="3600" dirty="0">
                <a:solidFill>
                  <a:srgbClr val="FFC000"/>
                </a:solidFill>
              </a:rPr>
              <a:t>pure conscience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Tested, then serve, found blameless</a:t>
            </a:r>
          </a:p>
          <a:p>
            <a:pPr marL="91440" algn="l">
              <a:buClr>
                <a:srgbClr val="FFC000"/>
              </a:buClr>
            </a:pP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A74DC-6338-CE6B-3A62-18FB68EE5B1F}"/>
              </a:ext>
            </a:extLst>
          </p:cNvPr>
          <p:cNvSpPr txBox="1"/>
          <p:nvPr/>
        </p:nvSpPr>
        <p:spPr>
          <a:xfrm>
            <a:off x="393423" y="3669753"/>
            <a:ext cx="3217671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Double-tongued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F42DCA-2398-89F1-5AD7-87D3B5B29070}"/>
              </a:ext>
            </a:extLst>
          </p:cNvPr>
          <p:cNvSpPr txBox="1"/>
          <p:nvPr/>
        </p:nvSpPr>
        <p:spPr>
          <a:xfrm>
            <a:off x="3824219" y="3669753"/>
            <a:ext cx="3779390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Given to much wine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2015D6-0D69-C7F9-8002-D198AB58A250}"/>
              </a:ext>
            </a:extLst>
          </p:cNvPr>
          <p:cNvSpPr txBox="1"/>
          <p:nvPr/>
        </p:nvSpPr>
        <p:spPr>
          <a:xfrm>
            <a:off x="7811005" y="3673940"/>
            <a:ext cx="3779390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Greedy for money</a:t>
            </a:r>
          </a:p>
        </p:txBody>
      </p:sp>
    </p:spTree>
    <p:extLst>
      <p:ext uri="{BB962C8B-B14F-4D97-AF65-F5344CB8AC3E}">
        <p14:creationId xmlns:p14="http://schemas.microsoft.com/office/powerpoint/2010/main" val="191644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077116" y="-10"/>
            <a:ext cx="813779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A Deacon’s Family </a:t>
            </a:r>
            <a:r>
              <a:rPr lang="en-US" sz="3400" dirty="0">
                <a:latin typeface="+mn-lt"/>
              </a:rPr>
              <a:t>11-12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484" y="1692071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Their wives must be ..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400" dirty="0"/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400" dirty="0"/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Husband of one wife </a:t>
            </a:r>
            <a:r>
              <a:rPr lang="en-US" sz="3200" dirty="0"/>
              <a:t>(loving, devoted husband)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Ruling their children/houses well</a:t>
            </a:r>
          </a:p>
          <a:p>
            <a:pPr marL="548640" lvl="1" algn="l">
              <a:buClr>
                <a:srgbClr val="FFC000"/>
              </a:buClr>
            </a:pPr>
            <a:r>
              <a:rPr lang="en-US" sz="32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BEE945-ECBE-D8B0-027A-8E7BC5AD371B}"/>
              </a:ext>
            </a:extLst>
          </p:cNvPr>
          <p:cNvSpPr txBox="1"/>
          <p:nvPr/>
        </p:nvSpPr>
        <p:spPr>
          <a:xfrm>
            <a:off x="670700" y="2423054"/>
            <a:ext cx="2068248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Reverent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327B7-9ABF-5E47-51FD-E34CC977D623}"/>
              </a:ext>
            </a:extLst>
          </p:cNvPr>
          <p:cNvSpPr txBox="1"/>
          <p:nvPr/>
        </p:nvSpPr>
        <p:spPr>
          <a:xfrm>
            <a:off x="2981893" y="2423053"/>
            <a:ext cx="2986408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Not slanderers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90BB62-B7DF-9D68-0EA1-1DE5155FA74F}"/>
              </a:ext>
            </a:extLst>
          </p:cNvPr>
          <p:cNvSpPr txBox="1"/>
          <p:nvPr/>
        </p:nvSpPr>
        <p:spPr>
          <a:xfrm>
            <a:off x="6211246" y="2427810"/>
            <a:ext cx="2068248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Temperate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59D737-EF0E-C8FD-53DA-E39A3E37C73D}"/>
              </a:ext>
            </a:extLst>
          </p:cNvPr>
          <p:cNvSpPr txBox="1"/>
          <p:nvPr/>
        </p:nvSpPr>
        <p:spPr>
          <a:xfrm>
            <a:off x="8522439" y="2417650"/>
            <a:ext cx="2068248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Faithful</a:t>
            </a:r>
          </a:p>
        </p:txBody>
      </p:sp>
    </p:spTree>
    <p:extLst>
      <p:ext uri="{BB962C8B-B14F-4D97-AF65-F5344CB8AC3E}">
        <p14:creationId xmlns:p14="http://schemas.microsoft.com/office/powerpoint/2010/main" val="289684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077116" y="-10"/>
            <a:ext cx="813779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A Deacon’s Reward  </a:t>
            </a:r>
            <a:r>
              <a:rPr lang="en-US" sz="3400" dirty="0">
                <a:latin typeface="+mn-lt"/>
              </a:rPr>
              <a:t>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484" y="1692071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First tested (examined)</a:t>
            </a:r>
          </a:p>
          <a:p>
            <a:pPr marL="548640" lvl="1" algn="l">
              <a:buClr>
                <a:srgbClr val="FFC000"/>
              </a:buClr>
            </a:pPr>
            <a:r>
              <a:rPr lang="en-US" sz="3200" dirty="0"/>
              <a:t>(preparation, self examination 2 Cor 13:5)</a:t>
            </a:r>
          </a:p>
          <a:p>
            <a:pPr marL="45720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Those who have served well obtain</a:t>
            </a:r>
          </a:p>
          <a:p>
            <a:pPr marL="914400" lvl="1" indent="-45720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A good standing (greater respect)</a:t>
            </a:r>
          </a:p>
          <a:p>
            <a:pPr marL="914400" lvl="1" indent="-45720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Great boldness (greater assurance)</a:t>
            </a:r>
          </a:p>
          <a:p>
            <a:pPr marL="914400" lvl="1" indent="-45720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1233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3913257" y="-10"/>
            <a:ext cx="827874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Why Did God want Deacons</a:t>
            </a:r>
            <a:endParaRPr lang="en-US" sz="3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484" y="1692071"/>
            <a:ext cx="10485119" cy="4176591"/>
          </a:xfrm>
        </p:spPr>
        <p:txBody>
          <a:bodyPr>
            <a:normAutofit fontScale="92500"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To fulfill a responsibility (get things done)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To increase their visibility (helping people grow)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To assist the elders (complementary roles)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To develop younger leaders (Proverbs 20:29)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“God grant me the serenity to accept the people I cannot change, the courage to change the one I can, and the wisdom to know.. it’s me” – </a:t>
            </a:r>
            <a:r>
              <a:rPr lang="en-US" sz="3000" dirty="0"/>
              <a:t>Jackie </a:t>
            </a:r>
            <a:r>
              <a:rPr lang="en-US" sz="3000" dirty="0" err="1"/>
              <a:t>Kelm</a:t>
            </a:r>
            <a:r>
              <a:rPr lang="en-US" sz="3000" dirty="0"/>
              <a:t>, Appreciative Living</a:t>
            </a:r>
          </a:p>
        </p:txBody>
      </p:sp>
    </p:spTree>
    <p:extLst>
      <p:ext uri="{BB962C8B-B14F-4D97-AF65-F5344CB8AC3E}">
        <p14:creationId xmlns:p14="http://schemas.microsoft.com/office/powerpoint/2010/main" val="1615358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Dynamic Deacons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3:9-13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3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420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Dynamic Deacons</vt:lpstr>
      <vt:lpstr>Deacon (diakonos = servant)</vt:lpstr>
      <vt:lpstr>Christ’s Definition of Greatness</vt:lpstr>
      <vt:lpstr>1 Timothy 3:8-13 Outline</vt:lpstr>
      <vt:lpstr>A Deacon’s Character  8-10</vt:lpstr>
      <vt:lpstr>A Deacon’s Family 11-12</vt:lpstr>
      <vt:lpstr>A Deacon’s Reward  13</vt:lpstr>
      <vt:lpstr>Why Did God want Deacons</vt:lpstr>
      <vt:lpstr>Dynamic Deacons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2023-01-28T01:36:21Z</dcterms:created>
  <dcterms:modified xsi:type="dcterms:W3CDTF">2023-03-05T17:15:32Z</dcterms:modified>
</cp:coreProperties>
</file>