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60" r:id="rId3"/>
    <p:sldId id="266" r:id="rId4"/>
    <p:sldId id="256" r:id="rId5"/>
    <p:sldId id="263" r:id="rId6"/>
    <p:sldId id="264" r:id="rId7"/>
    <p:sldId id="265" r:id="rId8"/>
    <p:sldId id="269" r:id="rId9"/>
    <p:sldId id="270" r:id="rId10"/>
    <p:sldId id="262" r:id="rId11"/>
    <p:sldId id="267" r:id="rId12"/>
    <p:sldId id="271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7651" autoAdjust="0"/>
    <p:restoredTop sz="94660"/>
  </p:normalViewPr>
  <p:slideViewPr>
    <p:cSldViewPr snapToGrid="0">
      <p:cViewPr varScale="1">
        <p:scale>
          <a:sx n="63" d="100"/>
          <a:sy n="63" d="100"/>
        </p:scale>
        <p:origin x="320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UL BAILEY" userId="fa8b635c1b96620b" providerId="LiveId" clId="{01124F06-171A-4E19-A1CA-BDCAAD15EA3B}"/>
    <pc:docChg chg="delSld">
      <pc:chgData name="PAUL BAILEY" userId="fa8b635c1b96620b" providerId="LiveId" clId="{01124F06-171A-4E19-A1CA-BDCAAD15EA3B}" dt="2023-05-22T15:50:01.450" v="1" actId="2696"/>
      <pc:docMkLst>
        <pc:docMk/>
      </pc:docMkLst>
      <pc:sldChg chg="del">
        <pc:chgData name="PAUL BAILEY" userId="fa8b635c1b96620b" providerId="LiveId" clId="{01124F06-171A-4E19-A1CA-BDCAAD15EA3B}" dt="2023-05-22T15:50:01.450" v="1" actId="2696"/>
        <pc:sldMkLst>
          <pc:docMk/>
          <pc:sldMk cId="2759673309" sldId="272"/>
        </pc:sldMkLst>
      </pc:sldChg>
      <pc:sldChg chg="del">
        <pc:chgData name="PAUL BAILEY" userId="fa8b635c1b96620b" providerId="LiveId" clId="{01124F06-171A-4E19-A1CA-BDCAAD15EA3B}" dt="2023-05-22T15:49:53.263" v="0" actId="2696"/>
        <pc:sldMkLst>
          <pc:docMk/>
          <pc:sldMk cId="1840318179" sldId="273"/>
        </pc:sldMkLst>
      </pc:sldChg>
      <pc:sldChg chg="del">
        <pc:chgData name="PAUL BAILEY" userId="fa8b635c1b96620b" providerId="LiveId" clId="{01124F06-171A-4E19-A1CA-BDCAAD15EA3B}" dt="2023-05-22T15:49:53.263" v="0" actId="2696"/>
        <pc:sldMkLst>
          <pc:docMk/>
          <pc:sldMk cId="3082361411" sldId="274"/>
        </pc:sldMkLst>
      </pc:sldChg>
      <pc:sldChg chg="del">
        <pc:chgData name="PAUL BAILEY" userId="fa8b635c1b96620b" providerId="LiveId" clId="{01124F06-171A-4E19-A1CA-BDCAAD15EA3B}" dt="2023-05-22T15:49:53.263" v="0" actId="2696"/>
        <pc:sldMkLst>
          <pc:docMk/>
          <pc:sldMk cId="38721278" sldId="275"/>
        </pc:sldMkLst>
      </pc:sldChg>
      <pc:sldChg chg="del">
        <pc:chgData name="PAUL BAILEY" userId="fa8b635c1b96620b" providerId="LiveId" clId="{01124F06-171A-4E19-A1CA-BDCAAD15EA3B}" dt="2023-05-22T15:49:53.263" v="0" actId="2696"/>
        <pc:sldMkLst>
          <pc:docMk/>
          <pc:sldMk cId="232640107" sldId="276"/>
        </pc:sldMkLst>
      </pc:sldChg>
      <pc:sldChg chg="del">
        <pc:chgData name="PAUL BAILEY" userId="fa8b635c1b96620b" providerId="LiveId" clId="{01124F06-171A-4E19-A1CA-BDCAAD15EA3B}" dt="2023-05-22T15:49:53.263" v="0" actId="2696"/>
        <pc:sldMkLst>
          <pc:docMk/>
          <pc:sldMk cId="1962983717" sldId="277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19C0AE-E1C6-4B7C-6D30-709D3DA9DF1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1BC0C4A-11D3-D538-C87C-ACE15FCB2E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990B83-C7D2-34DB-37DC-1A82899449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BA492-BED6-4A8A-8C52-33A34EB6650F}" type="datetimeFigureOut">
              <a:rPr lang="en-US" smtClean="0"/>
              <a:t>5/22/2023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6C6C8E-F0F5-180C-6FEC-742232E3B1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7186B4-CEBF-487B-05FA-C102149AB5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B928C-C296-4905-B3D1-2CBB370AAA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3231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2D0158-A089-4812-7314-3DB5681AD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9632DAE-0946-BEA8-9927-29DA5E57C2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0D488C-03B5-E7E9-4F6E-FE7DAE4CF4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BA492-BED6-4A8A-8C52-33A34EB6650F}" type="datetimeFigureOut">
              <a:rPr lang="en-US" smtClean="0"/>
              <a:t>5/22/2023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CC3706-382D-93BA-26BA-B9BDC2883E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745F2D-9503-F27A-849A-6CC50CFD59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B928C-C296-4905-B3D1-2CBB370AAA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0896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FB68F14-48D8-DB7F-B20B-B33BD63AAE8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B601D76-8B3F-5EC3-FC65-40E3C98D34A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D88F51-0C7C-55B6-EE8A-D639D7C93D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BA492-BED6-4A8A-8C52-33A34EB6650F}" type="datetimeFigureOut">
              <a:rPr lang="en-US" smtClean="0"/>
              <a:t>5/22/2023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2B9F9F-F5A4-6FEA-61B9-6786519320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58D02A-AB83-C1E1-C3A5-D3AEFA727F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B928C-C296-4905-B3D1-2CBB370AAA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43193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7BC4C6-535B-DA0A-37CC-847EA3CAC2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947576-2C17-F006-05D0-331F104623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A49ABF-892E-8C13-95F1-0BC3028323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BA492-BED6-4A8A-8C52-33A34EB6650F}" type="datetimeFigureOut">
              <a:rPr lang="en-US" smtClean="0"/>
              <a:t>5/22/2023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3DDB0B-5B3E-B26F-7F5D-D67448C660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219C50-951E-5548-FA52-D04E1137DE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B928C-C296-4905-B3D1-2CBB370AAA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12253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CF0969-4146-2B9D-7D5F-BFC3909F3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22E4939-646E-03B3-8318-7EBAC6339E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FD17D4-FABE-2B45-B42C-3735CE124F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BA492-BED6-4A8A-8C52-33A34EB6650F}" type="datetimeFigureOut">
              <a:rPr lang="en-US" smtClean="0"/>
              <a:t>5/22/2023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57F400-FDEA-178E-B253-63412C72B7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F67960-A23A-9E1C-26A1-C10DB14B1D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B928C-C296-4905-B3D1-2CBB370AAA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07087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693E42-A659-60CE-7BDB-350004D53E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42A019-D7D5-CCC5-305F-D559F300DDA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02A8E07-D7F1-E1A7-F9ED-4AC68AF7AE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A12097F-DC22-B7BD-6A11-C9BD174785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BA492-BED6-4A8A-8C52-33A34EB6650F}" type="datetimeFigureOut">
              <a:rPr lang="en-US" smtClean="0"/>
              <a:t>5/22/2023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E7AFA68-0E3B-F1DF-70EF-26654987B9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A39DA8E-C5D5-F8E6-E817-B87F41175A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B928C-C296-4905-B3D1-2CBB370AAA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9047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AA8A64-D793-5A5D-B143-156D8EE525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7200C48-C1FA-E14B-5C2B-A74CB70D49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6E35BAD-19C1-8B9B-40D8-3174611828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5C93772-BEC0-F060-C88D-48C3C6438B1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76B244F-0CF6-5D03-2499-13B6B3A8298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79CED78-CB56-2A6A-6A3B-25FFD031AE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BA492-BED6-4A8A-8C52-33A34EB6650F}" type="datetimeFigureOut">
              <a:rPr lang="en-US" smtClean="0"/>
              <a:t>5/22/2023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6F385C6-CFE0-F594-5A13-9760C9C1EA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329C81C-0BD7-718A-C1EA-BF92E0F758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B928C-C296-4905-B3D1-2CBB370AAA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31768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704D7F-CC65-878C-027C-0FA33D2826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9596A91-611A-08CD-7EC6-5A3D8A7E12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BA492-BED6-4A8A-8C52-33A34EB6650F}" type="datetimeFigureOut">
              <a:rPr lang="en-US" smtClean="0"/>
              <a:t>5/22/2023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45BDF1F-B246-02A5-E3FC-565AA6B4A1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EF384D6-9936-8695-5749-BA59995A55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B928C-C296-4905-B3D1-2CBB370AAA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8785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A43BA0F-BEFB-FA87-D319-22E7AA4BE1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BA492-BED6-4A8A-8C52-33A34EB6650F}" type="datetimeFigureOut">
              <a:rPr lang="en-US" smtClean="0"/>
              <a:t>5/22/2023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4E7C74F-948E-7359-D158-FD93C5E870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836729-0950-7B4B-281D-C741670EF3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B928C-C296-4905-B3D1-2CBB370AAA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81279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113E96-6762-E3CE-4EC2-F264A7485E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A1EFDF-E3AB-779C-EF1A-E48075476E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37A3594-A8EF-BA07-2617-0A97906AA34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C30E12A-2136-A3AA-F821-E347D034D6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BA492-BED6-4A8A-8C52-33A34EB6650F}" type="datetimeFigureOut">
              <a:rPr lang="en-US" smtClean="0"/>
              <a:t>5/22/2023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2324F61-144E-2D72-7362-F2B33F7C01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C511A1E-64B5-C269-99C2-128CC170E2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B928C-C296-4905-B3D1-2CBB370AAA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47895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C25BBA-707C-3A11-992A-ABACC4B322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7EA1979-27AF-5BB6-D263-5EA8A3F7708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5169368-09F9-1DFE-EE64-9831C81F1D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B8E48A-4DD9-7301-103E-B0F21D93A8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BA492-BED6-4A8A-8C52-33A34EB6650F}" type="datetimeFigureOut">
              <a:rPr lang="en-US" smtClean="0"/>
              <a:t>5/22/2023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C281A09-9D92-28EF-1F6F-3ADBB8EC5A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F458364-C7B9-0180-9317-AAD86AE6FF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B928C-C296-4905-B3D1-2CBB370AAA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67838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182B64F-5D59-4C22-12F3-3B1B564AAD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5C4353A-A6A1-E51D-FB82-986E46C2DB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02BD54-9A60-CF09-2706-9C19245C90C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9BA492-BED6-4A8A-8C52-33A34EB6650F}" type="datetimeFigureOut">
              <a:rPr lang="en-US" smtClean="0"/>
              <a:t>5/22/2023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F7FCEB-038A-1614-26F8-B045952E1FC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C5C3F2-FF47-5D94-AC47-C7441F81C81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6B928C-C296-4905-B3D1-2CBB370AAA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70418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gif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6" name="Rectangle 45">
            <a:extLst>
              <a:ext uri="{FF2B5EF4-FFF2-40B4-BE49-F238E27FC236}">
                <a16:creationId xmlns:a16="http://schemas.microsoft.com/office/drawing/2014/main" id="{C1DD1A8A-57D5-4A81-AD04-532B043C56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007891EC-4501-44ED-A8C8-B11B6DB767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7602"/>
            <a:ext cx="12191999" cy="3162146"/>
          </a:xfrm>
          <a:prstGeom prst="rect">
            <a:avLst/>
          </a:prstGeom>
          <a:gradFill flip="none" rotWithShape="1">
            <a:gsLst>
              <a:gs pos="0">
                <a:srgbClr val="000000">
                  <a:alpha val="0"/>
                </a:srgbClr>
              </a:gs>
              <a:gs pos="25000">
                <a:srgbClr val="000000">
                  <a:alpha val="15000"/>
                </a:srgbClr>
              </a:gs>
              <a:gs pos="75000">
                <a:srgbClr val="000000">
                  <a:alpha val="15000"/>
                </a:srgbClr>
              </a:gs>
              <a:gs pos="50000">
                <a:srgbClr val="000000">
                  <a:alpha val="30000"/>
                </a:srgbClr>
              </a:gs>
              <a:gs pos="100000">
                <a:srgbClr val="000000">
                  <a:alpha val="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597805B-60F8-9E02-88BC-2E15DCDC6A52}"/>
              </a:ext>
            </a:extLst>
          </p:cNvPr>
          <p:cNvSpPr/>
          <p:nvPr/>
        </p:nvSpPr>
        <p:spPr>
          <a:xfrm>
            <a:off x="19132" y="0"/>
            <a:ext cx="12188951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06002BA-41DC-C8E3-AE78-7D1CB555740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30146" y="5310041"/>
            <a:ext cx="10058400" cy="654819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r>
              <a:rPr lang="en-US" sz="5200" dirty="0">
                <a:solidFill>
                  <a:srgbClr val="FFFFFF"/>
                </a:solidFill>
                <a:latin typeface="Britannic Bold" panose="020B0903060703020204" pitchFamily="34" charset="0"/>
              </a:rPr>
              <a:t>Living in the Last Days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80E13CD-1480-C700-C2BF-7DB34E2DE8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71374" y="5905153"/>
            <a:ext cx="10058400" cy="651404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en-US" sz="4000" dirty="0">
                <a:solidFill>
                  <a:srgbClr val="FFFFFF"/>
                </a:solidFill>
                <a:latin typeface="Georgia" panose="02040502050405020303" pitchFamily="18" charset="0"/>
              </a:rPr>
              <a:t>2 Timothy 3:1-17</a:t>
            </a:r>
          </a:p>
        </p:txBody>
      </p:sp>
      <p:pic>
        <p:nvPicPr>
          <p:cNvPr id="8" name="Picture 7" descr="A person holding a bible on a road&#10;&#10;Description automatically generated with medium confidence">
            <a:extLst>
              <a:ext uri="{FF2B5EF4-FFF2-40B4-BE49-F238E27FC236}">
                <a16:creationId xmlns:a16="http://schemas.microsoft.com/office/drawing/2014/main" id="{534945BE-A582-1EE3-2D3E-D097AF93EDD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190" b="1"/>
          <a:stretch/>
        </p:blipFill>
        <p:spPr>
          <a:xfrm>
            <a:off x="0" y="0"/>
            <a:ext cx="12182433" cy="4927600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0323FABF-3849-E2CC-80D6-5DFDF469A9E4}"/>
              </a:ext>
            </a:extLst>
          </p:cNvPr>
          <p:cNvSpPr/>
          <p:nvPr/>
        </p:nvSpPr>
        <p:spPr>
          <a:xfrm>
            <a:off x="3049" y="3222"/>
            <a:ext cx="12192000" cy="4924378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A picture containing astronomical object, nature, outer space, universe&#10;&#10;Description automatically generated">
            <a:extLst>
              <a:ext uri="{FF2B5EF4-FFF2-40B4-BE49-F238E27FC236}">
                <a16:creationId xmlns:a16="http://schemas.microsoft.com/office/drawing/2014/main" id="{48CD0874-385D-8DBE-3266-B553DA3E1123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835"/>
          <a:stretch/>
        </p:blipFill>
        <p:spPr>
          <a:xfrm>
            <a:off x="-9148" y="0"/>
            <a:ext cx="12207245" cy="4927600"/>
          </a:xfrm>
          <a:prstGeom prst="rect">
            <a:avLst/>
          </a:prstGeom>
        </p:spPr>
      </p:pic>
      <p:pic>
        <p:nvPicPr>
          <p:cNvPr id="10" name="Picture 9" descr="A city skyline with a body of water&#10;&#10;Description automatically generated with low confidence">
            <a:extLst>
              <a:ext uri="{FF2B5EF4-FFF2-40B4-BE49-F238E27FC236}">
                <a16:creationId xmlns:a16="http://schemas.microsoft.com/office/drawing/2014/main" id="{9076B180-55BC-D7C9-DB06-2D72882F9D9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149" y="5080"/>
            <a:ext cx="12207244" cy="4922520"/>
          </a:xfrm>
          <a:prstGeom prst="rect">
            <a:avLst/>
          </a:prstGeom>
        </p:spPr>
      </p:pic>
      <p:pic>
        <p:nvPicPr>
          <p:cNvPr id="7" name="Picture 6" descr="A pixel art of a city&#10;&#10;Description automatically generated with medium confidence">
            <a:extLst>
              <a:ext uri="{FF2B5EF4-FFF2-40B4-BE49-F238E27FC236}">
                <a16:creationId xmlns:a16="http://schemas.microsoft.com/office/drawing/2014/main" id="{20CD2C53-F3E0-2CEE-C374-E6308887598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21" y="-21432"/>
            <a:ext cx="12182433" cy="4971807"/>
          </a:xfrm>
          <a:prstGeom prst="rect">
            <a:avLst/>
          </a:prstGeom>
        </p:spPr>
      </p:pic>
      <p:pic>
        <p:nvPicPr>
          <p:cNvPr id="11" name="Picture 10" descr="Delightful Animated GIFs of Japanese City Life">
            <a:extLst>
              <a:ext uri="{FF2B5EF4-FFF2-40B4-BE49-F238E27FC236}">
                <a16:creationId xmlns:a16="http://schemas.microsoft.com/office/drawing/2014/main" id="{2BEC922E-C363-A940-68EA-BB7A45C52FE3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609" b="46662"/>
          <a:stretch/>
        </p:blipFill>
        <p:spPr bwMode="auto">
          <a:xfrm>
            <a:off x="9567" y="-22775"/>
            <a:ext cx="12172445" cy="492252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1DF6BD80-2A0D-7E04-ECE0-9D82CE8B2DAF}"/>
              </a:ext>
            </a:extLst>
          </p:cNvPr>
          <p:cNvSpPr/>
          <p:nvPr/>
        </p:nvSpPr>
        <p:spPr>
          <a:xfrm>
            <a:off x="16082" y="3222"/>
            <a:ext cx="12192000" cy="4968585"/>
          </a:xfrm>
          <a:prstGeom prst="rect">
            <a:avLst/>
          </a:prstGeom>
          <a:solidFill>
            <a:schemeClr val="tx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6933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6" name="Rectangle 45">
            <a:extLst>
              <a:ext uri="{FF2B5EF4-FFF2-40B4-BE49-F238E27FC236}">
                <a16:creationId xmlns:a16="http://schemas.microsoft.com/office/drawing/2014/main" id="{C1DD1A8A-57D5-4A81-AD04-532B043C56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007891EC-4501-44ED-A8C8-B11B6DB767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7602"/>
            <a:ext cx="12191999" cy="3162146"/>
          </a:xfrm>
          <a:prstGeom prst="rect">
            <a:avLst/>
          </a:prstGeom>
          <a:gradFill flip="none" rotWithShape="1">
            <a:gsLst>
              <a:gs pos="0">
                <a:srgbClr val="000000">
                  <a:alpha val="0"/>
                </a:srgbClr>
              </a:gs>
              <a:gs pos="25000">
                <a:srgbClr val="000000">
                  <a:alpha val="15000"/>
                </a:srgbClr>
              </a:gs>
              <a:gs pos="75000">
                <a:srgbClr val="000000">
                  <a:alpha val="15000"/>
                </a:srgbClr>
              </a:gs>
              <a:gs pos="50000">
                <a:srgbClr val="000000">
                  <a:alpha val="30000"/>
                </a:srgbClr>
              </a:gs>
              <a:gs pos="100000">
                <a:srgbClr val="000000">
                  <a:alpha val="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597805B-60F8-9E02-88BC-2E15DCDC6A52}"/>
              </a:ext>
            </a:extLst>
          </p:cNvPr>
          <p:cNvSpPr/>
          <p:nvPr/>
        </p:nvSpPr>
        <p:spPr>
          <a:xfrm>
            <a:off x="-3049" y="0"/>
            <a:ext cx="12188951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06002BA-41DC-C8E3-AE78-7D1CB555740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62226" y="5251818"/>
            <a:ext cx="10058400" cy="654819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r>
              <a:rPr lang="en-US" sz="5200" dirty="0">
                <a:solidFill>
                  <a:srgbClr val="FFFFFF"/>
                </a:solidFill>
                <a:latin typeface="Britannic Bold" panose="020B0903060703020204" pitchFamily="34" charset="0"/>
              </a:rPr>
              <a:t>Equipped for Every Good Work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80E13CD-1480-C700-C2BF-7DB34E2DE8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71374" y="5905153"/>
            <a:ext cx="10058400" cy="651404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en-US" sz="4000" dirty="0">
                <a:solidFill>
                  <a:srgbClr val="FFFFFF"/>
                </a:solidFill>
                <a:latin typeface="Georgia" panose="02040502050405020303" pitchFamily="18" charset="0"/>
              </a:rPr>
              <a:t>2 Timothy 3:1-17</a:t>
            </a:r>
          </a:p>
        </p:txBody>
      </p:sp>
      <p:pic>
        <p:nvPicPr>
          <p:cNvPr id="8" name="Picture 7" descr="A person holding a bible on a road&#10;&#10;Description automatically generated with medium confidence">
            <a:extLst>
              <a:ext uri="{FF2B5EF4-FFF2-40B4-BE49-F238E27FC236}">
                <a16:creationId xmlns:a16="http://schemas.microsoft.com/office/drawing/2014/main" id="{534945BE-A582-1EE3-2D3E-D097AF93EDD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190" b="1"/>
          <a:stretch/>
        </p:blipFill>
        <p:spPr>
          <a:xfrm>
            <a:off x="0" y="0"/>
            <a:ext cx="12182433" cy="4927600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0323FABF-3849-E2CC-80D6-5DFDF469A9E4}"/>
              </a:ext>
            </a:extLst>
          </p:cNvPr>
          <p:cNvSpPr/>
          <p:nvPr/>
        </p:nvSpPr>
        <p:spPr>
          <a:xfrm>
            <a:off x="3049" y="3222"/>
            <a:ext cx="12192000" cy="4924378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59110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6" name="Rectangle 45">
            <a:extLst>
              <a:ext uri="{FF2B5EF4-FFF2-40B4-BE49-F238E27FC236}">
                <a16:creationId xmlns:a16="http://schemas.microsoft.com/office/drawing/2014/main" id="{C1DD1A8A-57D5-4A81-AD04-532B043C56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007891EC-4501-44ED-A8C8-B11B6DB767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7602"/>
            <a:ext cx="12191999" cy="3162146"/>
          </a:xfrm>
          <a:prstGeom prst="rect">
            <a:avLst/>
          </a:prstGeom>
          <a:gradFill flip="none" rotWithShape="1">
            <a:gsLst>
              <a:gs pos="0">
                <a:srgbClr val="000000">
                  <a:alpha val="0"/>
                </a:srgbClr>
              </a:gs>
              <a:gs pos="25000">
                <a:srgbClr val="000000">
                  <a:alpha val="15000"/>
                </a:srgbClr>
              </a:gs>
              <a:gs pos="75000">
                <a:srgbClr val="000000">
                  <a:alpha val="15000"/>
                </a:srgbClr>
              </a:gs>
              <a:gs pos="50000">
                <a:srgbClr val="000000">
                  <a:alpha val="30000"/>
                </a:srgbClr>
              </a:gs>
              <a:gs pos="100000">
                <a:srgbClr val="000000">
                  <a:alpha val="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597805B-60F8-9E02-88BC-2E15DCDC6A52}"/>
              </a:ext>
            </a:extLst>
          </p:cNvPr>
          <p:cNvSpPr/>
          <p:nvPr/>
        </p:nvSpPr>
        <p:spPr>
          <a:xfrm>
            <a:off x="-3049" y="0"/>
            <a:ext cx="12188951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06002BA-41DC-C8E3-AE78-7D1CB555740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62226" y="5251818"/>
            <a:ext cx="10058400" cy="654819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r>
              <a:rPr lang="en-US" sz="5200" dirty="0">
                <a:solidFill>
                  <a:srgbClr val="FFFFFF"/>
                </a:solidFill>
                <a:latin typeface="Britannic Bold" panose="020B0903060703020204" pitchFamily="34" charset="0"/>
              </a:rPr>
              <a:t>Living in the Last Days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80E13CD-1480-C700-C2BF-7DB34E2DE8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71374" y="5905153"/>
            <a:ext cx="10058400" cy="651404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en-US" sz="4000" dirty="0">
                <a:solidFill>
                  <a:srgbClr val="FFFFFF"/>
                </a:solidFill>
                <a:latin typeface="Georgia" panose="02040502050405020303" pitchFamily="18" charset="0"/>
              </a:rPr>
              <a:t>2 Timothy 3:1-17</a:t>
            </a:r>
          </a:p>
        </p:txBody>
      </p:sp>
      <p:pic>
        <p:nvPicPr>
          <p:cNvPr id="8" name="Picture 7" descr="A person holding a bible on a road&#10;&#10;Description automatically generated with medium confidence">
            <a:extLst>
              <a:ext uri="{FF2B5EF4-FFF2-40B4-BE49-F238E27FC236}">
                <a16:creationId xmlns:a16="http://schemas.microsoft.com/office/drawing/2014/main" id="{534945BE-A582-1EE3-2D3E-D097AF93EDD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190" b="1"/>
          <a:stretch/>
        </p:blipFill>
        <p:spPr>
          <a:xfrm>
            <a:off x="0" y="0"/>
            <a:ext cx="12182433" cy="4927600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0323FABF-3849-E2CC-80D6-5DFDF469A9E4}"/>
              </a:ext>
            </a:extLst>
          </p:cNvPr>
          <p:cNvSpPr/>
          <p:nvPr/>
        </p:nvSpPr>
        <p:spPr>
          <a:xfrm>
            <a:off x="3049" y="3222"/>
            <a:ext cx="12192000" cy="4924378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A picture containing astronomical object, nature, outer space, universe&#10;&#10;Description automatically generated">
            <a:extLst>
              <a:ext uri="{FF2B5EF4-FFF2-40B4-BE49-F238E27FC236}">
                <a16:creationId xmlns:a16="http://schemas.microsoft.com/office/drawing/2014/main" id="{48CD0874-385D-8DBE-3266-B553DA3E1123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835"/>
          <a:stretch/>
        </p:blipFill>
        <p:spPr>
          <a:xfrm>
            <a:off x="-9148" y="0"/>
            <a:ext cx="12207245" cy="4927600"/>
          </a:xfrm>
          <a:prstGeom prst="rect">
            <a:avLst/>
          </a:prstGeom>
        </p:spPr>
      </p:pic>
      <p:pic>
        <p:nvPicPr>
          <p:cNvPr id="10" name="Picture 9" descr="A city skyline with a body of water&#10;&#10;Description automatically generated with low confidence">
            <a:extLst>
              <a:ext uri="{FF2B5EF4-FFF2-40B4-BE49-F238E27FC236}">
                <a16:creationId xmlns:a16="http://schemas.microsoft.com/office/drawing/2014/main" id="{9076B180-55BC-D7C9-DB06-2D72882F9D9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149" y="5080"/>
            <a:ext cx="12207244" cy="492252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264F9085-15FA-B3CE-E19E-9C94DC8532DD}"/>
              </a:ext>
            </a:extLst>
          </p:cNvPr>
          <p:cNvSpPr/>
          <p:nvPr/>
        </p:nvSpPr>
        <p:spPr>
          <a:xfrm>
            <a:off x="3049" y="3222"/>
            <a:ext cx="12192000" cy="4922520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55232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6" name="Rectangle 45">
            <a:extLst>
              <a:ext uri="{FF2B5EF4-FFF2-40B4-BE49-F238E27FC236}">
                <a16:creationId xmlns:a16="http://schemas.microsoft.com/office/drawing/2014/main" id="{C1DD1A8A-57D5-4A81-AD04-532B043C56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007891EC-4501-44ED-A8C8-B11B6DB767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7602"/>
            <a:ext cx="12191999" cy="3162146"/>
          </a:xfrm>
          <a:prstGeom prst="rect">
            <a:avLst/>
          </a:prstGeom>
          <a:gradFill flip="none" rotWithShape="1">
            <a:gsLst>
              <a:gs pos="0">
                <a:srgbClr val="000000">
                  <a:alpha val="0"/>
                </a:srgbClr>
              </a:gs>
              <a:gs pos="25000">
                <a:srgbClr val="000000">
                  <a:alpha val="15000"/>
                </a:srgbClr>
              </a:gs>
              <a:gs pos="75000">
                <a:srgbClr val="000000">
                  <a:alpha val="15000"/>
                </a:srgbClr>
              </a:gs>
              <a:gs pos="50000">
                <a:srgbClr val="000000">
                  <a:alpha val="30000"/>
                </a:srgbClr>
              </a:gs>
              <a:gs pos="100000">
                <a:srgbClr val="000000">
                  <a:alpha val="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597805B-60F8-9E02-88BC-2E15DCDC6A52}"/>
              </a:ext>
            </a:extLst>
          </p:cNvPr>
          <p:cNvSpPr/>
          <p:nvPr/>
        </p:nvSpPr>
        <p:spPr>
          <a:xfrm>
            <a:off x="-3049" y="0"/>
            <a:ext cx="12188951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06002BA-41DC-C8E3-AE78-7D1CB555740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62226" y="5251818"/>
            <a:ext cx="10058400" cy="654819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 fontScale="90000"/>
          </a:bodyPr>
          <a:lstStyle/>
          <a:p>
            <a:endParaRPr lang="en-US" sz="5200" dirty="0">
              <a:solidFill>
                <a:srgbClr val="FFFFFF"/>
              </a:solidFill>
              <a:latin typeface="Britannic Bold" panose="020B090306070302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80E13CD-1480-C700-C2BF-7DB34E2DE8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62226" y="5957780"/>
            <a:ext cx="10058400" cy="651404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endParaRPr lang="en-US" sz="3600" dirty="0">
              <a:solidFill>
                <a:srgbClr val="FFFFFF"/>
              </a:solidFill>
              <a:latin typeface="Georgia" panose="02040502050405020303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99947DB-8BF4-BDE9-2B63-41B8AF70E137}"/>
              </a:ext>
            </a:extLst>
          </p:cNvPr>
          <p:cNvSpPr txBox="1"/>
          <p:nvPr/>
        </p:nvSpPr>
        <p:spPr>
          <a:xfrm>
            <a:off x="3465121" y="147480"/>
            <a:ext cx="517357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solidFill>
                  <a:srgbClr val="FFC000"/>
                </a:solidFill>
                <a:latin typeface="Berlin Sans FB" panose="020E0602020502020306" pitchFamily="34" charset="0"/>
              </a:rPr>
              <a:t>2nd Timothy</a:t>
            </a:r>
          </a:p>
        </p:txBody>
      </p:sp>
      <p:pic>
        <p:nvPicPr>
          <p:cNvPr id="5" name="Picture 4" descr="Text&#10;&#10;Description automatically generated">
            <a:extLst>
              <a:ext uri="{FF2B5EF4-FFF2-40B4-BE49-F238E27FC236}">
                <a16:creationId xmlns:a16="http://schemas.microsoft.com/office/drawing/2014/main" id="{C7C6D83B-3146-E9EA-ED02-7A9C38EC040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31" t="4733" r="1989" b="11625"/>
          <a:stretch/>
        </p:blipFill>
        <p:spPr>
          <a:xfrm>
            <a:off x="12195" y="995831"/>
            <a:ext cx="12182853" cy="5455769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705BC9B3-82A8-48E7-982F-AF12EF736437}"/>
              </a:ext>
            </a:extLst>
          </p:cNvPr>
          <p:cNvSpPr/>
          <p:nvPr/>
        </p:nvSpPr>
        <p:spPr>
          <a:xfrm>
            <a:off x="3049" y="3222"/>
            <a:ext cx="12192000" cy="6854778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83545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6" name="Rectangle 45">
            <a:extLst>
              <a:ext uri="{FF2B5EF4-FFF2-40B4-BE49-F238E27FC236}">
                <a16:creationId xmlns:a16="http://schemas.microsoft.com/office/drawing/2014/main" id="{C1DD1A8A-57D5-4A81-AD04-532B043C56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007891EC-4501-44ED-A8C8-B11B6DB767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7602"/>
            <a:ext cx="12191999" cy="3162146"/>
          </a:xfrm>
          <a:prstGeom prst="rect">
            <a:avLst/>
          </a:prstGeom>
          <a:gradFill flip="none" rotWithShape="1">
            <a:gsLst>
              <a:gs pos="0">
                <a:srgbClr val="000000">
                  <a:alpha val="0"/>
                </a:srgbClr>
              </a:gs>
              <a:gs pos="25000">
                <a:srgbClr val="000000">
                  <a:alpha val="15000"/>
                </a:srgbClr>
              </a:gs>
              <a:gs pos="75000">
                <a:srgbClr val="000000">
                  <a:alpha val="15000"/>
                </a:srgbClr>
              </a:gs>
              <a:gs pos="50000">
                <a:srgbClr val="000000">
                  <a:alpha val="30000"/>
                </a:srgbClr>
              </a:gs>
              <a:gs pos="100000">
                <a:srgbClr val="000000">
                  <a:alpha val="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597805B-60F8-9E02-88BC-2E15DCDC6A52}"/>
              </a:ext>
            </a:extLst>
          </p:cNvPr>
          <p:cNvSpPr/>
          <p:nvPr/>
        </p:nvSpPr>
        <p:spPr>
          <a:xfrm>
            <a:off x="-3049" y="0"/>
            <a:ext cx="12188951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06002BA-41DC-C8E3-AE78-7D1CB555740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62226" y="5251818"/>
            <a:ext cx="10058400" cy="654819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 fontScale="90000"/>
          </a:bodyPr>
          <a:lstStyle/>
          <a:p>
            <a:endParaRPr lang="en-US" sz="5200" dirty="0">
              <a:solidFill>
                <a:srgbClr val="FFFFFF"/>
              </a:solidFill>
              <a:latin typeface="Britannic Bold" panose="020B090306070302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80E13CD-1480-C700-C2BF-7DB34E2DE8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62226" y="5957780"/>
            <a:ext cx="10058400" cy="651404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endParaRPr lang="en-US" sz="3600" dirty="0">
              <a:solidFill>
                <a:srgbClr val="FFFFFF"/>
              </a:solidFill>
              <a:latin typeface="Georgia" panose="02040502050405020303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99947DB-8BF4-BDE9-2B63-41B8AF70E137}"/>
              </a:ext>
            </a:extLst>
          </p:cNvPr>
          <p:cNvSpPr txBox="1"/>
          <p:nvPr/>
        </p:nvSpPr>
        <p:spPr>
          <a:xfrm>
            <a:off x="3465121" y="147480"/>
            <a:ext cx="517357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solidFill>
                  <a:srgbClr val="FFC000"/>
                </a:solidFill>
                <a:latin typeface="Berlin Sans FB" panose="020E0602020502020306" pitchFamily="34" charset="0"/>
              </a:rPr>
              <a:t>2nd Timothy</a:t>
            </a:r>
          </a:p>
        </p:txBody>
      </p:sp>
      <p:pic>
        <p:nvPicPr>
          <p:cNvPr id="5" name="Picture 4" descr="Text&#10;&#10;Description automatically generated">
            <a:extLst>
              <a:ext uri="{FF2B5EF4-FFF2-40B4-BE49-F238E27FC236}">
                <a16:creationId xmlns:a16="http://schemas.microsoft.com/office/drawing/2014/main" id="{C7C6D83B-3146-E9EA-ED02-7A9C38EC040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31" t="4733" r="1989" b="11625"/>
          <a:stretch/>
        </p:blipFill>
        <p:spPr>
          <a:xfrm>
            <a:off x="12195" y="995831"/>
            <a:ext cx="12182853" cy="5455769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705BC9B3-82A8-48E7-982F-AF12EF736437}"/>
              </a:ext>
            </a:extLst>
          </p:cNvPr>
          <p:cNvSpPr/>
          <p:nvPr/>
        </p:nvSpPr>
        <p:spPr>
          <a:xfrm>
            <a:off x="3049" y="3222"/>
            <a:ext cx="12192000" cy="6854778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71899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6" name="Rectangle 45">
            <a:extLst>
              <a:ext uri="{FF2B5EF4-FFF2-40B4-BE49-F238E27FC236}">
                <a16:creationId xmlns:a16="http://schemas.microsoft.com/office/drawing/2014/main" id="{C1DD1A8A-57D5-4A81-AD04-532B043C56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007891EC-4501-44ED-A8C8-B11B6DB767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7602"/>
            <a:ext cx="12191999" cy="3162146"/>
          </a:xfrm>
          <a:prstGeom prst="rect">
            <a:avLst/>
          </a:prstGeom>
          <a:gradFill flip="none" rotWithShape="1">
            <a:gsLst>
              <a:gs pos="0">
                <a:srgbClr val="000000">
                  <a:alpha val="0"/>
                </a:srgbClr>
              </a:gs>
              <a:gs pos="25000">
                <a:srgbClr val="000000">
                  <a:alpha val="15000"/>
                </a:srgbClr>
              </a:gs>
              <a:gs pos="75000">
                <a:srgbClr val="000000">
                  <a:alpha val="15000"/>
                </a:srgbClr>
              </a:gs>
              <a:gs pos="50000">
                <a:srgbClr val="000000">
                  <a:alpha val="30000"/>
                </a:srgbClr>
              </a:gs>
              <a:gs pos="100000">
                <a:srgbClr val="000000">
                  <a:alpha val="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597805B-60F8-9E02-88BC-2E15DCDC6A52}"/>
              </a:ext>
            </a:extLst>
          </p:cNvPr>
          <p:cNvSpPr/>
          <p:nvPr/>
        </p:nvSpPr>
        <p:spPr>
          <a:xfrm>
            <a:off x="-3049" y="0"/>
            <a:ext cx="12188951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06002BA-41DC-C8E3-AE78-7D1CB555740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62226" y="5251818"/>
            <a:ext cx="10058400" cy="654819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r>
              <a:rPr lang="en-US" sz="5200" dirty="0">
                <a:solidFill>
                  <a:srgbClr val="FFFFFF"/>
                </a:solidFill>
                <a:latin typeface="Britannic Bold" panose="020B0903060703020204" pitchFamily="34" charset="0"/>
              </a:rPr>
              <a:t>Living in the Last Days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80E13CD-1480-C700-C2BF-7DB34E2DE8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71374" y="5905153"/>
            <a:ext cx="10058400" cy="651404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en-US" sz="4000" dirty="0">
                <a:solidFill>
                  <a:srgbClr val="FFFFFF"/>
                </a:solidFill>
                <a:latin typeface="Georgia" panose="02040502050405020303" pitchFamily="18" charset="0"/>
              </a:rPr>
              <a:t>2 Timothy 3:1-17</a:t>
            </a:r>
          </a:p>
        </p:txBody>
      </p:sp>
      <p:pic>
        <p:nvPicPr>
          <p:cNvPr id="8" name="Picture 7" descr="A person holding a bible on a road&#10;&#10;Description automatically generated with medium confidence">
            <a:extLst>
              <a:ext uri="{FF2B5EF4-FFF2-40B4-BE49-F238E27FC236}">
                <a16:creationId xmlns:a16="http://schemas.microsoft.com/office/drawing/2014/main" id="{534945BE-A582-1EE3-2D3E-D097AF93EDD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190" b="1"/>
          <a:stretch/>
        </p:blipFill>
        <p:spPr>
          <a:xfrm>
            <a:off x="0" y="0"/>
            <a:ext cx="12182433" cy="4927600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0323FABF-3849-E2CC-80D6-5DFDF469A9E4}"/>
              </a:ext>
            </a:extLst>
          </p:cNvPr>
          <p:cNvSpPr/>
          <p:nvPr/>
        </p:nvSpPr>
        <p:spPr>
          <a:xfrm>
            <a:off x="3049" y="3222"/>
            <a:ext cx="12192000" cy="4924378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A picture containing astronomical object, nature, outer space, universe&#10;&#10;Description automatically generated">
            <a:extLst>
              <a:ext uri="{FF2B5EF4-FFF2-40B4-BE49-F238E27FC236}">
                <a16:creationId xmlns:a16="http://schemas.microsoft.com/office/drawing/2014/main" id="{48CD0874-385D-8DBE-3266-B553DA3E1123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835"/>
          <a:stretch/>
        </p:blipFill>
        <p:spPr>
          <a:xfrm>
            <a:off x="-9148" y="0"/>
            <a:ext cx="12207245" cy="492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36697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671A8AE-40A1-4631-A6B8-581AFF0654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Text&#10;&#10;Description automatically generated">
            <a:extLst>
              <a:ext uri="{FF2B5EF4-FFF2-40B4-BE49-F238E27FC236}">
                <a16:creationId xmlns:a16="http://schemas.microsoft.com/office/drawing/2014/main" id="{C7C6D83B-3146-E9EA-ED02-7A9C38EC040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4995" b="-2"/>
          <a:stretch/>
        </p:blipFill>
        <p:spPr>
          <a:xfrm>
            <a:off x="3523488" y="1424432"/>
            <a:ext cx="8668512" cy="5451856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AB58EF07-17C2-48CF-ABB0-EEF1F17CB8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" y="0"/>
            <a:ext cx="9339206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3000">
                <a:schemeClr val="bg1">
                  <a:alpha val="64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chemeClr val="tx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D8F0E7A-0A0B-768A-A4FF-1047C659ABDD}"/>
              </a:ext>
            </a:extLst>
          </p:cNvPr>
          <p:cNvSpPr/>
          <p:nvPr/>
        </p:nvSpPr>
        <p:spPr>
          <a:xfrm>
            <a:off x="32622" y="-18288"/>
            <a:ext cx="51816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28B9204-DD36-87D3-3129-FE4E7F416B81}"/>
              </a:ext>
            </a:extLst>
          </p:cNvPr>
          <p:cNvSpPr/>
          <p:nvPr/>
        </p:nvSpPr>
        <p:spPr>
          <a:xfrm>
            <a:off x="4307838" y="18288"/>
            <a:ext cx="7884159" cy="6858000"/>
          </a:xfrm>
          <a:prstGeom prst="rect">
            <a:avLst/>
          </a:prstGeom>
          <a:solidFill>
            <a:schemeClr val="bg1">
              <a:alpha val="4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06002BA-41DC-C8E3-AE78-7D1CB555740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66220" y="461963"/>
            <a:ext cx="6532419" cy="962469"/>
          </a:xfrm>
        </p:spPr>
        <p:txBody>
          <a:bodyPr anchor="ctr">
            <a:normAutofit/>
          </a:bodyPr>
          <a:lstStyle/>
          <a:p>
            <a:pPr algn="l"/>
            <a:r>
              <a:rPr lang="en-US" sz="4000" dirty="0">
                <a:latin typeface="Britannic Bold" panose="020B0903060703020204" pitchFamily="34" charset="0"/>
              </a:rPr>
              <a:t>Expect Difficult Times </a:t>
            </a:r>
            <a:r>
              <a:rPr lang="en-US" sz="4000" dirty="0">
                <a:solidFill>
                  <a:srgbClr val="FFC000"/>
                </a:solidFill>
                <a:latin typeface="Britannic Bold" panose="020B0903060703020204" pitchFamily="34" charset="0"/>
              </a:rPr>
              <a:t>1-5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80E13CD-1480-C700-C2BF-7DB34E2DE8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81029" y="1971040"/>
            <a:ext cx="11093350" cy="4110023"/>
          </a:xfrm>
        </p:spPr>
        <p:txBody>
          <a:bodyPr>
            <a:normAutofit/>
          </a:bodyPr>
          <a:lstStyle/>
          <a:p>
            <a:pPr algn="l"/>
            <a:r>
              <a:rPr lang="en-US" sz="3600" dirty="0">
                <a:solidFill>
                  <a:srgbClr val="FFC000"/>
                </a:solidFill>
                <a:latin typeface="Georgia" panose="02040502050405020303" pitchFamily="18" charset="0"/>
              </a:rPr>
              <a:t>2 Tim 3:1 </a:t>
            </a:r>
            <a:r>
              <a:rPr lang="en-US" sz="3800" dirty="0"/>
              <a:t>But know this, that in the last days perilous times will come:</a:t>
            </a:r>
          </a:p>
          <a:p>
            <a:pPr marL="571500" indent="-571500" algn="l">
              <a:buClr>
                <a:srgbClr val="FFC000"/>
              </a:buClr>
              <a:buFont typeface="Calibri" panose="020F0502020204030204" pitchFamily="34" charset="0"/>
              <a:buChar char="—"/>
            </a:pPr>
            <a:r>
              <a:rPr lang="en-US" sz="3400" dirty="0">
                <a:latin typeface="Georgia" panose="02040502050405020303" pitchFamily="18" charset="0"/>
              </a:rPr>
              <a:t>Times of stress/ “exceedingly fierce” (Matt 8:28</a:t>
            </a:r>
            <a:r>
              <a:rPr lang="en-US" sz="3600" dirty="0">
                <a:latin typeface="Georgia" panose="02040502050405020303" pitchFamily="18" charset="0"/>
              </a:rPr>
              <a:t>)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602AE4C6-DB54-10DD-21D2-F5B76E60EB5F}"/>
              </a:ext>
            </a:extLst>
          </p:cNvPr>
          <p:cNvCxnSpPr/>
          <p:nvPr/>
        </p:nvCxnSpPr>
        <p:spPr>
          <a:xfrm>
            <a:off x="5831840" y="3992880"/>
            <a:ext cx="0" cy="1564640"/>
          </a:xfrm>
          <a:prstGeom prst="line">
            <a:avLst/>
          </a:prstGeom>
          <a:ln w="825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2A635DA6-974C-E973-6F4F-F77B67DAAA55}"/>
              </a:ext>
            </a:extLst>
          </p:cNvPr>
          <p:cNvCxnSpPr>
            <a:cxnSpLocks/>
          </p:cNvCxnSpPr>
          <p:nvPr/>
        </p:nvCxnSpPr>
        <p:spPr>
          <a:xfrm>
            <a:off x="5410735" y="4521840"/>
            <a:ext cx="842210" cy="0"/>
          </a:xfrm>
          <a:prstGeom prst="line">
            <a:avLst/>
          </a:prstGeom>
          <a:ln w="508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3C1C5956-43E8-186A-FE7D-4236839B6C11}"/>
              </a:ext>
            </a:extLst>
          </p:cNvPr>
          <p:cNvSpPr txBox="1"/>
          <p:nvPr/>
        </p:nvSpPr>
        <p:spPr>
          <a:xfrm>
            <a:off x="2958104" y="4182952"/>
            <a:ext cx="183501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200" dirty="0"/>
              <a:t>OT</a:t>
            </a:r>
          </a:p>
          <a:p>
            <a:pPr algn="ctr"/>
            <a:r>
              <a:rPr lang="en-US" sz="4200" dirty="0"/>
              <a:t>Law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5E7F9E6-BEA1-4C1D-F7AC-120B40E7F634}"/>
              </a:ext>
            </a:extLst>
          </p:cNvPr>
          <p:cNvSpPr txBox="1"/>
          <p:nvPr/>
        </p:nvSpPr>
        <p:spPr>
          <a:xfrm>
            <a:off x="7119549" y="4229414"/>
            <a:ext cx="183501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200" dirty="0"/>
              <a:t>NT</a:t>
            </a:r>
          </a:p>
          <a:p>
            <a:pPr algn="ctr"/>
            <a:r>
              <a:rPr lang="en-US" sz="4200" dirty="0"/>
              <a:t>Grace</a:t>
            </a: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5CF3A60F-8B9D-CE3B-2AAC-F3ED2221E87B}"/>
              </a:ext>
            </a:extLst>
          </p:cNvPr>
          <p:cNvCxnSpPr/>
          <p:nvPr/>
        </p:nvCxnSpPr>
        <p:spPr>
          <a:xfrm flipV="1">
            <a:off x="6430494" y="4182952"/>
            <a:ext cx="0" cy="1250616"/>
          </a:xfrm>
          <a:prstGeom prst="straightConnector1">
            <a:avLst/>
          </a:prstGeom>
          <a:ln w="60325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FD176F2B-8A7B-C2E9-8BF1-A1DFD4DB668F}"/>
              </a:ext>
            </a:extLst>
          </p:cNvPr>
          <p:cNvCxnSpPr>
            <a:cxnSpLocks/>
          </p:cNvCxnSpPr>
          <p:nvPr/>
        </p:nvCxnSpPr>
        <p:spPr>
          <a:xfrm>
            <a:off x="9901990" y="4229414"/>
            <a:ext cx="0" cy="1204154"/>
          </a:xfrm>
          <a:prstGeom prst="straightConnector1">
            <a:avLst/>
          </a:prstGeom>
          <a:ln w="60325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>
            <a:extLst>
              <a:ext uri="{FF2B5EF4-FFF2-40B4-BE49-F238E27FC236}">
                <a16:creationId xmlns:a16="http://schemas.microsoft.com/office/drawing/2014/main" id="{1AB45593-6E02-AC6B-9FD1-0302185EE9F7}"/>
              </a:ext>
            </a:extLst>
          </p:cNvPr>
          <p:cNvSpPr txBox="1"/>
          <p:nvPr/>
        </p:nvSpPr>
        <p:spPr>
          <a:xfrm>
            <a:off x="6906338" y="4561724"/>
            <a:ext cx="25318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i="1" dirty="0">
                <a:solidFill>
                  <a:srgbClr val="FFC000"/>
                </a:solidFill>
              </a:rPr>
              <a:t>LAST DAYS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2CDF19B9-8E9D-D39A-7E4A-88DEE4273FDB}"/>
              </a:ext>
            </a:extLst>
          </p:cNvPr>
          <p:cNvSpPr txBox="1"/>
          <p:nvPr/>
        </p:nvSpPr>
        <p:spPr>
          <a:xfrm>
            <a:off x="6529779" y="3767749"/>
            <a:ext cx="32782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Jesus Reigning in Heaven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2B07CD6F-EB67-A3BF-E14F-4B0AEB6EB90B}"/>
              </a:ext>
            </a:extLst>
          </p:cNvPr>
          <p:cNvSpPr txBox="1"/>
          <p:nvPr/>
        </p:nvSpPr>
        <p:spPr>
          <a:xfrm>
            <a:off x="6572172" y="5436142"/>
            <a:ext cx="32782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Perilous Times will come</a:t>
            </a:r>
          </a:p>
        </p:txBody>
      </p:sp>
    </p:spTree>
    <p:extLst>
      <p:ext uri="{BB962C8B-B14F-4D97-AF65-F5344CB8AC3E}">
        <p14:creationId xmlns:p14="http://schemas.microsoft.com/office/powerpoint/2010/main" val="311407970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  <p:bldP spid="29" grpId="0"/>
      <p:bldP spid="30" grpId="0"/>
      <p:bldP spid="3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671A8AE-40A1-4631-A6B8-581AFF0654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Text&#10;&#10;Description automatically generated">
            <a:extLst>
              <a:ext uri="{FF2B5EF4-FFF2-40B4-BE49-F238E27FC236}">
                <a16:creationId xmlns:a16="http://schemas.microsoft.com/office/drawing/2014/main" id="{C7C6D83B-3146-E9EA-ED02-7A9C38EC040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4995" b="-2"/>
          <a:stretch/>
        </p:blipFill>
        <p:spPr>
          <a:xfrm>
            <a:off x="3523488" y="1424432"/>
            <a:ext cx="8668512" cy="5451856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AB58EF07-17C2-48CF-ABB0-EEF1F17CB8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" y="0"/>
            <a:ext cx="9339206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3000">
                <a:schemeClr val="bg1">
                  <a:alpha val="64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chemeClr val="tx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D8F0E7A-0A0B-768A-A4FF-1047C659ABDD}"/>
              </a:ext>
            </a:extLst>
          </p:cNvPr>
          <p:cNvSpPr/>
          <p:nvPr/>
        </p:nvSpPr>
        <p:spPr>
          <a:xfrm>
            <a:off x="0" y="0"/>
            <a:ext cx="51816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28B9204-DD36-87D3-3129-FE4E7F416B81}"/>
              </a:ext>
            </a:extLst>
          </p:cNvPr>
          <p:cNvSpPr/>
          <p:nvPr/>
        </p:nvSpPr>
        <p:spPr>
          <a:xfrm>
            <a:off x="4307838" y="18288"/>
            <a:ext cx="7884159" cy="6858000"/>
          </a:xfrm>
          <a:prstGeom prst="rect">
            <a:avLst/>
          </a:prstGeom>
          <a:solidFill>
            <a:schemeClr val="bg1">
              <a:alpha val="4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06002BA-41DC-C8E3-AE78-7D1CB555740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66220" y="461963"/>
            <a:ext cx="6532419" cy="962469"/>
          </a:xfrm>
        </p:spPr>
        <p:txBody>
          <a:bodyPr anchor="ctr">
            <a:normAutofit/>
          </a:bodyPr>
          <a:lstStyle/>
          <a:p>
            <a:pPr algn="l"/>
            <a:r>
              <a:rPr lang="en-US" sz="4000" dirty="0">
                <a:latin typeface="Britannic Bold" panose="020B0903060703020204" pitchFamily="34" charset="0"/>
              </a:rPr>
              <a:t>Decay of spiritual character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80E13CD-1480-C700-C2BF-7DB34E2DE8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81029" y="1588152"/>
            <a:ext cx="11093350" cy="4807885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en-US" sz="4300" dirty="0">
                <a:solidFill>
                  <a:srgbClr val="FFC000"/>
                </a:solidFill>
                <a:latin typeface="Georgia" panose="02040502050405020303" pitchFamily="18" charset="0"/>
              </a:rPr>
              <a:t>2-5</a:t>
            </a:r>
            <a:r>
              <a:rPr lang="en-US" sz="4300" dirty="0">
                <a:latin typeface="Georgia" panose="02040502050405020303" pitchFamily="18" charset="0"/>
              </a:rPr>
              <a:t> </a:t>
            </a:r>
            <a:r>
              <a:rPr lang="en-US" sz="4300" dirty="0"/>
              <a:t>For men will be …</a:t>
            </a:r>
          </a:p>
          <a:p>
            <a:pPr marL="571500" indent="-571500" algn="l">
              <a:buClr>
                <a:srgbClr val="FFC000"/>
              </a:buClr>
              <a:buFont typeface="Calibri" panose="020F0502020204030204" pitchFamily="34" charset="0"/>
              <a:buChar char="—"/>
            </a:pPr>
            <a:r>
              <a:rPr lang="en-US" sz="3700" dirty="0"/>
              <a:t>lovers of themselves …… rather than lovers of God</a:t>
            </a:r>
          </a:p>
          <a:p>
            <a:pPr algn="l">
              <a:buClr>
                <a:srgbClr val="FFC000"/>
              </a:buClr>
            </a:pPr>
            <a:r>
              <a:rPr lang="en-US" sz="3700" dirty="0"/>
              <a:t>              lovers of money, lovers of pleasure</a:t>
            </a:r>
          </a:p>
          <a:p>
            <a:pPr marL="571500" indent="-571500" algn="l">
              <a:buClr>
                <a:srgbClr val="FFC000"/>
              </a:buClr>
              <a:buFont typeface="Calibri" panose="020F0502020204030204" pitchFamily="34" charset="0"/>
              <a:buChar char="—"/>
            </a:pPr>
            <a:r>
              <a:rPr lang="en-US" sz="3700" dirty="0"/>
              <a:t>boasters, proud, blasphemers, disobedient to parents</a:t>
            </a:r>
          </a:p>
          <a:p>
            <a:pPr marL="571500" indent="-571500" algn="l">
              <a:buClr>
                <a:srgbClr val="FFC000"/>
              </a:buClr>
              <a:buFont typeface="Calibri" panose="020F0502020204030204" pitchFamily="34" charset="0"/>
              <a:buChar char="—"/>
            </a:pPr>
            <a:r>
              <a:rPr lang="en-US" sz="3700" dirty="0"/>
              <a:t>unthankful, unholy, unloving, unforgiving, </a:t>
            </a:r>
          </a:p>
          <a:p>
            <a:pPr marL="571500" indent="-571500" algn="l">
              <a:buClr>
                <a:srgbClr val="FFC000"/>
              </a:buClr>
              <a:buFont typeface="Calibri" panose="020F0502020204030204" pitchFamily="34" charset="0"/>
              <a:buChar char="—"/>
            </a:pPr>
            <a:r>
              <a:rPr lang="en-US" sz="3700" dirty="0"/>
              <a:t>slanderers, w/o self-control, brutal, despisers of good, traitors, headstrong, haughty</a:t>
            </a:r>
          </a:p>
          <a:p>
            <a:pPr marL="571500" indent="-571500" algn="l">
              <a:buClr>
                <a:srgbClr val="FFC000"/>
              </a:buClr>
              <a:buFont typeface="Calibri" panose="020F0502020204030204" pitchFamily="34" charset="0"/>
              <a:buChar char="—"/>
            </a:pPr>
            <a:r>
              <a:rPr lang="en-US" sz="3700" baseline="30000" dirty="0"/>
              <a:t>5 </a:t>
            </a:r>
            <a:r>
              <a:rPr lang="en-US" sz="3700" dirty="0"/>
              <a:t>having a form of godliness but denying its power. And from such people turn away! </a:t>
            </a:r>
            <a:r>
              <a:rPr lang="en-US" sz="3700" i="1" dirty="0">
                <a:solidFill>
                  <a:srgbClr val="FFC000"/>
                </a:solidFill>
              </a:rPr>
              <a:t>(Timothy is in the last days)</a:t>
            </a:r>
            <a:endParaRPr lang="en-US" sz="3700" i="1" dirty="0">
              <a:solidFill>
                <a:srgbClr val="FFC000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595065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671A8AE-40A1-4631-A6B8-581AFF0654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Text&#10;&#10;Description automatically generated">
            <a:extLst>
              <a:ext uri="{FF2B5EF4-FFF2-40B4-BE49-F238E27FC236}">
                <a16:creationId xmlns:a16="http://schemas.microsoft.com/office/drawing/2014/main" id="{C7C6D83B-3146-E9EA-ED02-7A9C38EC040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4995" b="-2"/>
          <a:stretch/>
        </p:blipFill>
        <p:spPr>
          <a:xfrm>
            <a:off x="3523488" y="1424432"/>
            <a:ext cx="8668512" cy="5451856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AB58EF07-17C2-48CF-ABB0-EEF1F17CB8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" y="0"/>
            <a:ext cx="9339206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3000">
                <a:schemeClr val="bg1">
                  <a:alpha val="64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chemeClr val="tx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D8F0E7A-0A0B-768A-A4FF-1047C659ABDD}"/>
              </a:ext>
            </a:extLst>
          </p:cNvPr>
          <p:cNvSpPr/>
          <p:nvPr/>
        </p:nvSpPr>
        <p:spPr>
          <a:xfrm>
            <a:off x="0" y="0"/>
            <a:ext cx="51816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28B9204-DD36-87D3-3129-FE4E7F416B81}"/>
              </a:ext>
            </a:extLst>
          </p:cNvPr>
          <p:cNvSpPr/>
          <p:nvPr/>
        </p:nvSpPr>
        <p:spPr>
          <a:xfrm>
            <a:off x="4307838" y="18288"/>
            <a:ext cx="7884159" cy="6858000"/>
          </a:xfrm>
          <a:prstGeom prst="rect">
            <a:avLst/>
          </a:prstGeom>
          <a:solidFill>
            <a:schemeClr val="bg1">
              <a:alpha val="4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06002BA-41DC-C8E3-AE78-7D1CB555740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66220" y="461963"/>
            <a:ext cx="6532419" cy="962469"/>
          </a:xfrm>
        </p:spPr>
        <p:txBody>
          <a:bodyPr anchor="ctr">
            <a:normAutofit/>
          </a:bodyPr>
          <a:lstStyle/>
          <a:p>
            <a:pPr algn="l"/>
            <a:r>
              <a:rPr lang="en-US" sz="4000" dirty="0">
                <a:latin typeface="Britannic Bold" panose="020B0903060703020204" pitchFamily="34" charset="0"/>
              </a:rPr>
              <a:t>Watch for Counterfeits </a:t>
            </a:r>
            <a:r>
              <a:rPr lang="en-US" sz="4000" dirty="0">
                <a:solidFill>
                  <a:srgbClr val="FFC000"/>
                </a:solidFill>
                <a:latin typeface="Britannic Bold" panose="020B0903060703020204" pitchFamily="34" charset="0"/>
              </a:rPr>
              <a:t>6-9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80E13CD-1480-C700-C2BF-7DB34E2DE8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66220" y="1971040"/>
            <a:ext cx="11093350" cy="4069383"/>
          </a:xfrm>
        </p:spPr>
        <p:txBody>
          <a:bodyPr>
            <a:normAutofit fontScale="92500"/>
          </a:bodyPr>
          <a:lstStyle/>
          <a:p>
            <a:pPr algn="l"/>
            <a:r>
              <a:rPr lang="en-US" sz="4000" dirty="0">
                <a:solidFill>
                  <a:srgbClr val="FFC000"/>
                </a:solidFill>
              </a:rPr>
              <a:t>6-9 </a:t>
            </a:r>
            <a:r>
              <a:rPr lang="en-US" sz="2800" dirty="0"/>
              <a:t> </a:t>
            </a:r>
            <a:r>
              <a:rPr lang="en-US" sz="3600" dirty="0"/>
              <a:t>For of this sort are those who creep into households and make captives of gullible women loaded down with sins, led away by various lusts, </a:t>
            </a:r>
            <a:r>
              <a:rPr lang="en-US" sz="3600" baseline="30000" dirty="0"/>
              <a:t>7 </a:t>
            </a:r>
            <a:r>
              <a:rPr lang="en-US" sz="3600" dirty="0"/>
              <a:t>always learning and never able to come to the knowledge of the truth. </a:t>
            </a:r>
          </a:p>
          <a:p>
            <a:pPr algn="l"/>
            <a:r>
              <a:rPr lang="en-US" sz="3600" baseline="30000" dirty="0"/>
              <a:t>8 </a:t>
            </a:r>
            <a:r>
              <a:rPr lang="en-US" sz="3600" dirty="0"/>
              <a:t>Now as </a:t>
            </a:r>
            <a:r>
              <a:rPr lang="en-US" sz="3600" u="sng" dirty="0" err="1"/>
              <a:t>Jannes</a:t>
            </a:r>
            <a:r>
              <a:rPr lang="en-US" sz="3600" u="sng" dirty="0"/>
              <a:t> and </a:t>
            </a:r>
            <a:r>
              <a:rPr lang="en-US" sz="3600" u="sng" dirty="0" err="1"/>
              <a:t>Jambres</a:t>
            </a:r>
            <a:r>
              <a:rPr lang="en-US" sz="3600" u="sng" dirty="0"/>
              <a:t> </a:t>
            </a:r>
            <a:r>
              <a:rPr lang="en-US" sz="3600" dirty="0"/>
              <a:t>(</a:t>
            </a:r>
            <a:r>
              <a:rPr lang="en-US" sz="3600" dirty="0" err="1">
                <a:solidFill>
                  <a:srgbClr val="FFC000"/>
                </a:solidFill>
              </a:rPr>
              <a:t>Exod</a:t>
            </a:r>
            <a:r>
              <a:rPr lang="en-US" sz="3600" dirty="0">
                <a:solidFill>
                  <a:srgbClr val="FFC000"/>
                </a:solidFill>
              </a:rPr>
              <a:t> 7:11,22</a:t>
            </a:r>
            <a:r>
              <a:rPr lang="en-US" sz="3600" dirty="0"/>
              <a:t>) resisted Moses, so do these also resist the truth: men of corrupt minds, disapproved concerning the faith; </a:t>
            </a:r>
            <a:r>
              <a:rPr lang="en-US" sz="3600" baseline="30000" dirty="0"/>
              <a:t>9 </a:t>
            </a:r>
            <a:r>
              <a:rPr lang="en-US" sz="3600" dirty="0"/>
              <a:t>but they will progress no further, for their folly will be manifest to all, as theirs also was.</a:t>
            </a:r>
            <a:endParaRPr lang="en-US" sz="36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572052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671A8AE-40A1-4631-A6B8-581AFF0654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Text&#10;&#10;Description automatically generated">
            <a:extLst>
              <a:ext uri="{FF2B5EF4-FFF2-40B4-BE49-F238E27FC236}">
                <a16:creationId xmlns:a16="http://schemas.microsoft.com/office/drawing/2014/main" id="{C7C6D83B-3146-E9EA-ED02-7A9C38EC040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4995" b="-2"/>
          <a:stretch/>
        </p:blipFill>
        <p:spPr>
          <a:xfrm>
            <a:off x="3523488" y="1424432"/>
            <a:ext cx="8668512" cy="5451856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AB58EF07-17C2-48CF-ABB0-EEF1F17CB8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" y="0"/>
            <a:ext cx="9339206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3000">
                <a:schemeClr val="bg1">
                  <a:alpha val="64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chemeClr val="tx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D8F0E7A-0A0B-768A-A4FF-1047C659ABDD}"/>
              </a:ext>
            </a:extLst>
          </p:cNvPr>
          <p:cNvSpPr/>
          <p:nvPr/>
        </p:nvSpPr>
        <p:spPr>
          <a:xfrm>
            <a:off x="0" y="0"/>
            <a:ext cx="51816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28B9204-DD36-87D3-3129-FE4E7F416B81}"/>
              </a:ext>
            </a:extLst>
          </p:cNvPr>
          <p:cNvSpPr/>
          <p:nvPr/>
        </p:nvSpPr>
        <p:spPr>
          <a:xfrm>
            <a:off x="4307838" y="18288"/>
            <a:ext cx="7884159" cy="6858000"/>
          </a:xfrm>
          <a:prstGeom prst="rect">
            <a:avLst/>
          </a:prstGeom>
          <a:solidFill>
            <a:schemeClr val="bg1">
              <a:alpha val="4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06002BA-41DC-C8E3-AE78-7D1CB555740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66220" y="461963"/>
            <a:ext cx="6928660" cy="962469"/>
          </a:xfrm>
        </p:spPr>
        <p:txBody>
          <a:bodyPr anchor="ctr">
            <a:normAutofit fontScale="90000"/>
          </a:bodyPr>
          <a:lstStyle/>
          <a:p>
            <a:pPr algn="l"/>
            <a:r>
              <a:rPr lang="en-US" sz="4000" dirty="0">
                <a:latin typeface="Britannic Bold" panose="020B0903060703020204" pitchFamily="34" charset="0"/>
              </a:rPr>
              <a:t>Follow the Right Examples </a:t>
            </a:r>
            <a:r>
              <a:rPr lang="en-US" sz="4000" dirty="0">
                <a:solidFill>
                  <a:srgbClr val="FFC000"/>
                </a:solidFill>
                <a:latin typeface="Britannic Bold" panose="020B0903060703020204" pitchFamily="34" charset="0"/>
              </a:rPr>
              <a:t>10-13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80E13CD-1480-C700-C2BF-7DB34E2DE8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81029" y="1868108"/>
            <a:ext cx="11093350" cy="4212956"/>
          </a:xfrm>
        </p:spPr>
        <p:txBody>
          <a:bodyPr>
            <a:normAutofit lnSpcReduction="10000"/>
          </a:bodyPr>
          <a:lstStyle/>
          <a:p>
            <a:pPr algn="l"/>
            <a:r>
              <a:rPr lang="en-US" sz="4000" dirty="0">
                <a:solidFill>
                  <a:srgbClr val="FFC000"/>
                </a:solidFill>
                <a:latin typeface="Georgia" panose="02040502050405020303" pitchFamily="18" charset="0"/>
              </a:rPr>
              <a:t>10-13</a:t>
            </a:r>
            <a:r>
              <a:rPr lang="en-US" sz="4000" dirty="0">
                <a:latin typeface="Georgia" panose="02040502050405020303" pitchFamily="18" charset="0"/>
              </a:rPr>
              <a:t> </a:t>
            </a:r>
            <a:r>
              <a:rPr lang="en-US" sz="3600" dirty="0"/>
              <a:t>But </a:t>
            </a:r>
            <a:r>
              <a:rPr lang="en-US" sz="3600" dirty="0">
                <a:solidFill>
                  <a:srgbClr val="FFC000"/>
                </a:solidFill>
              </a:rPr>
              <a:t>YOU</a:t>
            </a:r>
            <a:r>
              <a:rPr lang="en-US" sz="3600" dirty="0"/>
              <a:t> have </a:t>
            </a:r>
            <a:r>
              <a:rPr lang="en-US" sz="3600" u="sng" dirty="0"/>
              <a:t>carefully followed my</a:t>
            </a:r>
            <a:r>
              <a:rPr lang="en-US" sz="3600" dirty="0"/>
              <a:t> doctrine, manner of life, purpose, faith, longsuffering, love, perseverance, </a:t>
            </a:r>
            <a:r>
              <a:rPr lang="en-US" sz="3600" baseline="30000" dirty="0"/>
              <a:t>11 </a:t>
            </a:r>
            <a:r>
              <a:rPr lang="en-US" sz="3600" dirty="0"/>
              <a:t>persecutions, afflictions, which happened to me at Antioch, at Iconium, at Lystra—what persecutions I endured. And out of </a:t>
            </a:r>
            <a:r>
              <a:rPr lang="en-US" sz="3600" i="1" dirty="0"/>
              <a:t>them</a:t>
            </a:r>
            <a:r>
              <a:rPr lang="en-US" sz="3600" dirty="0"/>
              <a:t> all the Lord delivered me.</a:t>
            </a:r>
          </a:p>
          <a:p>
            <a:pPr algn="l"/>
            <a:r>
              <a:rPr lang="en-US" sz="3600" baseline="30000" dirty="0">
                <a:solidFill>
                  <a:srgbClr val="FFC000"/>
                </a:solidFill>
              </a:rPr>
              <a:t>12</a:t>
            </a:r>
            <a:r>
              <a:rPr lang="en-US" sz="3600" baseline="30000" dirty="0"/>
              <a:t> </a:t>
            </a:r>
            <a:r>
              <a:rPr lang="en-US" sz="3600" dirty="0"/>
              <a:t>Yes, and all who desire to live godly in Christ Jesus will suffer persecution. </a:t>
            </a:r>
            <a:r>
              <a:rPr lang="en-US" sz="3600" baseline="30000" dirty="0"/>
              <a:t>13 </a:t>
            </a:r>
            <a:r>
              <a:rPr lang="en-US" sz="3600" dirty="0"/>
              <a:t>But evil men and impostors will grow worse and worse, deceiving and being deceived.</a:t>
            </a:r>
            <a:endParaRPr lang="en-US" sz="36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926002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671A8AE-40A1-4631-A6B8-581AFF0654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Text&#10;&#10;Description automatically generated">
            <a:extLst>
              <a:ext uri="{FF2B5EF4-FFF2-40B4-BE49-F238E27FC236}">
                <a16:creationId xmlns:a16="http://schemas.microsoft.com/office/drawing/2014/main" id="{C7C6D83B-3146-E9EA-ED02-7A9C38EC040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4995" b="-2"/>
          <a:stretch/>
        </p:blipFill>
        <p:spPr>
          <a:xfrm>
            <a:off x="3523488" y="1424432"/>
            <a:ext cx="8668512" cy="5451856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AB58EF07-17C2-48CF-ABB0-EEF1F17CB8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" y="0"/>
            <a:ext cx="9339206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3000">
                <a:schemeClr val="bg1">
                  <a:alpha val="64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chemeClr val="tx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D8F0E7A-0A0B-768A-A4FF-1047C659ABDD}"/>
              </a:ext>
            </a:extLst>
          </p:cNvPr>
          <p:cNvSpPr/>
          <p:nvPr/>
        </p:nvSpPr>
        <p:spPr>
          <a:xfrm>
            <a:off x="0" y="0"/>
            <a:ext cx="51816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28B9204-DD36-87D3-3129-FE4E7F416B81}"/>
              </a:ext>
            </a:extLst>
          </p:cNvPr>
          <p:cNvSpPr/>
          <p:nvPr/>
        </p:nvSpPr>
        <p:spPr>
          <a:xfrm>
            <a:off x="4307838" y="18288"/>
            <a:ext cx="7884159" cy="6858000"/>
          </a:xfrm>
          <a:prstGeom prst="rect">
            <a:avLst/>
          </a:prstGeom>
          <a:solidFill>
            <a:schemeClr val="bg1">
              <a:alpha val="4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06002BA-41DC-C8E3-AE78-7D1CB555740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66220" y="461963"/>
            <a:ext cx="6928660" cy="962469"/>
          </a:xfrm>
        </p:spPr>
        <p:txBody>
          <a:bodyPr anchor="ctr">
            <a:normAutofit/>
          </a:bodyPr>
          <a:lstStyle/>
          <a:p>
            <a:pPr algn="l"/>
            <a:r>
              <a:rPr lang="en-US" sz="4000" dirty="0">
                <a:latin typeface="Britannic Bold" panose="020B0903060703020204" pitchFamily="34" charset="0"/>
              </a:rPr>
              <a:t>Stay with the Bible </a:t>
            </a:r>
            <a:r>
              <a:rPr lang="en-US" sz="4000" dirty="0">
                <a:solidFill>
                  <a:srgbClr val="FFC000"/>
                </a:solidFill>
                <a:latin typeface="Britannic Bold" panose="020B0903060703020204" pitchFamily="34" charset="0"/>
              </a:rPr>
              <a:t>14-17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80E13CD-1480-C700-C2BF-7DB34E2DE8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19275" y="1886395"/>
            <a:ext cx="11093350" cy="3902932"/>
          </a:xfrm>
        </p:spPr>
        <p:txBody>
          <a:bodyPr>
            <a:normAutofit/>
          </a:bodyPr>
          <a:lstStyle/>
          <a:p>
            <a:pPr algn="l"/>
            <a:r>
              <a:rPr lang="en-US" sz="4000" dirty="0">
                <a:solidFill>
                  <a:srgbClr val="FFC000"/>
                </a:solidFill>
                <a:latin typeface="Georgia" panose="02040502050405020303" pitchFamily="18" charset="0"/>
              </a:rPr>
              <a:t>14-15 </a:t>
            </a:r>
            <a:r>
              <a:rPr lang="en-US" sz="3600" dirty="0"/>
              <a:t>But you must continue in the things which you have learned and been assured of, knowing from whom you have learned </a:t>
            </a:r>
            <a:r>
              <a:rPr lang="en-US" sz="3600" i="1" dirty="0"/>
              <a:t>them,</a:t>
            </a:r>
            <a:r>
              <a:rPr lang="en-US" sz="3600" dirty="0"/>
              <a:t> </a:t>
            </a:r>
            <a:r>
              <a:rPr lang="en-US" sz="3600" baseline="30000" dirty="0"/>
              <a:t>15 </a:t>
            </a:r>
            <a:r>
              <a:rPr lang="en-US" sz="3600" dirty="0"/>
              <a:t>and that </a:t>
            </a:r>
            <a:r>
              <a:rPr lang="en-US" sz="3600" u="sng" dirty="0"/>
              <a:t>from childhood you have known the Holy Scriptures</a:t>
            </a:r>
            <a:r>
              <a:rPr lang="en-US" sz="3600" dirty="0"/>
              <a:t>, which are able to make you wise for salvation through faith which is in Christ Jesus.</a:t>
            </a:r>
          </a:p>
          <a:p>
            <a:pPr marL="571500" indent="-571500" algn="l">
              <a:buClr>
                <a:srgbClr val="FFC000"/>
              </a:buClr>
              <a:buFont typeface="Calibri" panose="020F0502020204030204" pitchFamily="34" charset="0"/>
              <a:buChar char="—"/>
            </a:pPr>
            <a:r>
              <a:rPr lang="en-US" sz="3600" dirty="0">
                <a:latin typeface="Georgia" panose="02040502050405020303" pitchFamily="18" charset="0"/>
              </a:rPr>
              <a:t>The scriptures will lead us to Christ </a:t>
            </a:r>
            <a:r>
              <a:rPr lang="en-US" sz="3600" dirty="0">
                <a:solidFill>
                  <a:srgbClr val="FFC000"/>
                </a:solidFill>
                <a:latin typeface="Georgia" panose="02040502050405020303" pitchFamily="18" charset="0"/>
              </a:rPr>
              <a:t>15</a:t>
            </a:r>
          </a:p>
          <a:p>
            <a:pPr algn="l">
              <a:buClr>
                <a:srgbClr val="FFC000"/>
              </a:buClr>
            </a:pPr>
            <a:endParaRPr lang="en-US" sz="3600" dirty="0">
              <a:solidFill>
                <a:srgbClr val="FFC000"/>
              </a:solidFill>
              <a:latin typeface="Georgia" panose="02040502050405020303" pitchFamily="18" charset="0"/>
            </a:endParaRPr>
          </a:p>
          <a:p>
            <a:pPr marL="571500" indent="-571500" algn="l">
              <a:buClr>
                <a:srgbClr val="FFC000"/>
              </a:buClr>
              <a:buFont typeface="Calibri" panose="020F0502020204030204" pitchFamily="34" charset="0"/>
              <a:buChar char="—"/>
            </a:pPr>
            <a:endParaRPr lang="en-US" sz="3600" dirty="0">
              <a:latin typeface="Georgia" panose="02040502050405020303" pitchFamily="18" charset="0"/>
            </a:endParaRPr>
          </a:p>
          <a:p>
            <a:pPr marL="571500" indent="-571500" algn="l">
              <a:buClr>
                <a:srgbClr val="FFC000"/>
              </a:buClr>
              <a:buFont typeface="Calibri" panose="020F0502020204030204" pitchFamily="34" charset="0"/>
              <a:buChar char="—"/>
            </a:pPr>
            <a:endParaRPr lang="en-US" sz="36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826163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671A8AE-40A1-4631-A6B8-581AFF0654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Text&#10;&#10;Description automatically generated">
            <a:extLst>
              <a:ext uri="{FF2B5EF4-FFF2-40B4-BE49-F238E27FC236}">
                <a16:creationId xmlns:a16="http://schemas.microsoft.com/office/drawing/2014/main" id="{C7C6D83B-3146-E9EA-ED02-7A9C38EC040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4995" b="-2"/>
          <a:stretch/>
        </p:blipFill>
        <p:spPr>
          <a:xfrm>
            <a:off x="3523488" y="1424432"/>
            <a:ext cx="8668512" cy="5451856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AB58EF07-17C2-48CF-ABB0-EEF1F17CB8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" y="0"/>
            <a:ext cx="9339206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3000">
                <a:schemeClr val="bg1">
                  <a:alpha val="64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chemeClr val="tx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D8F0E7A-0A0B-768A-A4FF-1047C659ABDD}"/>
              </a:ext>
            </a:extLst>
          </p:cNvPr>
          <p:cNvSpPr/>
          <p:nvPr/>
        </p:nvSpPr>
        <p:spPr>
          <a:xfrm>
            <a:off x="0" y="0"/>
            <a:ext cx="51816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28B9204-DD36-87D3-3129-FE4E7F416B81}"/>
              </a:ext>
            </a:extLst>
          </p:cNvPr>
          <p:cNvSpPr/>
          <p:nvPr/>
        </p:nvSpPr>
        <p:spPr>
          <a:xfrm>
            <a:off x="4307838" y="18288"/>
            <a:ext cx="7884159" cy="6858000"/>
          </a:xfrm>
          <a:prstGeom prst="rect">
            <a:avLst/>
          </a:prstGeom>
          <a:solidFill>
            <a:schemeClr val="bg1">
              <a:alpha val="4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06002BA-41DC-C8E3-AE78-7D1CB555740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66220" y="461963"/>
            <a:ext cx="6928660" cy="962469"/>
          </a:xfrm>
        </p:spPr>
        <p:txBody>
          <a:bodyPr anchor="ctr">
            <a:normAutofit/>
          </a:bodyPr>
          <a:lstStyle/>
          <a:p>
            <a:pPr algn="l"/>
            <a:r>
              <a:rPr lang="en-US" sz="4000" dirty="0">
                <a:latin typeface="Britannic Bold" panose="020B0903060703020204" pitchFamily="34" charset="0"/>
              </a:rPr>
              <a:t>Stay with the Bible </a:t>
            </a:r>
            <a:r>
              <a:rPr lang="en-US" sz="4000" dirty="0">
                <a:solidFill>
                  <a:srgbClr val="FFC000"/>
                </a:solidFill>
                <a:latin typeface="Britannic Bold" panose="020B0903060703020204" pitchFamily="34" charset="0"/>
              </a:rPr>
              <a:t>14-17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80E13CD-1480-C700-C2BF-7DB34E2DE8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66220" y="1968137"/>
            <a:ext cx="11093350" cy="3902932"/>
          </a:xfrm>
        </p:spPr>
        <p:txBody>
          <a:bodyPr>
            <a:normAutofit/>
          </a:bodyPr>
          <a:lstStyle/>
          <a:p>
            <a:pPr algn="l"/>
            <a:r>
              <a:rPr lang="en-US" sz="4000" dirty="0">
                <a:solidFill>
                  <a:srgbClr val="FFC000"/>
                </a:solidFill>
                <a:latin typeface="Georgia" panose="02040502050405020303" pitchFamily="18" charset="0"/>
              </a:rPr>
              <a:t>16-17 </a:t>
            </a:r>
            <a:r>
              <a:rPr lang="en-US" sz="4000" dirty="0"/>
              <a:t>All Scripture </a:t>
            </a:r>
            <a:r>
              <a:rPr lang="en-US" sz="4000" i="1" dirty="0"/>
              <a:t>is</a:t>
            </a:r>
            <a:r>
              <a:rPr lang="en-US" sz="4000" dirty="0"/>
              <a:t> given by inspiration of God, and </a:t>
            </a:r>
            <a:r>
              <a:rPr lang="en-US" sz="4000" i="1" dirty="0"/>
              <a:t>is</a:t>
            </a:r>
            <a:r>
              <a:rPr lang="en-US" sz="4000" dirty="0"/>
              <a:t> profitable for doctrine, for reproof, for correction, for instruction in righteousness, </a:t>
            </a:r>
            <a:r>
              <a:rPr lang="en-US" sz="4000" baseline="30000" dirty="0"/>
              <a:t>17 </a:t>
            </a:r>
            <a:r>
              <a:rPr lang="en-US" sz="4000" dirty="0"/>
              <a:t>that the man of God may be complete, thoroughly equipped for every good work.</a:t>
            </a:r>
          </a:p>
          <a:p>
            <a:pPr marL="571500" indent="-571500" algn="l">
              <a:buClr>
                <a:srgbClr val="FFC000"/>
              </a:buClr>
              <a:buFont typeface="Calibri" panose="020F0502020204030204" pitchFamily="34" charset="0"/>
              <a:buChar char="—"/>
            </a:pPr>
            <a:r>
              <a:rPr lang="en-US" sz="3400" dirty="0">
                <a:latin typeface="Georgia" panose="02040502050405020303" pitchFamily="18" charset="0"/>
              </a:rPr>
              <a:t>The scriptures mature us throughout life </a:t>
            </a:r>
            <a:r>
              <a:rPr lang="en-US" sz="3600" dirty="0">
                <a:solidFill>
                  <a:srgbClr val="FFC000"/>
                </a:solidFill>
                <a:latin typeface="Georgia" panose="02040502050405020303" pitchFamily="18" charset="0"/>
              </a:rPr>
              <a:t>17</a:t>
            </a:r>
          </a:p>
        </p:txBody>
      </p:sp>
    </p:spTree>
    <p:extLst>
      <p:ext uri="{BB962C8B-B14F-4D97-AF65-F5344CB8AC3E}">
        <p14:creationId xmlns:p14="http://schemas.microsoft.com/office/powerpoint/2010/main" val="283027837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768</TotalTime>
  <Words>489</Words>
  <Application>Microsoft Office PowerPoint</Application>
  <PresentationFormat>Widescreen</PresentationFormat>
  <Paragraphs>41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Berlin Sans FB</vt:lpstr>
      <vt:lpstr>Britannic Bold</vt:lpstr>
      <vt:lpstr>Calibri</vt:lpstr>
      <vt:lpstr>Calibri Light</vt:lpstr>
      <vt:lpstr>Georgia</vt:lpstr>
      <vt:lpstr>Office Theme</vt:lpstr>
      <vt:lpstr>Living in the Last Days</vt:lpstr>
      <vt:lpstr>PowerPoint Presentation</vt:lpstr>
      <vt:lpstr>Living in the Last Days</vt:lpstr>
      <vt:lpstr>Expect Difficult Times 1-5</vt:lpstr>
      <vt:lpstr>Decay of spiritual character</vt:lpstr>
      <vt:lpstr>Watch for Counterfeits 6-9</vt:lpstr>
      <vt:lpstr>Follow the Right Examples 10-13</vt:lpstr>
      <vt:lpstr>Stay with the Bible 14-17</vt:lpstr>
      <vt:lpstr>Stay with the Bible 14-17</vt:lpstr>
      <vt:lpstr>Equipped for Every Good Work</vt:lpstr>
      <vt:lpstr>Living in the Last Days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 BAILEY</dc:creator>
  <cp:lastModifiedBy>PAUL BAILEY</cp:lastModifiedBy>
  <cp:revision>3</cp:revision>
  <dcterms:created xsi:type="dcterms:W3CDTF">2023-04-16T03:11:05Z</dcterms:created>
  <dcterms:modified xsi:type="dcterms:W3CDTF">2023-05-22T15:50:02Z</dcterms:modified>
</cp:coreProperties>
</file>