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59" r:id="rId5"/>
    <p:sldId id="265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C9C29-CB11-79E1-F310-A8422473F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25302-B7B8-CEB4-BC93-F82936BF2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1F745-C253-3376-0F09-060A2580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2E37-03BA-4A5E-94D5-1456071B3CDC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60B1B-632C-EF76-F4C3-A60151BC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8F415-C29D-9485-EC24-A661299A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F1E-9AAA-4EBE-A2CC-CE4D4869A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D5900-7741-355E-CB7F-46CA7E0C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B4BF7-6AE0-4267-5847-11C2C6EAD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E396-2BEA-751E-3153-7059BDFD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2E37-03BA-4A5E-94D5-1456071B3CDC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90A61-0C2C-D5BB-DD73-10B39586E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B37F3-6882-3889-648F-B392192D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F1E-9AAA-4EBE-A2CC-CE4D4869A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0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27AC5B-E7A9-F0EB-C99F-AE7AFDB6F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5136D-023F-D15D-9550-6F9C763D9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51DEC-581E-F5BA-3716-19927005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2E37-03BA-4A5E-94D5-1456071B3CDC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1AA50-EBF7-CCEF-2924-4CD7CEF2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EBFD6-5849-CF6B-DD2A-8B21BC45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F1E-9AAA-4EBE-A2CC-CE4D4869A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284A5-E407-D795-1DB4-DF1CB54F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C8F01-99B9-CB03-7DA1-66A4CAA24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93677-388E-7E35-F5F2-72770FC7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2E37-03BA-4A5E-94D5-1456071B3CDC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218C2-228C-F67D-4D01-EA877248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4A3E9-4449-6AF8-23F4-54964A5C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F1E-9AAA-4EBE-A2CC-CE4D4869A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D117-6FE9-04AA-1C79-BEC5449F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6108C-9E87-714F-3635-F195B709F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5ED-E20E-EBA6-9C7C-4DC8FC69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2E37-03BA-4A5E-94D5-1456071B3CDC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0E4B4-AF02-1006-BFF5-0D2BAA4A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1BFFD-CF9C-75B9-1F6E-5DBCCD88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F1E-9AAA-4EBE-A2CC-CE4D4869A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1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3A6CF-1FD7-5542-BC45-25F976C7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A0031-9709-25BB-01FA-8ECBC5D71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9F0AC-6F78-8B3B-1BF8-ADC9FDE21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B59B4-0313-9CE0-F252-FDDD7671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2E37-03BA-4A5E-94D5-1456071B3CDC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54A0E-08B4-F8E2-B810-9A6B6B4D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4F659-A6FD-557A-D04E-AD29094B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F1E-9AAA-4EBE-A2CC-CE4D4869A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23BF7-BA03-19ED-791F-FBDA9ADC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1DB1B-3B9F-E474-FDED-10F2609EA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5083B-F1F2-A853-F1E9-F1A26C4DD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C0E072-7D4E-70AF-822F-439EDE112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EF2A9-2C24-13D4-9499-4E85C5DF3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2857A-B6D0-62B8-4CF5-C9340A93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2E37-03BA-4A5E-94D5-1456071B3CDC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7040B-9785-1A31-B29B-0D0D5CE0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08307D-1881-688B-8D34-D1969C90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F1E-9AAA-4EBE-A2CC-CE4D4869A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7BEA4-C155-8500-94F8-6F4A8869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0B4352-B7C2-C9C0-1DA6-035248B6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2E37-03BA-4A5E-94D5-1456071B3CDC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57A34-AE22-A567-5022-4AA67500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2A2D6-92B2-EDF5-CE08-71DBC70B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F1E-9AAA-4EBE-A2CC-CE4D4869A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8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CF256-1B1C-F200-4B43-4AAA008A5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2E37-03BA-4A5E-94D5-1456071B3CDC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D73773-0F67-40D6-3381-3386A26D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2A7E8-7E15-62AA-C114-C009F76A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F1E-9AAA-4EBE-A2CC-CE4D4869A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69EBC-4179-43A0-9DAD-A2C28AF7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99C5C-63A1-D473-273D-47C83319B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CE82F-9EC1-B480-57AF-69303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7CA1A-0EFF-2287-6A35-50C05EC1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2E37-03BA-4A5E-94D5-1456071B3CDC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DE892-D002-3458-B944-5D9A7923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BEDFE-5935-C277-8B45-F2C11A0D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F1E-9AAA-4EBE-A2CC-CE4D4869A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0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3A08-4D0D-1F1C-D8AB-4CB15457B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8554BD-EE7A-296D-7475-0431BC7E4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ACA99-7146-2A92-1515-575781AF5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E0DF3-C7D6-B32F-6EEE-97F7E4AE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2E37-03BA-4A5E-94D5-1456071B3CDC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49A0D-987F-8354-9081-9D8348635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CA34D-339F-7589-B178-D062F106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4F1E-9AAA-4EBE-A2CC-CE4D4869A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3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5E4A0F-95F9-28AD-D24A-509E05E2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BC7CB-AC6E-27DA-1600-14185F97E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BB28B-F02E-13BC-6CBD-A1AF27DA6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D2E37-03BA-4A5E-94D5-1456071B3CDC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679EC-D2B3-C232-090E-ACBD641C0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2126B-3EE7-B7C6-94A1-D70DF103D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4F1E-9AAA-4EBE-A2CC-CE4D4869A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3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A city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C9A46595-057A-F0AD-741E-4818164E7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5FF69C-E7E5-8E25-A12B-2604F0FF0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656" y="4893483"/>
            <a:ext cx="9795637" cy="914398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ritannic Bold" panose="020B0903060703020204" pitchFamily="34" charset="0"/>
              </a:rPr>
              <a:t>Making Christianity Attractive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DCCDB-118D-79FD-C913-7E3FD22F2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268" y="5807881"/>
            <a:ext cx="9678411" cy="765111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Georgia" panose="02040502050405020303" pitchFamily="18" charset="0"/>
              </a:rPr>
              <a:t>Titus 2:1-10</a:t>
            </a:r>
          </a:p>
        </p:txBody>
      </p:sp>
    </p:spTree>
    <p:extLst>
      <p:ext uri="{BB962C8B-B14F-4D97-AF65-F5344CB8AC3E}">
        <p14:creationId xmlns:p14="http://schemas.microsoft.com/office/powerpoint/2010/main" val="966897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A city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C9A46595-057A-F0AD-741E-4818164E7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5FF69C-E7E5-8E25-A12B-2604F0FF0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656" y="4893483"/>
            <a:ext cx="9795637" cy="914398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ritannic Bold" panose="020B0903060703020204" pitchFamily="34" charset="0"/>
              </a:rPr>
              <a:t>Making Christianity Attractive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DCCDB-118D-79FD-C913-7E3FD22F2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268" y="5807881"/>
            <a:ext cx="9678411" cy="765111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Georgia" panose="02040502050405020303" pitchFamily="18" charset="0"/>
              </a:rPr>
              <a:t>Titus 2:1-10</a:t>
            </a:r>
          </a:p>
        </p:txBody>
      </p:sp>
    </p:spTree>
    <p:extLst>
      <p:ext uri="{BB962C8B-B14F-4D97-AF65-F5344CB8AC3E}">
        <p14:creationId xmlns:p14="http://schemas.microsoft.com/office/powerpoint/2010/main" val="177944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A city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C9A46595-057A-F0AD-741E-4818164E7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5FF69C-E7E5-8E25-A12B-2604F0FF0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656" y="4893483"/>
            <a:ext cx="9795637" cy="914398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ritannic Bold" panose="020B0903060703020204" pitchFamily="34" charset="0"/>
              </a:rPr>
              <a:t>Making Christianity Attractive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DCCDB-118D-79FD-C913-7E3FD22F2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268" y="5807881"/>
            <a:ext cx="9678411" cy="765111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Georgia" panose="02040502050405020303" pitchFamily="18" charset="0"/>
              </a:rPr>
              <a:t>Titus 2:1-10</a:t>
            </a:r>
          </a:p>
        </p:txBody>
      </p:sp>
    </p:spTree>
    <p:extLst>
      <p:ext uri="{BB962C8B-B14F-4D97-AF65-F5344CB8AC3E}">
        <p14:creationId xmlns:p14="http://schemas.microsoft.com/office/powerpoint/2010/main" val="123456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island of crete&#10;&#10;Description automatically generated with medium confidence">
            <a:extLst>
              <a:ext uri="{FF2B5EF4-FFF2-40B4-BE49-F238E27FC236}">
                <a16:creationId xmlns:a16="http://schemas.microsoft.com/office/drawing/2014/main" id="{202F6499-CF4E-0992-DBE9-C164D794E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7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 with trees and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3E03CED7-6755-2CFA-0416-C73D8E419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12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1795D6-EB8D-5816-5DA6-0FA896120B83}"/>
              </a:ext>
            </a:extLst>
          </p:cNvPr>
          <p:cNvSpPr/>
          <p:nvPr/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Titus 1:10-12 “Cretans </a:t>
            </a:r>
            <a:r>
              <a:rPr lang="en-US" sz="4400" i="1" dirty="0">
                <a:solidFill>
                  <a:schemeClr val="bg1"/>
                </a:solidFill>
                <a:latin typeface="Georgia" panose="02040502050405020303" pitchFamily="18" charset="0"/>
              </a:rPr>
              <a:t>are</a:t>
            </a:r>
            <a:r>
              <a:rPr 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 always liars,            evil beasts, lazy gluttons.”</a:t>
            </a:r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138DC2-3CB7-C048-2308-60C88077A308}"/>
              </a:ext>
            </a:extLst>
          </p:cNvPr>
          <p:cNvSpPr txBox="1"/>
          <p:nvPr/>
        </p:nvSpPr>
        <p:spPr>
          <a:xfrm>
            <a:off x="883920" y="4958080"/>
            <a:ext cx="1050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 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3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C9A46595-057A-F0AD-741E-4818164E7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C0423A-4449-5D95-029B-0C4C913A2516}"/>
              </a:ext>
            </a:extLst>
          </p:cNvPr>
          <p:cNvSpPr/>
          <p:nvPr/>
        </p:nvSpPr>
        <p:spPr>
          <a:xfrm>
            <a:off x="-1" y="0"/>
            <a:ext cx="4708597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9DCC1E-BB19-7631-E0DE-32AA8068DF39}"/>
              </a:ext>
            </a:extLst>
          </p:cNvPr>
          <p:cNvSpPr/>
          <p:nvPr/>
        </p:nvSpPr>
        <p:spPr>
          <a:xfrm>
            <a:off x="4708601" y="-10"/>
            <a:ext cx="7483395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FF69C-E7E5-8E25-A12B-2604F0FF0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73283"/>
            <a:ext cx="7147559" cy="988437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Sound doctrine  </a:t>
            </a:r>
            <a:r>
              <a:rPr lang="en-US" sz="4200" dirty="0">
                <a:solidFill>
                  <a:srgbClr val="FFC000"/>
                </a:solidFill>
                <a:latin typeface="Britannic Bold" panose="020B0903060703020204" pitchFamily="34" charset="0"/>
              </a:rPr>
              <a:t>vs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DCCDB-118D-79FD-C913-7E3FD22F2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194560"/>
            <a:ext cx="11063780" cy="3886503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solidFill>
                  <a:srgbClr val="FFC000"/>
                </a:solidFill>
                <a:latin typeface="Georgia" panose="02040502050405020303" pitchFamily="18" charset="0"/>
              </a:rPr>
              <a:t>Titus 2:1 </a:t>
            </a:r>
            <a:r>
              <a:rPr lang="en-US" sz="4000" dirty="0"/>
              <a:t>But as for you, speak the things which are proper for sound doctrine: </a:t>
            </a:r>
          </a:p>
          <a:p>
            <a:pPr marL="571500" indent="-571500" algn="l">
              <a:buClr>
                <a:srgbClr val="FFC000"/>
              </a:buClr>
              <a:buFont typeface="Georgia" panose="02040502050405020303" pitchFamily="18" charset="0"/>
              <a:buChar char="—"/>
            </a:pPr>
            <a:r>
              <a:rPr lang="en-US" sz="3400" dirty="0">
                <a:latin typeface="Georgia" panose="02040502050405020303" pitchFamily="18" charset="0"/>
              </a:rPr>
              <a:t>Sound doctrine (promotes health)</a:t>
            </a:r>
          </a:p>
          <a:p>
            <a:pPr marL="571500" indent="-571500" algn="l">
              <a:buClr>
                <a:srgbClr val="FFC000"/>
              </a:buClr>
              <a:buFont typeface="Georgia" panose="02040502050405020303" pitchFamily="18" charset="0"/>
              <a:buChar char="—"/>
            </a:pPr>
            <a:r>
              <a:rPr lang="en-US" sz="3400" dirty="0">
                <a:latin typeface="Georgia" panose="02040502050405020303" pitchFamily="18" charset="0"/>
              </a:rPr>
              <a:t>The things which are proper (behavior)</a:t>
            </a:r>
          </a:p>
        </p:txBody>
      </p:sp>
    </p:spTree>
    <p:extLst>
      <p:ext uri="{BB962C8B-B14F-4D97-AF65-F5344CB8AC3E}">
        <p14:creationId xmlns:p14="http://schemas.microsoft.com/office/powerpoint/2010/main" val="934501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C9A46595-057A-F0AD-741E-4818164E7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C0423A-4449-5D95-029B-0C4C913A2516}"/>
              </a:ext>
            </a:extLst>
          </p:cNvPr>
          <p:cNvSpPr/>
          <p:nvPr/>
        </p:nvSpPr>
        <p:spPr>
          <a:xfrm>
            <a:off x="-1" y="0"/>
            <a:ext cx="4708597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9DCC1E-BB19-7631-E0DE-32AA8068DF39}"/>
              </a:ext>
            </a:extLst>
          </p:cNvPr>
          <p:cNvSpPr/>
          <p:nvPr/>
        </p:nvSpPr>
        <p:spPr>
          <a:xfrm>
            <a:off x="4708601" y="-10"/>
            <a:ext cx="7483395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FF69C-E7E5-8E25-A12B-2604F0FF0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73283"/>
            <a:ext cx="7147559" cy="988437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Older Men  </a:t>
            </a:r>
            <a:r>
              <a:rPr lang="en-US" sz="4200" dirty="0">
                <a:solidFill>
                  <a:srgbClr val="FFC000"/>
                </a:solidFill>
                <a:latin typeface="Britannic Bold" panose="020B0903060703020204" pitchFamily="34" charset="0"/>
              </a:rPr>
              <a:t>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DCCDB-118D-79FD-C913-7E3FD22F2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052320"/>
            <a:ext cx="11063780" cy="3947463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solidFill>
                  <a:srgbClr val="FFC000"/>
                </a:solidFill>
                <a:latin typeface="Georgia" panose="02040502050405020303" pitchFamily="18" charset="0"/>
              </a:rPr>
              <a:t>2:2 </a:t>
            </a:r>
            <a:r>
              <a:rPr lang="en-US" sz="3200" dirty="0"/>
              <a:t> </a:t>
            </a:r>
            <a:r>
              <a:rPr lang="en-US" sz="4200" dirty="0"/>
              <a:t>that the older men be sober, reverent, temperate, sound in faith, in love, in patience; </a:t>
            </a:r>
          </a:p>
          <a:p>
            <a:pPr marL="571500" indent="-571500" algn="l">
              <a:buClr>
                <a:srgbClr val="FFC000"/>
              </a:buClr>
              <a:buFont typeface="Georgia" panose="02040502050405020303" pitchFamily="18" charset="0"/>
              <a:buChar char="—"/>
            </a:pPr>
            <a:r>
              <a:rPr lang="en-US" sz="3400" dirty="0">
                <a:latin typeface="Georgia" panose="02040502050405020303" pitchFamily="18" charset="0"/>
              </a:rPr>
              <a:t>Older men should be good examples</a:t>
            </a:r>
          </a:p>
          <a:p>
            <a:pPr marL="571500" indent="-571500" algn="l">
              <a:buClr>
                <a:srgbClr val="FFC000"/>
              </a:buClr>
              <a:buFont typeface="Georgia" panose="02040502050405020303" pitchFamily="18" charset="0"/>
              <a:buChar char="—"/>
            </a:pPr>
            <a:r>
              <a:rPr lang="en-US" sz="3400" dirty="0">
                <a:latin typeface="Georgia" panose="02040502050405020303" pitchFamily="18" charset="0"/>
              </a:rPr>
              <a:t>Positive qualities admired by all</a:t>
            </a:r>
          </a:p>
          <a:p>
            <a:pPr marL="571500" indent="-571500" algn="l">
              <a:buClr>
                <a:srgbClr val="FFC000"/>
              </a:buClr>
              <a:buFont typeface="Georgia" panose="02040502050405020303" pitchFamily="18" charset="0"/>
              <a:buChar char="—"/>
            </a:pPr>
            <a:r>
              <a:rPr lang="en-US" sz="3400" dirty="0">
                <a:latin typeface="Georgia" panose="02040502050405020303" pitchFamily="18" charset="0"/>
              </a:rPr>
              <a:t>The Goal: Respect</a:t>
            </a:r>
          </a:p>
        </p:txBody>
      </p:sp>
    </p:spTree>
    <p:extLst>
      <p:ext uri="{BB962C8B-B14F-4D97-AF65-F5344CB8AC3E}">
        <p14:creationId xmlns:p14="http://schemas.microsoft.com/office/powerpoint/2010/main" val="3113603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C9A46595-057A-F0AD-741E-4818164E7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C0423A-4449-5D95-029B-0C4C913A2516}"/>
              </a:ext>
            </a:extLst>
          </p:cNvPr>
          <p:cNvSpPr/>
          <p:nvPr/>
        </p:nvSpPr>
        <p:spPr>
          <a:xfrm>
            <a:off x="-1" y="0"/>
            <a:ext cx="4708597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9DCC1E-BB19-7631-E0DE-32AA8068DF39}"/>
              </a:ext>
            </a:extLst>
          </p:cNvPr>
          <p:cNvSpPr/>
          <p:nvPr/>
        </p:nvSpPr>
        <p:spPr>
          <a:xfrm>
            <a:off x="4708601" y="-10"/>
            <a:ext cx="7483395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FF69C-E7E5-8E25-A12B-2604F0FF0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73283"/>
            <a:ext cx="7147559" cy="988437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Older Women  </a:t>
            </a:r>
            <a:r>
              <a:rPr lang="en-US" sz="4200" dirty="0">
                <a:solidFill>
                  <a:srgbClr val="FFC000"/>
                </a:solidFill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DCCDB-118D-79FD-C913-7E3FD22F2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10" y="1859280"/>
            <a:ext cx="11231650" cy="4373037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C000"/>
                </a:solidFill>
                <a:latin typeface="Georgia" panose="02040502050405020303" pitchFamily="18" charset="0"/>
              </a:rPr>
              <a:t>3</a:t>
            </a:r>
            <a:r>
              <a:rPr lang="en-US" sz="3800" dirty="0"/>
              <a:t> </a:t>
            </a:r>
            <a:r>
              <a:rPr lang="en-US" sz="4000" dirty="0"/>
              <a:t>the older women likewise, that they be reverent in behavior, not slanderers, not given to much wine, teachers of good things— </a:t>
            </a:r>
          </a:p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Older women not like other Cretans </a:t>
            </a:r>
          </a:p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Teachers of good things</a:t>
            </a:r>
          </a:p>
        </p:txBody>
      </p:sp>
    </p:spTree>
    <p:extLst>
      <p:ext uri="{BB962C8B-B14F-4D97-AF65-F5344CB8AC3E}">
        <p14:creationId xmlns:p14="http://schemas.microsoft.com/office/powerpoint/2010/main" val="4121047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C9A46595-057A-F0AD-741E-4818164E7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C0423A-4449-5D95-029B-0C4C913A2516}"/>
              </a:ext>
            </a:extLst>
          </p:cNvPr>
          <p:cNvSpPr/>
          <p:nvPr/>
        </p:nvSpPr>
        <p:spPr>
          <a:xfrm>
            <a:off x="-1" y="0"/>
            <a:ext cx="4708597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9DCC1E-BB19-7631-E0DE-32AA8068DF39}"/>
              </a:ext>
            </a:extLst>
          </p:cNvPr>
          <p:cNvSpPr/>
          <p:nvPr/>
        </p:nvSpPr>
        <p:spPr>
          <a:xfrm>
            <a:off x="4708601" y="-10"/>
            <a:ext cx="7483395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FF69C-E7E5-8E25-A12B-2604F0FF0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73283"/>
            <a:ext cx="7147559" cy="988437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Younger Women  </a:t>
            </a:r>
            <a:r>
              <a:rPr lang="en-US" sz="4200" dirty="0">
                <a:solidFill>
                  <a:srgbClr val="FFC000"/>
                </a:solidFill>
                <a:latin typeface="Britannic Bold" panose="020B0903060703020204" pitchFamily="34" charset="0"/>
              </a:rPr>
              <a:t>4-5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DCCDB-118D-79FD-C913-7E3FD22F2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10" y="1859280"/>
            <a:ext cx="11231650" cy="4373037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C000"/>
                </a:solidFill>
                <a:latin typeface="Georgia" panose="02040502050405020303" pitchFamily="18" charset="0"/>
              </a:rPr>
              <a:t>4-5</a:t>
            </a:r>
            <a:r>
              <a:rPr lang="en-US" sz="3800" dirty="0"/>
              <a:t> that they admonish the young women to love their husbands, to love their children, </a:t>
            </a:r>
            <a:r>
              <a:rPr lang="en-US" sz="3800" baseline="30000" dirty="0"/>
              <a:t>5 </a:t>
            </a:r>
            <a:r>
              <a:rPr lang="en-US" sz="3800" i="1" dirty="0"/>
              <a:t>to be</a:t>
            </a:r>
            <a:r>
              <a:rPr lang="en-US" sz="3800" dirty="0"/>
              <a:t> discreet, chaste, homemakers, good, obedient to their own husbands, that the word of God may not be blasphemed.</a:t>
            </a:r>
          </a:p>
          <a:p>
            <a:pPr marL="571500" indent="-571500" algn="l">
              <a:buClr>
                <a:srgbClr val="FFC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Older women train younger by example</a:t>
            </a:r>
          </a:p>
          <a:p>
            <a:pPr marL="571500" indent="-571500" algn="l">
              <a:buClr>
                <a:srgbClr val="FFC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The Goal: Respect for the Word of God</a:t>
            </a:r>
          </a:p>
        </p:txBody>
      </p:sp>
    </p:spTree>
    <p:extLst>
      <p:ext uri="{BB962C8B-B14F-4D97-AF65-F5344CB8AC3E}">
        <p14:creationId xmlns:p14="http://schemas.microsoft.com/office/powerpoint/2010/main" val="433983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C9A46595-057A-F0AD-741E-4818164E7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C0423A-4449-5D95-029B-0C4C913A2516}"/>
              </a:ext>
            </a:extLst>
          </p:cNvPr>
          <p:cNvSpPr/>
          <p:nvPr/>
        </p:nvSpPr>
        <p:spPr>
          <a:xfrm>
            <a:off x="-1" y="0"/>
            <a:ext cx="4708597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9DCC1E-BB19-7631-E0DE-32AA8068DF39}"/>
              </a:ext>
            </a:extLst>
          </p:cNvPr>
          <p:cNvSpPr/>
          <p:nvPr/>
        </p:nvSpPr>
        <p:spPr>
          <a:xfrm>
            <a:off x="4708601" y="-10"/>
            <a:ext cx="7483395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FF69C-E7E5-8E25-A12B-2604F0FF0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73283"/>
            <a:ext cx="7147559" cy="988437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Younger Men  </a:t>
            </a:r>
            <a:r>
              <a:rPr lang="en-US" sz="4200" dirty="0">
                <a:solidFill>
                  <a:srgbClr val="FFC000"/>
                </a:solidFill>
                <a:latin typeface="Britannic Bold" panose="020B0903060703020204" pitchFamily="34" charset="0"/>
              </a:rPr>
              <a:t>6-8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DCCDB-118D-79FD-C913-7E3FD22F2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930" y="1614120"/>
            <a:ext cx="11231650" cy="4373037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4000" dirty="0">
                <a:solidFill>
                  <a:srgbClr val="FFC000"/>
                </a:solidFill>
                <a:latin typeface="Georgia" panose="02040502050405020303" pitchFamily="18" charset="0"/>
              </a:rPr>
              <a:t>6-8</a:t>
            </a:r>
            <a:r>
              <a:rPr lang="en-US" sz="3800" dirty="0"/>
              <a:t> </a:t>
            </a:r>
            <a:r>
              <a:rPr lang="en-US" sz="4000" dirty="0"/>
              <a:t>Likewise, exhort the young men to be sober-minded,  </a:t>
            </a:r>
            <a:r>
              <a:rPr lang="en-US" sz="4000" baseline="30000" dirty="0"/>
              <a:t>7 </a:t>
            </a:r>
            <a:r>
              <a:rPr lang="en-US" sz="4000" dirty="0"/>
              <a:t>in all things showing yourself </a:t>
            </a:r>
            <a:r>
              <a:rPr lang="en-US" sz="4000" i="1" dirty="0"/>
              <a:t>to be</a:t>
            </a:r>
            <a:r>
              <a:rPr lang="en-US" sz="4000" dirty="0"/>
              <a:t> a pattern of good works; in doctrine </a:t>
            </a:r>
            <a:r>
              <a:rPr lang="en-US" sz="4000" i="1" dirty="0"/>
              <a:t>showing</a:t>
            </a:r>
            <a:r>
              <a:rPr lang="en-US" sz="4000" dirty="0"/>
              <a:t> integrity, reverence, incorruptibility, </a:t>
            </a:r>
            <a:r>
              <a:rPr lang="en-US" sz="4000" baseline="30000" dirty="0"/>
              <a:t>8 </a:t>
            </a:r>
            <a:r>
              <a:rPr lang="en-US" sz="4000" dirty="0"/>
              <a:t>sound speech that cannot be condemned, that one who is an opponent may be ashamed, having nothing evil to say of you.</a:t>
            </a:r>
          </a:p>
          <a:p>
            <a:pPr marL="571500" indent="-571500" algn="l">
              <a:buFont typeface="Calibri" panose="020F0502020204030204" pitchFamily="34" charset="0"/>
              <a:buChar char="—"/>
            </a:pPr>
            <a:r>
              <a:rPr lang="en-US" sz="4000" dirty="0">
                <a:latin typeface="Georgia" panose="02040502050405020303" pitchFamily="18" charset="0"/>
              </a:rPr>
              <a:t>Young men with self control will be respected</a:t>
            </a:r>
          </a:p>
          <a:p>
            <a:pPr marL="571500" indent="-571500" algn="l">
              <a:buFont typeface="Calibri" panose="020F0502020204030204" pitchFamily="34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The Goal: others have nothing evil to say</a:t>
            </a:r>
          </a:p>
        </p:txBody>
      </p:sp>
    </p:spTree>
    <p:extLst>
      <p:ext uri="{BB962C8B-B14F-4D97-AF65-F5344CB8AC3E}">
        <p14:creationId xmlns:p14="http://schemas.microsoft.com/office/powerpoint/2010/main" val="453783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C9A46595-057A-F0AD-741E-4818164E7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C0423A-4449-5D95-029B-0C4C913A2516}"/>
              </a:ext>
            </a:extLst>
          </p:cNvPr>
          <p:cNvSpPr/>
          <p:nvPr/>
        </p:nvSpPr>
        <p:spPr>
          <a:xfrm>
            <a:off x="-1" y="0"/>
            <a:ext cx="4708597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9DCC1E-BB19-7631-E0DE-32AA8068DF39}"/>
              </a:ext>
            </a:extLst>
          </p:cNvPr>
          <p:cNvSpPr/>
          <p:nvPr/>
        </p:nvSpPr>
        <p:spPr>
          <a:xfrm>
            <a:off x="4708601" y="-10"/>
            <a:ext cx="7483395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FF69C-E7E5-8E25-A12B-2604F0FF0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73283"/>
            <a:ext cx="7147559" cy="988437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Slaves </a:t>
            </a:r>
            <a:r>
              <a:rPr lang="en-US" sz="4200" dirty="0">
                <a:solidFill>
                  <a:srgbClr val="FFC000"/>
                </a:solidFill>
                <a:latin typeface="Britannic Bold" panose="020B0903060703020204" pitchFamily="34" charset="0"/>
              </a:rPr>
              <a:t>9-10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DCCDB-118D-79FD-C913-7E3FD22F2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930" y="1614120"/>
            <a:ext cx="11231650" cy="4373037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C000"/>
                </a:solidFill>
                <a:latin typeface="Georgia" panose="02040502050405020303" pitchFamily="18" charset="0"/>
              </a:rPr>
              <a:t>9-10</a:t>
            </a:r>
            <a:r>
              <a:rPr lang="en-US" sz="3800" dirty="0"/>
              <a:t> </a:t>
            </a:r>
            <a:r>
              <a:rPr lang="en-US" sz="4000" i="1" dirty="0"/>
              <a:t>Exhort</a:t>
            </a:r>
            <a:r>
              <a:rPr lang="en-US" sz="4000" dirty="0"/>
              <a:t> bondservants to be obedient to their own masters, to be well pleasing in all </a:t>
            </a:r>
            <a:r>
              <a:rPr lang="en-US" sz="4000" i="1" dirty="0"/>
              <a:t>things,</a:t>
            </a:r>
            <a:r>
              <a:rPr lang="en-US" sz="4000" dirty="0"/>
              <a:t> not answering back, </a:t>
            </a:r>
            <a:r>
              <a:rPr lang="en-US" sz="4000" baseline="30000" dirty="0"/>
              <a:t>10 </a:t>
            </a:r>
            <a:r>
              <a:rPr lang="en-US" sz="4000" dirty="0"/>
              <a:t>not pilfering, but showing all good fidelity, that they may adorn the doctrine of God our Savior in all things.</a:t>
            </a:r>
          </a:p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400" dirty="0">
                <a:latin typeface="Georgia" panose="02040502050405020303" pitchFamily="18" charset="0"/>
              </a:rPr>
              <a:t>Trust is earned by honorable behavior</a:t>
            </a:r>
          </a:p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400" dirty="0">
                <a:latin typeface="Georgia" panose="02040502050405020303" pitchFamily="18" charset="0"/>
              </a:rPr>
              <a:t>The Goal: to adorn the doctrine of God</a:t>
            </a:r>
          </a:p>
        </p:txBody>
      </p:sp>
    </p:spTree>
    <p:extLst>
      <p:ext uri="{BB962C8B-B14F-4D97-AF65-F5344CB8AC3E}">
        <p14:creationId xmlns:p14="http://schemas.microsoft.com/office/powerpoint/2010/main" val="1890324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351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Britannic Bold</vt:lpstr>
      <vt:lpstr>Calibri</vt:lpstr>
      <vt:lpstr>Calibri Light</vt:lpstr>
      <vt:lpstr>Georgia</vt:lpstr>
      <vt:lpstr>Office Theme</vt:lpstr>
      <vt:lpstr>Making Christianity Attractive</vt:lpstr>
      <vt:lpstr>PowerPoint Presentation</vt:lpstr>
      <vt:lpstr>PowerPoint Presentation</vt:lpstr>
      <vt:lpstr>Sound doctrine  vs 1</vt:lpstr>
      <vt:lpstr>Older Men  2</vt:lpstr>
      <vt:lpstr>Older Women  3</vt:lpstr>
      <vt:lpstr>Younger Women  4-5</vt:lpstr>
      <vt:lpstr>Younger Men  6-8</vt:lpstr>
      <vt:lpstr>Slaves 9-10</vt:lpstr>
      <vt:lpstr>Making Christianity Attractive</vt:lpstr>
      <vt:lpstr>Making Christianity Attractive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Christianity Attractive</dc:title>
  <dc:creator>PAUL BAILEY</dc:creator>
  <cp:lastModifiedBy>PAUL BAILEY</cp:lastModifiedBy>
  <cp:revision>1</cp:revision>
  <dcterms:created xsi:type="dcterms:W3CDTF">2023-06-18T14:57:21Z</dcterms:created>
  <dcterms:modified xsi:type="dcterms:W3CDTF">2023-06-18T16:18:16Z</dcterms:modified>
</cp:coreProperties>
</file>