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1" r:id="rId4"/>
    <p:sldId id="265" r:id="rId5"/>
    <p:sldId id="260" r:id="rId6"/>
    <p:sldId id="266" r:id="rId7"/>
    <p:sldId id="267" r:id="rId8"/>
    <p:sldId id="262" r:id="rId9"/>
    <p:sldId id="268" r:id="rId10"/>
    <p:sldId id="26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3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93C0-E519-D4AE-B534-D709AC1F0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2256A-D92A-3FB2-6710-FF0A813B5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E1BD2-4CF3-C82C-B0A4-9FB7C01F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0772-F144-493F-A3CB-7F92A122509C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6C812-A6AC-4D19-A442-718EBDB5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A35B6-F514-3C72-5807-BEE1BC6C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ED5-5BD8-44D5-83C8-B743C009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1534-7EB2-BD18-45C7-9CFBC5DB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1B8A7-BB92-B5CF-E2E9-32A73F7F9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EA5B6-F3EC-6E70-176A-E0E627F7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0772-F144-493F-A3CB-7F92A122509C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061CA-7930-DB16-1940-779667C9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B8397-49F5-94AD-CBFC-A6D1849E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ED5-5BD8-44D5-83C8-B743C009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1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2A8F2-C33F-18E9-5218-2FF808629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F9090-BD1B-22CD-8C99-B0A808BD9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7762E-2B12-62F5-4AC4-6CACE452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0772-F144-493F-A3CB-7F92A122509C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75B6F-1C42-1915-F50A-1DF64811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354EA-0EAF-9E38-8577-05F20A43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ED5-5BD8-44D5-83C8-B743C009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4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B3ACB-B442-55E3-7DBD-E4AEF955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E74C-90C7-F9C1-37E0-BAA9A987A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3F81E-58A6-919B-E60B-BDD66032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0772-F144-493F-A3CB-7F92A122509C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0C2FA-D829-6D9C-3EC0-363EA23E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40B76-88FF-3B41-1E2E-39ECE9A7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ED5-5BD8-44D5-83C8-B743C009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8E22-0541-1D5C-885A-E7678619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94720-B792-0DEF-2F58-55DF95E63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E042B-81BE-3006-03BB-6CD7B713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0772-F144-493F-A3CB-7F92A122509C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D6CCD-A3ED-F845-74A8-9577412F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4B633-0133-BF81-0487-9ABE56A1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ED5-5BD8-44D5-83C8-B743C009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4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9472-AB71-3133-A8EB-F48D74BD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0423B-7B95-08C6-3990-2A514AA3E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06A5D-23F8-38A9-86C2-BA19F94C0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CFC7D-BE5B-109F-37A4-6546A937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0772-F144-493F-A3CB-7F92A122509C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46ADF-4101-23F7-EDD4-ACB66D53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AF643-1791-0B21-4C45-5D25B3DF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ED5-5BD8-44D5-83C8-B743C009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CCD2-D400-AAB7-8051-FA08A7BC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20F3A-C7D9-B7A7-41F6-D715528F0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FB32F-E024-F8D4-3A88-214CC3104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16680-EB15-1642-7411-85935607C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2E00A-8722-52F6-EFCF-7C66E2E53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2B5DB6-7F1C-B9C7-97A2-C6A82F75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0772-F144-493F-A3CB-7F92A122509C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76498-F169-3AFC-3FB6-B43463F9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710D2-F4F7-776B-97D3-85250397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ED5-5BD8-44D5-83C8-B743C009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5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CDAD-D8EE-14E6-0D39-E3808660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40734-62BA-0D23-C7A2-337677A9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0772-F144-493F-A3CB-7F92A122509C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569FB-F13B-9AE8-D3BC-354173A1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3498E-F470-F377-A2AC-15A8DDF7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ED5-5BD8-44D5-83C8-B743C009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0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A87928-BD32-EF6B-E5F5-B30F89FC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0772-F144-493F-A3CB-7F92A122509C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B5BBA-4A4F-CC96-E612-38C3A9A8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EBA0B-BB6F-83ED-613A-771C8BF2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ED5-5BD8-44D5-83C8-B743C009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4237-2BB3-21E7-A1C2-414483EF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610C0-1130-B06F-ED40-E905D3C7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1615-DB38-DD92-4650-6022914C6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7DEDE-47BF-03C9-90BC-B2FD7208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0772-F144-493F-A3CB-7F92A122509C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7E37A-9485-6477-8A7D-B4D84006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A6C8F-16D4-88AD-FE65-302C6127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ED5-5BD8-44D5-83C8-B743C009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C1E5-0A87-A148-3195-C9235B37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2152D1-7F02-E32C-21AF-DAB5BB752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51197-F581-C925-DEA2-CF0D8A499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E724D-D64B-E1FF-1E18-AF2B9428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0772-F144-493F-A3CB-7F92A122509C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5C8C3-0E02-965A-16D9-CBBE605B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5A6FF-5322-DBFE-E285-986DA267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ED5-5BD8-44D5-83C8-B743C009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262CA-C8E3-43B7-13B2-1B05737E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54ADB-CCD8-690D-A1B8-735CF6294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B7304-6A97-08C6-582D-04C130BC1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A0772-F144-493F-A3CB-7F92A122509C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6681-7B1C-B913-5D97-89A5AB03E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ECD01-7144-C524-BAD4-2860E5EE0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FED5-5BD8-44D5-83C8-B743C009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prin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92DCAEF-A31F-D67F-6229-05D0607E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8582" r="13171"/>
          <a:stretch/>
        </p:blipFill>
        <p:spPr>
          <a:xfrm>
            <a:off x="1" y="0"/>
            <a:ext cx="12191999" cy="62694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AD6281-4646-D986-BEF0-C65C947F1AB4}"/>
              </a:ext>
            </a:extLst>
          </p:cNvPr>
          <p:cNvSpPr/>
          <p:nvPr/>
        </p:nvSpPr>
        <p:spPr>
          <a:xfrm>
            <a:off x="3049" y="4792199"/>
            <a:ext cx="12188951" cy="2054772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579E4-2251-6A19-5BB4-CA5FFAE1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375" y="4967360"/>
            <a:ext cx="9327212" cy="94532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latin typeface="Britannic Bold" panose="020B0903060703020204" pitchFamily="34" charset="0"/>
              </a:rPr>
              <a:t>Stand Firm in the Truth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1B2A-E8C9-D100-7B39-1D23B4810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9040" y="5802276"/>
            <a:ext cx="7366000" cy="94532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Georgia" panose="02040502050405020303" pitchFamily="18" charset="0"/>
              </a:rPr>
              <a:t>Titus 1:1-16</a:t>
            </a:r>
          </a:p>
        </p:txBody>
      </p:sp>
    </p:spTree>
    <p:extLst>
      <p:ext uri="{BB962C8B-B14F-4D97-AF65-F5344CB8AC3E}">
        <p14:creationId xmlns:p14="http://schemas.microsoft.com/office/powerpoint/2010/main" val="63252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handwriting, letter, publication&#10;&#10;Description automatically generated">
            <a:extLst>
              <a:ext uri="{FF2B5EF4-FFF2-40B4-BE49-F238E27FC236}">
                <a16:creationId xmlns:a16="http://schemas.microsoft.com/office/drawing/2014/main" id="{BFCD5CF2-633A-DEF9-376E-B3394387A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6828DB-B5BB-B922-BC20-FED21E8D8FBE}"/>
              </a:ext>
            </a:extLst>
          </p:cNvPr>
          <p:cNvSpPr/>
          <p:nvPr/>
        </p:nvSpPr>
        <p:spPr>
          <a:xfrm>
            <a:off x="3149600" y="1168400"/>
            <a:ext cx="1808480" cy="294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11E6E7-5AB3-30B7-7BB8-4E8AF4F5381A}"/>
              </a:ext>
            </a:extLst>
          </p:cNvPr>
          <p:cNvSpPr/>
          <p:nvPr/>
        </p:nvSpPr>
        <p:spPr>
          <a:xfrm>
            <a:off x="975360" y="6461760"/>
            <a:ext cx="1808480" cy="294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3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prin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92DCAEF-A31F-D67F-6229-05D0607E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8582" r="13171"/>
          <a:stretch/>
        </p:blipFill>
        <p:spPr>
          <a:xfrm>
            <a:off x="1" y="0"/>
            <a:ext cx="12191999" cy="62694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AD6281-4646-D986-BEF0-C65C947F1AB4}"/>
              </a:ext>
            </a:extLst>
          </p:cNvPr>
          <p:cNvSpPr/>
          <p:nvPr/>
        </p:nvSpPr>
        <p:spPr>
          <a:xfrm>
            <a:off x="3049" y="4792199"/>
            <a:ext cx="12188951" cy="2054772"/>
          </a:xfrm>
          <a:prstGeom prst="rect">
            <a:avLst/>
          </a:prstGeom>
          <a:solidFill>
            <a:srgbClr val="1525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579E4-2251-6A19-5BB4-CA5FFAE1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375" y="4967360"/>
            <a:ext cx="9327212" cy="94532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latin typeface="Britannic Bold" panose="020B0903060703020204" pitchFamily="34" charset="0"/>
              </a:rPr>
              <a:t>Stand Firm in the Truth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1B2A-E8C9-D100-7B39-1D23B4810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9040" y="5802276"/>
            <a:ext cx="7366000" cy="94532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Georgia" panose="02040502050405020303" pitchFamily="18" charset="0"/>
              </a:rPr>
              <a:t>Titus 1:1-16</a:t>
            </a:r>
          </a:p>
        </p:txBody>
      </p:sp>
    </p:spTree>
    <p:extLst>
      <p:ext uri="{BB962C8B-B14F-4D97-AF65-F5344CB8AC3E}">
        <p14:creationId xmlns:p14="http://schemas.microsoft.com/office/powerpoint/2010/main" val="300026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europe with blue lines&#10;&#10;Description automatically generated with low confidence">
            <a:extLst>
              <a:ext uri="{FF2B5EF4-FFF2-40B4-BE49-F238E27FC236}">
                <a16:creationId xmlns:a16="http://schemas.microsoft.com/office/drawing/2014/main" id="{A0C2394A-E0C4-F187-B5F6-AD243E070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19005" r="10081" b="9777"/>
          <a:stretch/>
        </p:blipFill>
        <p:spPr>
          <a:xfrm>
            <a:off x="-12095" y="429"/>
            <a:ext cx="12216190" cy="6857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C8CE59-3A50-710A-1CA0-454D1DC9CC96}"/>
              </a:ext>
            </a:extLst>
          </p:cNvPr>
          <p:cNvSpPr txBox="1"/>
          <p:nvPr/>
        </p:nvSpPr>
        <p:spPr>
          <a:xfrm>
            <a:off x="7650480" y="5336252"/>
            <a:ext cx="214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Titus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CAE1-FCDD-4780-2E26-D74793E37D3B}"/>
              </a:ext>
            </a:extLst>
          </p:cNvPr>
          <p:cNvSpPr txBox="1"/>
          <p:nvPr/>
        </p:nvSpPr>
        <p:spPr>
          <a:xfrm>
            <a:off x="9946640" y="2344878"/>
            <a:ext cx="214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Timothy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119FD-B793-0F66-A195-A1C118D469FC}"/>
              </a:ext>
            </a:extLst>
          </p:cNvPr>
          <p:cNvSpPr txBox="1"/>
          <p:nvPr/>
        </p:nvSpPr>
        <p:spPr>
          <a:xfrm>
            <a:off x="5252720" y="1826718"/>
            <a:ext cx="214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Paul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9A1D0-2F6D-351F-4660-CDA5BBB77973}"/>
              </a:ext>
            </a:extLst>
          </p:cNvPr>
          <p:cNvSpPr txBox="1"/>
          <p:nvPr/>
        </p:nvSpPr>
        <p:spPr>
          <a:xfrm>
            <a:off x="-111760" y="861518"/>
            <a:ext cx="328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</a:t>
            </a:r>
            <a:r>
              <a:rPr lang="en-US" sz="3200" b="1" baseline="30000" dirty="0">
                <a:solidFill>
                  <a:srgbClr val="C00000"/>
                </a:solidFill>
              </a:rPr>
              <a:t>st</a:t>
            </a:r>
            <a:r>
              <a:rPr lang="en-US" sz="3200" b="1" dirty="0">
                <a:solidFill>
                  <a:srgbClr val="C00000"/>
                </a:solidFill>
              </a:rPr>
              <a:t> Imprisonment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A.D. 62-63</a:t>
            </a:r>
          </a:p>
        </p:txBody>
      </p:sp>
    </p:spTree>
    <p:extLst>
      <p:ext uri="{BB962C8B-B14F-4D97-AF65-F5344CB8AC3E}">
        <p14:creationId xmlns:p14="http://schemas.microsoft.com/office/powerpoint/2010/main" val="118413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prin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92DCAEF-A31F-D67F-6229-05D0607E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r="13171"/>
          <a:stretch/>
        </p:blipFill>
        <p:spPr>
          <a:xfrm>
            <a:off x="6583776" y="2024946"/>
            <a:ext cx="4806120" cy="2703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579E4-2251-6A19-5BB4-CA5FFAE1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39" y="467360"/>
            <a:ext cx="7441881" cy="1097280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Proclaim the Truth </a:t>
            </a:r>
            <a:r>
              <a:rPr lang="en-US" sz="4400" dirty="0">
                <a:solidFill>
                  <a:srgbClr val="FFC000"/>
                </a:solidFill>
                <a:latin typeface="Britannic Bold" panose="020B0903060703020204" pitchFamily="34" charset="0"/>
              </a:rPr>
              <a:t>1-4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DC244-ED93-7B09-22B7-2CF2AAD8B697}"/>
              </a:ext>
            </a:extLst>
          </p:cNvPr>
          <p:cNvSpPr/>
          <p:nvPr/>
        </p:nvSpPr>
        <p:spPr>
          <a:xfrm>
            <a:off x="6548439" y="2024946"/>
            <a:ext cx="4841457" cy="27034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1B2A-E8C9-D100-7B39-1D23B4810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39" y="1984258"/>
            <a:ext cx="11287122" cy="423489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</a:rPr>
              <a:t>Titus 1:1-4</a:t>
            </a:r>
            <a:r>
              <a:rPr lang="en-US" sz="4000" dirty="0">
                <a:solidFill>
                  <a:schemeClr val="bg1"/>
                </a:solidFill>
              </a:rPr>
              <a:t> Paul, a bondservant of God and an apostle of Jesus Christ, according to the faith of God’s elect and the acknowledgment of the truth which accords with godliness, </a:t>
            </a:r>
            <a:r>
              <a:rPr lang="en-US" sz="4000" baseline="30000" dirty="0">
                <a:solidFill>
                  <a:schemeClr val="bg1"/>
                </a:solidFill>
              </a:rPr>
              <a:t>2 </a:t>
            </a:r>
            <a:r>
              <a:rPr lang="en-US" sz="4000" dirty="0">
                <a:solidFill>
                  <a:schemeClr val="bg1"/>
                </a:solidFill>
              </a:rPr>
              <a:t>in hope of eternal life which God, who cannot lie, promised before time began</a:t>
            </a: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E880D-6EA7-C608-1BB3-9A1AC06F66E1}"/>
              </a:ext>
            </a:extLst>
          </p:cNvPr>
          <p:cNvSpPr/>
          <p:nvPr/>
        </p:nvSpPr>
        <p:spPr>
          <a:xfrm>
            <a:off x="6234112" y="638849"/>
            <a:ext cx="5505449" cy="54756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4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prin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92DCAEF-A31F-D67F-6229-05D0607E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r="13171"/>
          <a:stretch/>
        </p:blipFill>
        <p:spPr>
          <a:xfrm>
            <a:off x="6583776" y="2024946"/>
            <a:ext cx="4806120" cy="2703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579E4-2251-6A19-5BB4-CA5FFAE1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39" y="467360"/>
            <a:ext cx="7441881" cy="1097280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Proclaim the Truth </a:t>
            </a:r>
            <a:r>
              <a:rPr lang="en-US" sz="4400" dirty="0">
                <a:solidFill>
                  <a:srgbClr val="FFC000"/>
                </a:solidFill>
                <a:latin typeface="Britannic Bold" panose="020B0903060703020204" pitchFamily="34" charset="0"/>
              </a:rPr>
              <a:t>1-4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DC244-ED93-7B09-22B7-2CF2AAD8B697}"/>
              </a:ext>
            </a:extLst>
          </p:cNvPr>
          <p:cNvSpPr/>
          <p:nvPr/>
        </p:nvSpPr>
        <p:spPr>
          <a:xfrm>
            <a:off x="6548439" y="2024946"/>
            <a:ext cx="4841457" cy="27034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1B2A-E8C9-D100-7B39-1D23B4810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39" y="1984258"/>
            <a:ext cx="11287122" cy="423489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</a:rPr>
              <a:t>3</a:t>
            </a:r>
            <a:r>
              <a:rPr lang="en-US" sz="3800" dirty="0">
                <a:solidFill>
                  <a:srgbClr val="FFC000"/>
                </a:solidFill>
              </a:rPr>
              <a:t> </a:t>
            </a:r>
            <a:r>
              <a:rPr lang="en-US" sz="4000" baseline="30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but has in due time manifested His word through preaching, which was committed to me according to the commandment of God our Savior. </a:t>
            </a:r>
          </a:p>
          <a:p>
            <a:pPr algn="l"/>
            <a:r>
              <a:rPr lang="en-US" sz="4000" dirty="0">
                <a:solidFill>
                  <a:srgbClr val="FFC000"/>
                </a:solidFill>
              </a:rPr>
              <a:t>4</a:t>
            </a:r>
            <a:r>
              <a:rPr lang="en-US" sz="4000" dirty="0">
                <a:solidFill>
                  <a:schemeClr val="bg1"/>
                </a:solidFill>
              </a:rPr>
              <a:t> To Titus, a true son in </a:t>
            </a:r>
            <a:r>
              <a:rPr lang="en-US" sz="4000" i="1" dirty="0">
                <a:solidFill>
                  <a:schemeClr val="bg1"/>
                </a:solidFill>
              </a:rPr>
              <a:t>our</a:t>
            </a:r>
            <a:r>
              <a:rPr lang="en-US" sz="4000" dirty="0">
                <a:solidFill>
                  <a:schemeClr val="bg1"/>
                </a:solidFill>
              </a:rPr>
              <a:t> common faith: Grace, mercy, </a:t>
            </a:r>
            <a:r>
              <a:rPr lang="en-US" sz="4000" i="1" dirty="0">
                <a:solidFill>
                  <a:schemeClr val="bg1"/>
                </a:solidFill>
              </a:rPr>
              <a:t>and</a:t>
            </a:r>
            <a:r>
              <a:rPr lang="en-US" sz="4000" dirty="0">
                <a:solidFill>
                  <a:schemeClr val="bg1"/>
                </a:solidFill>
              </a:rPr>
              <a:t> peace from God the Father and the Lord Jesus Christ our Savior.</a:t>
            </a:r>
          </a:p>
          <a:p>
            <a:pPr algn="l"/>
            <a:endParaRPr lang="en-US" sz="3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E880D-6EA7-C608-1BB3-9A1AC06F66E1}"/>
              </a:ext>
            </a:extLst>
          </p:cNvPr>
          <p:cNvSpPr/>
          <p:nvPr/>
        </p:nvSpPr>
        <p:spPr>
          <a:xfrm>
            <a:off x="6234112" y="638849"/>
            <a:ext cx="5505449" cy="54756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prin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92DCAEF-A31F-D67F-6229-05D0607E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r="13171"/>
          <a:stretch/>
        </p:blipFill>
        <p:spPr>
          <a:xfrm>
            <a:off x="6583776" y="2024946"/>
            <a:ext cx="4806120" cy="2703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579E4-2251-6A19-5BB4-CA5FFAE1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39" y="467360"/>
            <a:ext cx="7441881" cy="1097280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solidFill>
                  <a:schemeClr val="bg1"/>
                </a:solidFill>
                <a:latin typeface="Britannic Bold" panose="020B0903060703020204" pitchFamily="34" charset="0"/>
              </a:rPr>
              <a:t>Appoint the Right Leaders </a:t>
            </a:r>
            <a:r>
              <a:rPr lang="en-US" sz="4200" dirty="0">
                <a:solidFill>
                  <a:srgbClr val="FFC000"/>
                </a:solidFill>
                <a:latin typeface="Britannic Bold" panose="020B0903060703020204" pitchFamily="34" charset="0"/>
              </a:rPr>
              <a:t>5-9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DC244-ED93-7B09-22B7-2CF2AAD8B697}"/>
              </a:ext>
            </a:extLst>
          </p:cNvPr>
          <p:cNvSpPr/>
          <p:nvPr/>
        </p:nvSpPr>
        <p:spPr>
          <a:xfrm>
            <a:off x="6548439" y="2024946"/>
            <a:ext cx="4841457" cy="27034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1B2A-E8C9-D100-7B39-1D23B4810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39" y="2203489"/>
            <a:ext cx="11287122" cy="391100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  <a:latin typeface="Georgia" panose="02040502050405020303" pitchFamily="18" charset="0"/>
              </a:rPr>
              <a:t>1:5-9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For this reason I left you in Crete, that you should set in order the things that are lacking, and appoint elders in every city as I commanded you— </a:t>
            </a: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E880D-6EA7-C608-1BB3-9A1AC06F66E1}"/>
              </a:ext>
            </a:extLst>
          </p:cNvPr>
          <p:cNvSpPr/>
          <p:nvPr/>
        </p:nvSpPr>
        <p:spPr>
          <a:xfrm>
            <a:off x="6234112" y="638849"/>
            <a:ext cx="5505449" cy="54756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1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prin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92DCAEF-A31F-D67F-6229-05D0607E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r="13171"/>
          <a:stretch/>
        </p:blipFill>
        <p:spPr>
          <a:xfrm>
            <a:off x="6583776" y="2024946"/>
            <a:ext cx="4806120" cy="2703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579E4-2251-6A19-5BB4-CA5FFAE1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39" y="467360"/>
            <a:ext cx="7441881" cy="1097280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solidFill>
                  <a:schemeClr val="bg1"/>
                </a:solidFill>
                <a:latin typeface="Britannic Bold" panose="020B0903060703020204" pitchFamily="34" charset="0"/>
              </a:rPr>
              <a:t>Appoint the Right Leaders </a:t>
            </a:r>
            <a:r>
              <a:rPr lang="en-US" sz="4200" dirty="0">
                <a:solidFill>
                  <a:srgbClr val="FFC000"/>
                </a:solidFill>
                <a:latin typeface="Britannic Bold" panose="020B0903060703020204" pitchFamily="34" charset="0"/>
              </a:rPr>
              <a:t>5-9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DC244-ED93-7B09-22B7-2CF2AAD8B697}"/>
              </a:ext>
            </a:extLst>
          </p:cNvPr>
          <p:cNvSpPr/>
          <p:nvPr/>
        </p:nvSpPr>
        <p:spPr>
          <a:xfrm>
            <a:off x="6548439" y="2024946"/>
            <a:ext cx="4841457" cy="27034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1B2A-E8C9-D100-7B39-1D23B4810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39" y="2203489"/>
            <a:ext cx="11287122" cy="391100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  <a:latin typeface="Georgia" panose="02040502050405020303" pitchFamily="18" charset="0"/>
              </a:rPr>
              <a:t>6-7 </a:t>
            </a:r>
            <a:r>
              <a:rPr lang="en-US" sz="3900" dirty="0">
                <a:solidFill>
                  <a:schemeClr val="bg1"/>
                </a:solidFill>
              </a:rPr>
              <a:t>if a man is blameless, the husband of one wife, having faithful children not accused of dissipation or insubordination. </a:t>
            </a:r>
            <a:r>
              <a:rPr lang="en-US" sz="3900" baseline="30000" dirty="0">
                <a:solidFill>
                  <a:schemeClr val="bg1"/>
                </a:solidFill>
              </a:rPr>
              <a:t>7 </a:t>
            </a:r>
            <a:r>
              <a:rPr lang="en-US" sz="3900" dirty="0">
                <a:solidFill>
                  <a:schemeClr val="bg1"/>
                </a:solidFill>
              </a:rPr>
              <a:t>For a bishop must be blameless, as a steward of God, not self-willed, not quick-tempered, not given to wine, not violent, not greedy for money, </a:t>
            </a:r>
            <a:endParaRPr lang="en-US" sz="39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E880D-6EA7-C608-1BB3-9A1AC06F66E1}"/>
              </a:ext>
            </a:extLst>
          </p:cNvPr>
          <p:cNvSpPr/>
          <p:nvPr/>
        </p:nvSpPr>
        <p:spPr>
          <a:xfrm>
            <a:off x="6234112" y="638849"/>
            <a:ext cx="5505449" cy="54756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prin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92DCAEF-A31F-D67F-6229-05D0607E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r="13171"/>
          <a:stretch/>
        </p:blipFill>
        <p:spPr>
          <a:xfrm>
            <a:off x="6583776" y="2024946"/>
            <a:ext cx="4806120" cy="2703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579E4-2251-6A19-5BB4-CA5FFAE1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39" y="467360"/>
            <a:ext cx="7441881" cy="1097280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solidFill>
                  <a:schemeClr val="bg1"/>
                </a:solidFill>
                <a:latin typeface="Britannic Bold" panose="020B0903060703020204" pitchFamily="34" charset="0"/>
              </a:rPr>
              <a:t>Appoint the Right Leaders </a:t>
            </a:r>
            <a:r>
              <a:rPr lang="en-US" sz="4200" dirty="0">
                <a:solidFill>
                  <a:srgbClr val="FFC000"/>
                </a:solidFill>
                <a:latin typeface="Britannic Bold" panose="020B0903060703020204" pitchFamily="34" charset="0"/>
              </a:rPr>
              <a:t>5-9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DC244-ED93-7B09-22B7-2CF2AAD8B697}"/>
              </a:ext>
            </a:extLst>
          </p:cNvPr>
          <p:cNvSpPr/>
          <p:nvPr/>
        </p:nvSpPr>
        <p:spPr>
          <a:xfrm>
            <a:off x="6548439" y="2024946"/>
            <a:ext cx="4841457" cy="27034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1B2A-E8C9-D100-7B39-1D23B4810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39" y="2203489"/>
            <a:ext cx="11287122" cy="391100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  <a:latin typeface="Georgia" panose="02040502050405020303" pitchFamily="18" charset="0"/>
              </a:rPr>
              <a:t>8-9 </a:t>
            </a:r>
            <a:r>
              <a:rPr lang="en-US" sz="4000" dirty="0">
                <a:solidFill>
                  <a:schemeClr val="bg1"/>
                </a:solidFill>
              </a:rPr>
              <a:t>but hospitable, a lover of what is good, sober-minded, just, holy, self-controlled, </a:t>
            </a:r>
            <a:r>
              <a:rPr lang="en-US" sz="4000" baseline="30000" dirty="0">
                <a:solidFill>
                  <a:schemeClr val="bg1"/>
                </a:solidFill>
              </a:rPr>
              <a:t>9 </a:t>
            </a:r>
            <a:r>
              <a:rPr lang="en-US" sz="4000" dirty="0">
                <a:solidFill>
                  <a:schemeClr val="bg1"/>
                </a:solidFill>
              </a:rPr>
              <a:t>holding fast the faithful word as he has been taught, that he may be able, by sound doctrine, both to exhort and convict those who contradict.</a:t>
            </a: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E880D-6EA7-C608-1BB3-9A1AC06F66E1}"/>
              </a:ext>
            </a:extLst>
          </p:cNvPr>
          <p:cNvSpPr/>
          <p:nvPr/>
        </p:nvSpPr>
        <p:spPr>
          <a:xfrm>
            <a:off x="6234112" y="638849"/>
            <a:ext cx="5505449" cy="54756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4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prin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92DCAEF-A31F-D67F-6229-05D0607E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r="13171"/>
          <a:stretch/>
        </p:blipFill>
        <p:spPr>
          <a:xfrm>
            <a:off x="6583776" y="2024946"/>
            <a:ext cx="4806120" cy="2703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579E4-2251-6A19-5BB4-CA5FFAE1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39" y="467360"/>
            <a:ext cx="7441881" cy="1097280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Protect the Church </a:t>
            </a:r>
            <a:r>
              <a:rPr lang="en-US" sz="4400" dirty="0">
                <a:solidFill>
                  <a:srgbClr val="FFC000"/>
                </a:solidFill>
                <a:latin typeface="Britannic Bold" panose="020B0903060703020204" pitchFamily="34" charset="0"/>
              </a:rPr>
              <a:t>10-16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DC244-ED93-7B09-22B7-2CF2AAD8B697}"/>
              </a:ext>
            </a:extLst>
          </p:cNvPr>
          <p:cNvSpPr/>
          <p:nvPr/>
        </p:nvSpPr>
        <p:spPr>
          <a:xfrm>
            <a:off x="6548439" y="2024946"/>
            <a:ext cx="4841457" cy="27034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1B2A-E8C9-D100-7B39-1D23B4810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39" y="1811369"/>
            <a:ext cx="11150281" cy="467487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  <a:latin typeface="Georgia" panose="02040502050405020303" pitchFamily="18" charset="0"/>
              </a:rPr>
              <a:t>10-12 </a:t>
            </a:r>
            <a:r>
              <a:rPr lang="en-US" sz="3800" dirty="0">
                <a:solidFill>
                  <a:schemeClr val="bg1"/>
                </a:solidFill>
              </a:rPr>
              <a:t>For there are many insubordinate, both idle talkers and deceivers, especially those of the circum-</a:t>
            </a:r>
            <a:r>
              <a:rPr lang="en-US" sz="3800" dirty="0" err="1">
                <a:solidFill>
                  <a:schemeClr val="bg1"/>
                </a:solidFill>
              </a:rPr>
              <a:t>cision</a:t>
            </a:r>
            <a:r>
              <a:rPr lang="en-US" sz="3800" dirty="0">
                <a:solidFill>
                  <a:schemeClr val="bg1"/>
                </a:solidFill>
              </a:rPr>
              <a:t>, </a:t>
            </a:r>
            <a:r>
              <a:rPr lang="en-US" sz="3800" baseline="30000" dirty="0">
                <a:solidFill>
                  <a:schemeClr val="bg1"/>
                </a:solidFill>
              </a:rPr>
              <a:t>11 </a:t>
            </a:r>
            <a:r>
              <a:rPr lang="en-US" sz="3800" dirty="0">
                <a:solidFill>
                  <a:schemeClr val="bg1"/>
                </a:solidFill>
              </a:rPr>
              <a:t>whose mouths must be stopped, who subvert whole households, teaching things which they ought not, for the sake of dishonest gain. </a:t>
            </a:r>
            <a:r>
              <a:rPr lang="en-US" sz="3800" baseline="30000" dirty="0">
                <a:solidFill>
                  <a:schemeClr val="bg1"/>
                </a:solidFill>
              </a:rPr>
              <a:t>12 </a:t>
            </a:r>
            <a:r>
              <a:rPr lang="en-US" sz="3800" dirty="0">
                <a:solidFill>
                  <a:schemeClr val="bg1"/>
                </a:solidFill>
              </a:rPr>
              <a:t>One of them, a prophet of their own, said, “Cretans </a:t>
            </a:r>
            <a:r>
              <a:rPr lang="en-US" sz="3800" i="1" dirty="0">
                <a:solidFill>
                  <a:schemeClr val="bg1"/>
                </a:solidFill>
              </a:rPr>
              <a:t>are</a:t>
            </a:r>
            <a:r>
              <a:rPr lang="en-US" sz="3800" dirty="0">
                <a:solidFill>
                  <a:schemeClr val="bg1"/>
                </a:solidFill>
              </a:rPr>
              <a:t> always liars, evil beasts, lazy gluttons.”</a:t>
            </a:r>
            <a:endParaRPr lang="en-US" sz="3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E880D-6EA7-C608-1BB3-9A1AC06F66E1}"/>
              </a:ext>
            </a:extLst>
          </p:cNvPr>
          <p:cNvSpPr/>
          <p:nvPr/>
        </p:nvSpPr>
        <p:spPr>
          <a:xfrm>
            <a:off x="6234112" y="638849"/>
            <a:ext cx="5505449" cy="54756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9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prin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92DCAEF-A31F-D67F-6229-05D0607E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r="13171"/>
          <a:stretch/>
        </p:blipFill>
        <p:spPr>
          <a:xfrm>
            <a:off x="6583776" y="2024946"/>
            <a:ext cx="4806120" cy="2703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579E4-2251-6A19-5BB4-CA5FFAE1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39" y="467360"/>
            <a:ext cx="7441881" cy="1097280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Protect the Church </a:t>
            </a:r>
            <a:r>
              <a:rPr lang="en-US" sz="4400" dirty="0">
                <a:solidFill>
                  <a:srgbClr val="FFC000"/>
                </a:solidFill>
                <a:latin typeface="Britannic Bold" panose="020B0903060703020204" pitchFamily="34" charset="0"/>
              </a:rPr>
              <a:t>10-16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DC244-ED93-7B09-22B7-2CF2AAD8B697}"/>
              </a:ext>
            </a:extLst>
          </p:cNvPr>
          <p:cNvSpPr/>
          <p:nvPr/>
        </p:nvSpPr>
        <p:spPr>
          <a:xfrm>
            <a:off x="6548439" y="2024946"/>
            <a:ext cx="4841457" cy="27034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1B2A-E8C9-D100-7B39-1D23B4810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39" y="1811369"/>
            <a:ext cx="11150281" cy="467487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  <a:latin typeface="Georgia" panose="02040502050405020303" pitchFamily="18" charset="0"/>
              </a:rPr>
              <a:t>13-16 </a:t>
            </a:r>
            <a:r>
              <a:rPr lang="en-US" sz="3800" dirty="0">
                <a:solidFill>
                  <a:schemeClr val="bg1"/>
                </a:solidFill>
              </a:rPr>
              <a:t>not giving heed to Jewish fables and command-</a:t>
            </a:r>
            <a:r>
              <a:rPr lang="en-US" sz="3800" dirty="0" err="1">
                <a:solidFill>
                  <a:schemeClr val="bg1"/>
                </a:solidFill>
              </a:rPr>
              <a:t>ments</a:t>
            </a:r>
            <a:r>
              <a:rPr lang="en-US" sz="3800" dirty="0">
                <a:solidFill>
                  <a:schemeClr val="bg1"/>
                </a:solidFill>
              </a:rPr>
              <a:t> of men who turn from the truth. </a:t>
            </a:r>
            <a:r>
              <a:rPr lang="en-US" sz="3800" baseline="30000" dirty="0">
                <a:solidFill>
                  <a:schemeClr val="bg1"/>
                </a:solidFill>
              </a:rPr>
              <a:t>15 </a:t>
            </a:r>
            <a:r>
              <a:rPr lang="en-US" sz="3800" dirty="0">
                <a:solidFill>
                  <a:schemeClr val="bg1"/>
                </a:solidFill>
              </a:rPr>
              <a:t>To the pure all things are pure, but to those who are defiled and unbelieving nothing is pure; but even their mind and conscience are defiled. </a:t>
            </a:r>
            <a:r>
              <a:rPr lang="en-US" sz="3800" baseline="30000" dirty="0">
                <a:solidFill>
                  <a:schemeClr val="bg1"/>
                </a:solidFill>
              </a:rPr>
              <a:t>16 </a:t>
            </a:r>
            <a:r>
              <a:rPr lang="en-US" sz="3800" dirty="0">
                <a:solidFill>
                  <a:schemeClr val="bg1"/>
                </a:solidFill>
              </a:rPr>
              <a:t>They profess to know God, but in works they deny </a:t>
            </a:r>
            <a:r>
              <a:rPr lang="en-US" sz="3800" i="1" dirty="0">
                <a:solidFill>
                  <a:schemeClr val="bg1"/>
                </a:solidFill>
              </a:rPr>
              <a:t>Him,</a:t>
            </a:r>
            <a:r>
              <a:rPr lang="en-US" sz="3800" dirty="0">
                <a:solidFill>
                  <a:schemeClr val="bg1"/>
                </a:solidFill>
              </a:rPr>
              <a:t> being abominable, disobedient, and disqualified for every good work</a:t>
            </a:r>
            <a:r>
              <a:rPr lang="en-US" sz="3200" dirty="0"/>
              <a:t>.</a:t>
            </a:r>
            <a:endParaRPr lang="en-US" sz="3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E880D-6EA7-C608-1BB3-9A1AC06F66E1}"/>
              </a:ext>
            </a:extLst>
          </p:cNvPr>
          <p:cNvSpPr/>
          <p:nvPr/>
        </p:nvSpPr>
        <p:spPr>
          <a:xfrm>
            <a:off x="6234112" y="638849"/>
            <a:ext cx="5505449" cy="54756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38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443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Britannic Bold</vt:lpstr>
      <vt:lpstr>Calibri</vt:lpstr>
      <vt:lpstr>Calibri Light</vt:lpstr>
      <vt:lpstr>Georgia</vt:lpstr>
      <vt:lpstr>Office Theme</vt:lpstr>
      <vt:lpstr>Stand Firm in the Truth</vt:lpstr>
      <vt:lpstr>PowerPoint Presentation</vt:lpstr>
      <vt:lpstr>Proclaim the Truth 1-4</vt:lpstr>
      <vt:lpstr>Proclaim the Truth 1-4</vt:lpstr>
      <vt:lpstr>Appoint the Right Leaders 5-9</vt:lpstr>
      <vt:lpstr>Appoint the Right Leaders 5-9</vt:lpstr>
      <vt:lpstr>Appoint the Right Leaders 5-9</vt:lpstr>
      <vt:lpstr>Protect the Church 10-16</vt:lpstr>
      <vt:lpstr>Protect the Church 10-16</vt:lpstr>
      <vt:lpstr>PowerPoint Presentation</vt:lpstr>
      <vt:lpstr>Stand Firm in the Truth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3</cp:revision>
  <dcterms:created xsi:type="dcterms:W3CDTF">2023-06-11T04:15:56Z</dcterms:created>
  <dcterms:modified xsi:type="dcterms:W3CDTF">2023-07-02T01:44:20Z</dcterms:modified>
</cp:coreProperties>
</file>