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9" r:id="rId4"/>
    <p:sldId id="270" r:id="rId5"/>
    <p:sldId id="271" r:id="rId6"/>
    <p:sldId id="272" r:id="rId7"/>
    <p:sldId id="273" r:id="rId8"/>
    <p:sldId id="274" r:id="rId9"/>
    <p:sldId id="275" r:id="rId10"/>
    <p:sldId id="276" r:id="rId11"/>
    <p:sldId id="277" r:id="rId12"/>
    <p:sldId id="278" r:id="rId13"/>
    <p:sldId id="279"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33A"/>
    <a:srgbClr val="002368"/>
    <a:srgbClr val="0018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725" autoAdjust="0"/>
    <p:restoredTop sz="94660"/>
  </p:normalViewPr>
  <p:slideViewPr>
    <p:cSldViewPr snapToGrid="0">
      <p:cViewPr varScale="1">
        <p:scale>
          <a:sx n="63" d="100"/>
          <a:sy n="63" d="100"/>
        </p:scale>
        <p:origin x="2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AILEY" userId="fa8b635c1b96620b" providerId="LiveId" clId="{4C32BD52-13D1-4CEB-AAA6-4C6CFF31076A}"/>
    <pc:docChg chg="delSld">
      <pc:chgData name="PAUL BAILEY" userId="fa8b635c1b96620b" providerId="LiveId" clId="{4C32BD52-13D1-4CEB-AAA6-4C6CFF31076A}" dt="2023-09-23T17:03:10.022" v="1" actId="2696"/>
      <pc:docMkLst>
        <pc:docMk/>
      </pc:docMkLst>
      <pc:sldChg chg="del">
        <pc:chgData name="PAUL BAILEY" userId="fa8b635c1b96620b" providerId="LiveId" clId="{4C32BD52-13D1-4CEB-AAA6-4C6CFF31076A}" dt="2023-09-23T17:03:04.745" v="0" actId="2696"/>
        <pc:sldMkLst>
          <pc:docMk/>
          <pc:sldMk cId="2708945287" sldId="281"/>
        </pc:sldMkLst>
      </pc:sldChg>
      <pc:sldChg chg="del">
        <pc:chgData name="PAUL BAILEY" userId="fa8b635c1b96620b" providerId="LiveId" clId="{4C32BD52-13D1-4CEB-AAA6-4C6CFF31076A}" dt="2023-09-23T17:03:04.745" v="0" actId="2696"/>
        <pc:sldMkLst>
          <pc:docMk/>
          <pc:sldMk cId="1883474675" sldId="282"/>
        </pc:sldMkLst>
      </pc:sldChg>
      <pc:sldChg chg="del">
        <pc:chgData name="PAUL BAILEY" userId="fa8b635c1b96620b" providerId="LiveId" clId="{4C32BD52-13D1-4CEB-AAA6-4C6CFF31076A}" dt="2023-09-23T17:03:04.745" v="0" actId="2696"/>
        <pc:sldMkLst>
          <pc:docMk/>
          <pc:sldMk cId="462395589" sldId="283"/>
        </pc:sldMkLst>
      </pc:sldChg>
      <pc:sldChg chg="del">
        <pc:chgData name="PAUL BAILEY" userId="fa8b635c1b96620b" providerId="LiveId" clId="{4C32BD52-13D1-4CEB-AAA6-4C6CFF31076A}" dt="2023-09-23T17:03:04.745" v="0" actId="2696"/>
        <pc:sldMkLst>
          <pc:docMk/>
          <pc:sldMk cId="3364958938" sldId="284"/>
        </pc:sldMkLst>
      </pc:sldChg>
      <pc:sldChg chg="del">
        <pc:chgData name="PAUL BAILEY" userId="fa8b635c1b96620b" providerId="LiveId" clId="{4C32BD52-13D1-4CEB-AAA6-4C6CFF31076A}" dt="2023-09-23T17:03:04.745" v="0" actId="2696"/>
        <pc:sldMkLst>
          <pc:docMk/>
          <pc:sldMk cId="2942137559" sldId="285"/>
        </pc:sldMkLst>
      </pc:sldChg>
      <pc:sldChg chg="del">
        <pc:chgData name="PAUL BAILEY" userId="fa8b635c1b96620b" providerId="LiveId" clId="{4C32BD52-13D1-4CEB-AAA6-4C6CFF31076A}" dt="2023-09-23T17:03:04.745" v="0" actId="2696"/>
        <pc:sldMkLst>
          <pc:docMk/>
          <pc:sldMk cId="3839947689" sldId="286"/>
        </pc:sldMkLst>
      </pc:sldChg>
      <pc:sldChg chg="del">
        <pc:chgData name="PAUL BAILEY" userId="fa8b635c1b96620b" providerId="LiveId" clId="{4C32BD52-13D1-4CEB-AAA6-4C6CFF31076A}" dt="2023-09-23T17:03:10.022" v="1" actId="2696"/>
        <pc:sldMkLst>
          <pc:docMk/>
          <pc:sldMk cId="2535482065" sldId="28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26163-C1C8-D51B-325D-EE201439F2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FD744A-2E5C-7F16-B89F-FF553BD057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DB2A5D-F6CF-D7C6-4330-547790F3414F}"/>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5" name="Footer Placeholder 4">
            <a:extLst>
              <a:ext uri="{FF2B5EF4-FFF2-40B4-BE49-F238E27FC236}">
                <a16:creationId xmlns:a16="http://schemas.microsoft.com/office/drawing/2014/main" id="{6A5341D0-28A6-BA16-0212-FB3CDF2697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046B31-B000-94AC-B139-23AF66647449}"/>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155336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8D02D-8F1D-D8AB-EEDF-0A4D18E953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580301-523F-477A-617D-A2ECBB78EA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567D3-1FBB-8FA4-42B8-D9B4D0ACD772}"/>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5" name="Footer Placeholder 4">
            <a:extLst>
              <a:ext uri="{FF2B5EF4-FFF2-40B4-BE49-F238E27FC236}">
                <a16:creationId xmlns:a16="http://schemas.microsoft.com/office/drawing/2014/main" id="{1B81A7A4-333B-939A-6F93-AB2D92C4B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76FF7E-C871-FEDE-A3A1-5E3F7C792DCE}"/>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346735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0F89C4-32B1-247E-A461-2978703426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2DC378-898E-92EF-D5B9-904DBD9FD3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F413F-6DD8-41D6-B3D3-7AC5D0F8BBAF}"/>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5" name="Footer Placeholder 4">
            <a:extLst>
              <a:ext uri="{FF2B5EF4-FFF2-40B4-BE49-F238E27FC236}">
                <a16:creationId xmlns:a16="http://schemas.microsoft.com/office/drawing/2014/main" id="{21F134A0-AD58-D72B-A23C-947490EEA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6C5B5D-00B9-4435-C245-EA2180EA530F}"/>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297321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C886-842C-9B37-3B70-5474BF7968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38A974-C3FA-D29C-54A7-B6FC8EA6B8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2960E2-E9A0-7D15-3DFB-C8E31E08A1BA}"/>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5" name="Footer Placeholder 4">
            <a:extLst>
              <a:ext uri="{FF2B5EF4-FFF2-40B4-BE49-F238E27FC236}">
                <a16:creationId xmlns:a16="http://schemas.microsoft.com/office/drawing/2014/main" id="{41D93DC2-EA38-1FC9-9246-881803401A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05E378-8B7A-5FB8-7BA5-C26B8F894C00}"/>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204704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308A2-F55E-3D96-9253-D5EBA1D3F7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D822A5-31E1-8385-D09E-ABF9B722FB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EEC25B-6431-DD1D-2D47-1E5787170527}"/>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5" name="Footer Placeholder 4">
            <a:extLst>
              <a:ext uri="{FF2B5EF4-FFF2-40B4-BE49-F238E27FC236}">
                <a16:creationId xmlns:a16="http://schemas.microsoft.com/office/drawing/2014/main" id="{DD2A74ED-A188-8C9F-634A-3DA8F9C154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6A74C-2BBB-5ED3-FC51-494594920B91}"/>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81432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4436-C4A0-6F11-7064-0E770E9BF3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5CC531-48D7-2D84-C779-008E9C68F8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313026-3F24-92CE-E0D5-65ABECCDA9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BFDC53-BFF0-07E0-98B4-E29864D7C3AF}"/>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6" name="Footer Placeholder 5">
            <a:extLst>
              <a:ext uri="{FF2B5EF4-FFF2-40B4-BE49-F238E27FC236}">
                <a16:creationId xmlns:a16="http://schemas.microsoft.com/office/drawing/2014/main" id="{3E548E4C-6AE3-5B5B-A823-93A329FC31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B3B879-F2E4-9851-11B7-02D095DBE45D}"/>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52347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2991-921B-5722-BFCF-4CD374AE4A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5A672C-7412-B5AA-D903-A6B1BAB9A4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901812-9AEE-52F3-E02F-5FCD379B3A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7558D8-395C-7D7C-B4FF-DE0CAFCA05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7F756B-298D-A700-473C-7D5E53E467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959AD6-BD71-3391-CD16-C6D7236FB723}"/>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8" name="Footer Placeholder 7">
            <a:extLst>
              <a:ext uri="{FF2B5EF4-FFF2-40B4-BE49-F238E27FC236}">
                <a16:creationId xmlns:a16="http://schemas.microsoft.com/office/drawing/2014/main" id="{378E562A-80BF-A068-B9A0-4D2737DCA7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D9396-9AE7-9B08-8AD2-8424CE70A532}"/>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419511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57EAF-775C-400C-1B6A-0DC5D3AAE8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AD319D-E3E9-766E-FECE-257A4319D575}"/>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4" name="Footer Placeholder 3">
            <a:extLst>
              <a:ext uri="{FF2B5EF4-FFF2-40B4-BE49-F238E27FC236}">
                <a16:creationId xmlns:a16="http://schemas.microsoft.com/office/drawing/2014/main" id="{BAC2F177-4A82-82A8-F5A4-5C5417111B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1FEBA6-1B86-E758-FA28-192529CA0325}"/>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424619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53EACE-3648-E0D0-C0B4-24CE6C02AB67}"/>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3" name="Footer Placeholder 2">
            <a:extLst>
              <a:ext uri="{FF2B5EF4-FFF2-40B4-BE49-F238E27FC236}">
                <a16:creationId xmlns:a16="http://schemas.microsoft.com/office/drawing/2014/main" id="{802F9785-B41D-C59A-F599-691CFC3E86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97BF39-FB83-5C6E-4CFD-820D7F4309B9}"/>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2407152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B9FB5-E872-A50D-6C37-E05163322C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A418D1-5A26-7011-863D-EFFD73763C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0A7E3-C6AF-5981-BBDC-562C5BF95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B03708-384F-1E74-BE65-FC70D2EEAEFF}"/>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6" name="Footer Placeholder 5">
            <a:extLst>
              <a:ext uri="{FF2B5EF4-FFF2-40B4-BE49-F238E27FC236}">
                <a16:creationId xmlns:a16="http://schemas.microsoft.com/office/drawing/2014/main" id="{B658E7D6-1D7E-0B31-C047-2AA753424E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13CA0-8830-15F2-DB6B-19E9E00C4197}"/>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278591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EA2A7-3EDB-9FCB-1C17-2ECF57ECD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D7B71C-6487-A5B9-BF22-42A24E426A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41DA3F-EA44-87D9-30AF-B2C29320F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3938DE-DF74-12B2-D667-1AEA73AC711F}"/>
              </a:ext>
            </a:extLst>
          </p:cNvPr>
          <p:cNvSpPr>
            <a:spLocks noGrp="1"/>
          </p:cNvSpPr>
          <p:nvPr>
            <p:ph type="dt" sz="half" idx="10"/>
          </p:nvPr>
        </p:nvSpPr>
        <p:spPr/>
        <p:txBody>
          <a:bodyPr/>
          <a:lstStyle/>
          <a:p>
            <a:fld id="{0BCDCF03-9A25-4105-B25B-B795726389A5}" type="datetimeFigureOut">
              <a:rPr lang="en-US" smtClean="0"/>
              <a:t>9/23/2023</a:t>
            </a:fld>
            <a:endParaRPr lang="en-US"/>
          </a:p>
        </p:txBody>
      </p:sp>
      <p:sp>
        <p:nvSpPr>
          <p:cNvPr id="6" name="Footer Placeholder 5">
            <a:extLst>
              <a:ext uri="{FF2B5EF4-FFF2-40B4-BE49-F238E27FC236}">
                <a16:creationId xmlns:a16="http://schemas.microsoft.com/office/drawing/2014/main" id="{C1ECCC7A-1CEB-3230-C2D5-48A7956E70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9D494-9C52-1803-92B6-63B932187FE0}"/>
              </a:ext>
            </a:extLst>
          </p:cNvPr>
          <p:cNvSpPr>
            <a:spLocks noGrp="1"/>
          </p:cNvSpPr>
          <p:nvPr>
            <p:ph type="sldNum" sz="quarter" idx="12"/>
          </p:nvPr>
        </p:nvSpPr>
        <p:spPr/>
        <p:txBody>
          <a:bodyPr/>
          <a:lstStyle/>
          <a:p>
            <a:fld id="{221F35DD-1E0A-4637-B0C4-21D240E55891}" type="slidenum">
              <a:rPr lang="en-US" smtClean="0"/>
              <a:t>‹#›</a:t>
            </a:fld>
            <a:endParaRPr lang="en-US"/>
          </a:p>
        </p:txBody>
      </p:sp>
    </p:spTree>
    <p:extLst>
      <p:ext uri="{BB962C8B-B14F-4D97-AF65-F5344CB8AC3E}">
        <p14:creationId xmlns:p14="http://schemas.microsoft.com/office/powerpoint/2010/main" val="392386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2D548D-2DC3-ADBA-6D09-91FE501DD4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04E3C-77B1-99F0-ED9B-F65ABE8E2C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7C676D-E805-D0C0-79D5-9782695F36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DCF03-9A25-4105-B25B-B795726389A5}" type="datetimeFigureOut">
              <a:rPr lang="en-US" smtClean="0"/>
              <a:t>9/23/2023</a:t>
            </a:fld>
            <a:endParaRPr lang="en-US"/>
          </a:p>
        </p:txBody>
      </p:sp>
      <p:sp>
        <p:nvSpPr>
          <p:cNvPr id="5" name="Footer Placeholder 4">
            <a:extLst>
              <a:ext uri="{FF2B5EF4-FFF2-40B4-BE49-F238E27FC236}">
                <a16:creationId xmlns:a16="http://schemas.microsoft.com/office/drawing/2014/main" id="{9DFCD04E-8E08-6DA0-17F5-D204D21DA9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35079A-F697-648E-B350-27581E84B5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F35DD-1E0A-4637-B0C4-21D240E55891}" type="slidenum">
              <a:rPr lang="en-US" smtClean="0"/>
              <a:t>‹#›</a:t>
            </a:fld>
            <a:endParaRPr lang="en-US"/>
          </a:p>
        </p:txBody>
      </p:sp>
    </p:spTree>
    <p:extLst>
      <p:ext uri="{BB962C8B-B14F-4D97-AF65-F5344CB8AC3E}">
        <p14:creationId xmlns:p14="http://schemas.microsoft.com/office/powerpoint/2010/main" val="1359677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 name="Rectangle 103">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t="2682" b="24713"/>
          <a:stretch/>
        </p:blipFill>
        <p:spPr>
          <a:xfrm>
            <a:off x="0" y="0"/>
            <a:ext cx="12192000" cy="5125760"/>
          </a:xfrm>
          <a:prstGeom prst="rect">
            <a:avLst/>
          </a:prstGeom>
        </p:spPr>
      </p:pic>
      <p:pic>
        <p:nvPicPr>
          <p:cNvPr id="4" name="Picture 3" descr="A wooden sign with two arrows&#10;&#10;Description automatically generated">
            <a:extLst>
              <a:ext uri="{FF2B5EF4-FFF2-40B4-BE49-F238E27FC236}">
                <a16:creationId xmlns:a16="http://schemas.microsoft.com/office/drawing/2014/main" id="{B6B01B17-E5D5-5614-B64A-8888AF0F6E5B}"/>
              </a:ext>
            </a:extLst>
          </p:cNvPr>
          <p:cNvPicPr>
            <a:picLocks noChangeAspect="1"/>
          </p:cNvPicPr>
          <p:nvPr/>
        </p:nvPicPr>
        <p:blipFill rotWithShape="1">
          <a:blip r:embed="rId2">
            <a:extLst>
              <a:ext uri="{28A0092B-C50C-407E-A947-70E740481C1C}">
                <a14:useLocalDpi xmlns:a14="http://schemas.microsoft.com/office/drawing/2010/main" val="0"/>
              </a:ext>
            </a:extLst>
          </a:blip>
          <a:srcRect t="17057" b="15413"/>
          <a:stretch/>
        </p:blipFill>
        <p:spPr>
          <a:xfrm>
            <a:off x="1" y="-207830"/>
            <a:ext cx="12191999" cy="5490174"/>
          </a:xfrm>
          <a:prstGeom prst="rect">
            <a:avLst/>
          </a:prstGeom>
          <a:solidFill>
            <a:schemeClr val="tx1"/>
          </a:solidFill>
        </p:spPr>
      </p:pic>
      <p:sp>
        <p:nvSpPr>
          <p:cNvPr id="6" name="Rectangle 5">
            <a:extLst>
              <a:ext uri="{FF2B5EF4-FFF2-40B4-BE49-F238E27FC236}">
                <a16:creationId xmlns:a16="http://schemas.microsoft.com/office/drawing/2014/main" id="{F1DCC925-9670-37E1-EF44-3436477BBD85}"/>
              </a:ext>
            </a:extLst>
          </p:cNvPr>
          <p:cNvSpPr/>
          <p:nvPr/>
        </p:nvSpPr>
        <p:spPr>
          <a:xfrm>
            <a:off x="10163" y="5049520"/>
            <a:ext cx="12191994" cy="1808479"/>
          </a:xfrm>
          <a:prstGeom prst="rect">
            <a:avLst/>
          </a:prstGeom>
          <a:solidFill>
            <a:srgbClr val="00133A">
              <a:alpha val="8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1524000" y="5267257"/>
            <a:ext cx="9164320" cy="788103"/>
          </a:xfrm>
        </p:spPr>
        <p:txBody>
          <a:bodyPr anchor="ctr">
            <a:normAutofit fontScale="90000"/>
          </a:bodyPr>
          <a:lstStyle/>
          <a:p>
            <a:r>
              <a:rPr lang="en-US" sz="5400" dirty="0">
                <a:solidFill>
                  <a:srgbClr val="FFFFFF"/>
                </a:solidFill>
                <a:latin typeface="Britannic Bold" panose="020B0903060703020204" pitchFamily="34" charset="0"/>
              </a:rPr>
              <a:t>Turning Truth to Delusion</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1524000" y="6070447"/>
            <a:ext cx="9164320" cy="630969"/>
          </a:xfrm>
        </p:spPr>
        <p:txBody>
          <a:bodyPr anchor="ctr">
            <a:noAutofit/>
          </a:bodyPr>
          <a:lstStyle/>
          <a:p>
            <a:r>
              <a:rPr lang="en-US" sz="4200" dirty="0">
                <a:solidFill>
                  <a:srgbClr val="FFFFFF"/>
                </a:solidFill>
                <a:latin typeface="Georgia" panose="02040502050405020303" pitchFamily="18" charset="0"/>
              </a:rPr>
              <a:t>Romans 1:20-28</a:t>
            </a:r>
          </a:p>
        </p:txBody>
      </p:sp>
    </p:spTree>
    <p:extLst>
      <p:ext uri="{BB962C8B-B14F-4D97-AF65-F5344CB8AC3E}">
        <p14:creationId xmlns:p14="http://schemas.microsoft.com/office/powerpoint/2010/main" val="228969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a:bodyPr>
          <a:lstStyle/>
          <a:p>
            <a:pPr algn="l"/>
            <a:r>
              <a:rPr lang="en-US" sz="4200" dirty="0">
                <a:solidFill>
                  <a:schemeClr val="bg1"/>
                </a:solidFill>
                <a:latin typeface="Britannic Bold" panose="020B0903060703020204" pitchFamily="34" charset="0"/>
              </a:rPr>
              <a:t>Consequences of choosing lies</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615443"/>
            <a:ext cx="11114580" cy="4429757"/>
          </a:xfrm>
        </p:spPr>
        <p:txBody>
          <a:bodyPr>
            <a:normAutofit fontScale="85000" lnSpcReduction="20000"/>
          </a:bodyPr>
          <a:lstStyle/>
          <a:p>
            <a:pPr algn="l"/>
            <a:r>
              <a:rPr lang="en-US" sz="3800" dirty="0">
                <a:solidFill>
                  <a:schemeClr val="bg1"/>
                </a:solidFill>
                <a:latin typeface="Georgia" panose="02040502050405020303" pitchFamily="18" charset="0"/>
                <a:ea typeface="Calibri" panose="020F0502020204030204" pitchFamily="34" charset="0"/>
                <a:cs typeface="Calibri" panose="020F0502020204030204" pitchFamily="34" charset="0"/>
              </a:rPr>
              <a:t>Romans 1:24 </a:t>
            </a:r>
            <a:r>
              <a:rPr lang="en-US" sz="3600" dirty="0">
                <a:solidFill>
                  <a:schemeClr val="bg1"/>
                </a:solidFill>
              </a:rPr>
              <a:t>Therefore God also gave them up to uncleanness, in the lusts of their hearts, to dishonor their bodies among themselves,</a:t>
            </a:r>
          </a:p>
          <a:p>
            <a:pPr algn="l"/>
            <a:r>
              <a:rPr lang="en-US" sz="3600" dirty="0">
                <a:solidFill>
                  <a:schemeClr val="bg1"/>
                </a:solidFill>
              </a:rPr>
              <a:t>26 For this reason God gave them up to vile passions. For even their women exchanged the natural use for what is against nature. </a:t>
            </a:r>
            <a:r>
              <a:rPr lang="en-US" sz="3600" baseline="30000" dirty="0">
                <a:solidFill>
                  <a:schemeClr val="bg1"/>
                </a:solidFill>
              </a:rPr>
              <a:t>27 </a:t>
            </a:r>
            <a:r>
              <a:rPr lang="en-US" sz="3600" dirty="0">
                <a:solidFill>
                  <a:schemeClr val="bg1"/>
                </a:solidFill>
              </a:rPr>
              <a:t>Likewise also the men, leaving the natural use of the woman, burned in their lust for one another, men with men committing what is shameful, and receiving in themselves the penalty of their error which was due.</a:t>
            </a:r>
          </a:p>
          <a:p>
            <a:pPr algn="l"/>
            <a:r>
              <a:rPr lang="en-US" sz="3600" baseline="30000" dirty="0">
                <a:solidFill>
                  <a:schemeClr val="bg1"/>
                </a:solidFill>
              </a:rPr>
              <a:t>28 </a:t>
            </a:r>
            <a:r>
              <a:rPr lang="en-US" sz="3600" dirty="0">
                <a:solidFill>
                  <a:schemeClr val="bg1"/>
                </a:solidFill>
              </a:rPr>
              <a:t>And even as they did not like to retain God in </a:t>
            </a:r>
            <a:r>
              <a:rPr lang="en-US" sz="3600" i="1" dirty="0">
                <a:solidFill>
                  <a:schemeClr val="bg1"/>
                </a:solidFill>
              </a:rPr>
              <a:t>their</a:t>
            </a:r>
            <a:r>
              <a:rPr lang="en-US" sz="3600" dirty="0">
                <a:solidFill>
                  <a:schemeClr val="bg1"/>
                </a:solidFill>
              </a:rPr>
              <a:t> knowledge, God gave them over to a debased mind, to do those things which are not fitting; </a:t>
            </a:r>
          </a:p>
          <a:p>
            <a:pPr algn="l"/>
            <a:endPar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704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a:bodyPr>
          <a:lstStyle/>
          <a:p>
            <a:pPr algn="l"/>
            <a:r>
              <a:rPr lang="en-US" sz="4200" dirty="0">
                <a:solidFill>
                  <a:schemeClr val="bg1"/>
                </a:solidFill>
                <a:latin typeface="Britannic Bold" panose="020B0903060703020204" pitchFamily="34" charset="0"/>
              </a:rPr>
              <a:t>Truth is unchanging/eternal</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833112"/>
            <a:ext cx="11114580" cy="4564920"/>
          </a:xfrm>
        </p:spPr>
        <p:txBody>
          <a:bodyPr>
            <a:normAutofit lnSpcReduction="10000"/>
          </a:bodyPr>
          <a:lstStyle/>
          <a:p>
            <a:pPr algn="l"/>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John 8:31-34</a:t>
            </a:r>
            <a:r>
              <a:rPr lang="en-US" sz="3600" dirty="0">
                <a:solidFill>
                  <a:schemeClr val="bg1"/>
                </a:solidFill>
              </a:rPr>
              <a:t>Then Jesus said to those Jews who believed Him, “If you abide in My word, you are My disciples indeed. </a:t>
            </a:r>
            <a:r>
              <a:rPr lang="en-US" sz="3600" baseline="30000" dirty="0">
                <a:solidFill>
                  <a:schemeClr val="bg1"/>
                </a:solidFill>
              </a:rPr>
              <a:t>32 </a:t>
            </a:r>
            <a:r>
              <a:rPr lang="en-US" sz="3600" dirty="0">
                <a:solidFill>
                  <a:schemeClr val="bg1"/>
                </a:solidFill>
              </a:rPr>
              <a:t>And you shall know the truth, and the truth shall make you free.”</a:t>
            </a:r>
          </a:p>
          <a:p>
            <a:pPr algn="l"/>
            <a:r>
              <a:rPr lang="en-US" sz="3600" baseline="30000" dirty="0">
                <a:solidFill>
                  <a:schemeClr val="bg1"/>
                </a:solidFill>
              </a:rPr>
              <a:t>33 </a:t>
            </a:r>
            <a:r>
              <a:rPr lang="en-US" sz="3600" dirty="0">
                <a:solidFill>
                  <a:schemeClr val="bg1"/>
                </a:solidFill>
              </a:rPr>
              <a:t>They answered Him, “We are Abraham’s descendants, and have never been in bondage to anyone. How </a:t>
            </a:r>
            <a:r>
              <a:rPr lang="en-US" sz="3600" i="1" dirty="0">
                <a:solidFill>
                  <a:schemeClr val="bg1"/>
                </a:solidFill>
              </a:rPr>
              <a:t>can</a:t>
            </a:r>
            <a:r>
              <a:rPr lang="en-US" sz="3600" dirty="0">
                <a:solidFill>
                  <a:schemeClr val="bg1"/>
                </a:solidFill>
              </a:rPr>
              <a:t> You say, ‘You will be made free’?”</a:t>
            </a:r>
          </a:p>
          <a:p>
            <a:pPr algn="l"/>
            <a:r>
              <a:rPr lang="en-US" sz="3600" baseline="30000" dirty="0">
                <a:solidFill>
                  <a:schemeClr val="bg1"/>
                </a:solidFill>
              </a:rPr>
              <a:t>34 </a:t>
            </a:r>
            <a:r>
              <a:rPr lang="en-US" sz="3600" dirty="0">
                <a:solidFill>
                  <a:schemeClr val="bg1"/>
                </a:solidFill>
              </a:rPr>
              <a:t>Jesus answered them, “Most assuredly, I say to you, whoever commits sin is a slave of sin. </a:t>
            </a:r>
          </a:p>
          <a:p>
            <a:pPr algn="l"/>
            <a:endPar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295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a:bodyPr>
          <a:lstStyle/>
          <a:p>
            <a:pPr algn="l"/>
            <a:r>
              <a:rPr lang="en-US" sz="4200" dirty="0">
                <a:solidFill>
                  <a:schemeClr val="bg1"/>
                </a:solidFill>
                <a:latin typeface="Britannic Bold" panose="020B0903060703020204" pitchFamily="34" charset="0"/>
              </a:rPr>
              <a:t>Truth must be defended</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833112"/>
            <a:ext cx="11449860" cy="4564920"/>
          </a:xfrm>
        </p:spPr>
        <p:txBody>
          <a:bodyPr>
            <a:normAutofit/>
          </a:bodyPr>
          <a:lstStyle/>
          <a:p>
            <a:pPr algn="l"/>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Psalm 25:4-6 </a:t>
            </a:r>
            <a:r>
              <a:rPr lang="en-US" sz="3600" dirty="0">
                <a:solidFill>
                  <a:schemeClr val="bg1"/>
                </a:solidFill>
              </a:rPr>
              <a:t>Show me Your ways, O </a:t>
            </a:r>
            <a:r>
              <a:rPr lang="en-US" sz="3600" cap="small" dirty="0">
                <a:solidFill>
                  <a:schemeClr val="bg1"/>
                </a:solidFill>
              </a:rPr>
              <a:t>Lord</a:t>
            </a:r>
            <a:r>
              <a:rPr lang="en-US" sz="3600" dirty="0">
                <a:solidFill>
                  <a:schemeClr val="bg1"/>
                </a:solidFill>
              </a:rPr>
              <a:t>; Teach me Your paths. </a:t>
            </a:r>
            <a:r>
              <a:rPr lang="en-US" sz="3600" baseline="30000" dirty="0">
                <a:solidFill>
                  <a:schemeClr val="bg1"/>
                </a:solidFill>
              </a:rPr>
              <a:t>5 </a:t>
            </a:r>
            <a:r>
              <a:rPr lang="en-US" sz="3600" dirty="0">
                <a:solidFill>
                  <a:schemeClr val="bg1"/>
                </a:solidFill>
              </a:rPr>
              <a:t>Lead me in Your truth and teach me, For You </a:t>
            </a:r>
            <a:r>
              <a:rPr lang="en-US" sz="3600" i="1" dirty="0">
                <a:solidFill>
                  <a:schemeClr val="bg1"/>
                </a:solidFill>
              </a:rPr>
              <a:t>are</a:t>
            </a:r>
            <a:r>
              <a:rPr lang="en-US" sz="3600" dirty="0">
                <a:solidFill>
                  <a:schemeClr val="bg1"/>
                </a:solidFill>
              </a:rPr>
              <a:t> the God of my salvation; On You I wait all the day. </a:t>
            </a:r>
            <a:r>
              <a:rPr lang="en-US" sz="3600" baseline="30000" dirty="0">
                <a:solidFill>
                  <a:schemeClr val="bg1"/>
                </a:solidFill>
              </a:rPr>
              <a:t>6 </a:t>
            </a:r>
            <a:r>
              <a:rPr lang="en-US" sz="3600" dirty="0">
                <a:solidFill>
                  <a:schemeClr val="bg1"/>
                </a:solidFill>
              </a:rPr>
              <a:t>Remember, O </a:t>
            </a:r>
            <a:r>
              <a:rPr lang="en-US" sz="3600" cap="small" dirty="0">
                <a:solidFill>
                  <a:schemeClr val="bg1"/>
                </a:solidFill>
              </a:rPr>
              <a:t>Lord</a:t>
            </a:r>
            <a:r>
              <a:rPr lang="en-US" sz="3600" dirty="0">
                <a:solidFill>
                  <a:schemeClr val="bg1"/>
                </a:solidFill>
              </a:rPr>
              <a:t>, Your tender mercies and Your </a:t>
            </a:r>
            <a:r>
              <a:rPr lang="en-US" sz="3600" dirty="0" err="1">
                <a:solidFill>
                  <a:schemeClr val="bg1"/>
                </a:solidFill>
              </a:rPr>
              <a:t>lovingkindnesses</a:t>
            </a:r>
            <a:r>
              <a:rPr lang="en-US" sz="3600" dirty="0"/>
              <a:t>,</a:t>
            </a:r>
            <a:br>
              <a:rPr lang="en-US" sz="3600" dirty="0"/>
            </a:br>
            <a:r>
              <a:rPr lang="en-US" sz="3600" dirty="0">
                <a:solidFill>
                  <a:schemeClr val="bg1"/>
                </a:solidFill>
              </a:rPr>
              <a:t>For they </a:t>
            </a:r>
            <a:r>
              <a:rPr lang="en-US" sz="3600" i="1" dirty="0">
                <a:solidFill>
                  <a:schemeClr val="bg1"/>
                </a:solidFill>
              </a:rPr>
              <a:t>are</a:t>
            </a:r>
            <a:r>
              <a:rPr lang="en-US" sz="3600" dirty="0">
                <a:solidFill>
                  <a:schemeClr val="bg1"/>
                </a:solidFill>
              </a:rPr>
              <a:t> from of old.</a:t>
            </a:r>
          </a:p>
          <a:p>
            <a:pPr algn="l"/>
            <a:r>
              <a:rPr lang="en-US" sz="3600" dirty="0">
                <a:solidFill>
                  <a:schemeClr val="bg1"/>
                </a:solidFill>
              </a:rPr>
              <a:t>10 All the paths of the </a:t>
            </a:r>
            <a:r>
              <a:rPr lang="en-US" sz="3600" cap="small" dirty="0">
                <a:solidFill>
                  <a:schemeClr val="bg1"/>
                </a:solidFill>
              </a:rPr>
              <a:t>Lord</a:t>
            </a:r>
            <a:r>
              <a:rPr lang="en-US" sz="3600" dirty="0">
                <a:solidFill>
                  <a:schemeClr val="bg1"/>
                </a:solidFill>
              </a:rPr>
              <a:t> </a:t>
            </a:r>
            <a:r>
              <a:rPr lang="en-US" sz="3600" i="1" dirty="0">
                <a:solidFill>
                  <a:schemeClr val="bg1"/>
                </a:solidFill>
              </a:rPr>
              <a:t>are</a:t>
            </a:r>
            <a:r>
              <a:rPr lang="en-US" sz="3600" dirty="0">
                <a:solidFill>
                  <a:schemeClr val="bg1"/>
                </a:solidFill>
              </a:rPr>
              <a:t> mercy and truth,</a:t>
            </a:r>
            <a:br>
              <a:rPr lang="en-US" sz="3600" dirty="0">
                <a:solidFill>
                  <a:schemeClr val="bg1"/>
                </a:solidFill>
              </a:rPr>
            </a:br>
            <a:r>
              <a:rPr lang="en-US" sz="3600" dirty="0">
                <a:solidFill>
                  <a:schemeClr val="bg1"/>
                </a:solidFill>
              </a:rPr>
              <a:t>To such as keep His covenant and His testimonies.</a:t>
            </a:r>
          </a:p>
          <a:p>
            <a:pPr algn="l"/>
            <a:endPar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553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a:bodyPr>
          <a:lstStyle/>
          <a:p>
            <a:pPr algn="l"/>
            <a:r>
              <a:rPr lang="en-US" sz="4200" dirty="0">
                <a:solidFill>
                  <a:schemeClr val="bg1"/>
                </a:solidFill>
                <a:latin typeface="Britannic Bold" panose="020B0903060703020204" pitchFamily="34" charset="0"/>
              </a:rPr>
              <a:t>There is only one truth</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833112"/>
            <a:ext cx="11449860" cy="4564920"/>
          </a:xfrm>
        </p:spPr>
        <p:txBody>
          <a:bodyPr>
            <a:normAutofit/>
          </a:bodyPr>
          <a:lstStyle/>
          <a:p>
            <a:pPr algn="l"/>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1 Timothy 2:3-4 </a:t>
            </a:r>
            <a:r>
              <a:rPr lang="en-US" sz="3600" dirty="0">
                <a:solidFill>
                  <a:schemeClr val="bg1"/>
                </a:solidFill>
              </a:rPr>
              <a:t>For this </a:t>
            </a:r>
            <a:r>
              <a:rPr lang="en-US" sz="3600" i="1" dirty="0">
                <a:solidFill>
                  <a:schemeClr val="bg1"/>
                </a:solidFill>
              </a:rPr>
              <a:t>is</a:t>
            </a:r>
            <a:r>
              <a:rPr lang="en-US" sz="3600" dirty="0">
                <a:solidFill>
                  <a:schemeClr val="bg1"/>
                </a:solidFill>
              </a:rPr>
              <a:t> good and acceptable in the sight of God our Savior, </a:t>
            </a:r>
            <a:r>
              <a:rPr lang="en-US" sz="3600" baseline="30000" dirty="0">
                <a:solidFill>
                  <a:schemeClr val="bg1"/>
                </a:solidFill>
              </a:rPr>
              <a:t>4 </a:t>
            </a:r>
            <a:r>
              <a:rPr lang="en-US" sz="3600" dirty="0">
                <a:solidFill>
                  <a:schemeClr val="bg1"/>
                </a:solidFill>
              </a:rPr>
              <a:t>who desires all men to be saved and to come to the knowledge of the truth. </a:t>
            </a:r>
          </a:p>
          <a:p>
            <a:pPr algn="l"/>
            <a:r>
              <a:rPr lang="en-US" sz="3600" dirty="0">
                <a:solidFill>
                  <a:schemeClr val="bg1"/>
                </a:solidFill>
                <a:latin typeface="Times New Roman" panose="02020603050405020304" pitchFamily="18" charset="0"/>
                <a:cs typeface="Times New Roman" panose="02020603050405020304" pitchFamily="18" charset="0"/>
              </a:rPr>
              <a:t>Titus 2:11-14 </a:t>
            </a:r>
            <a:r>
              <a:rPr lang="en-US" sz="3600" dirty="0">
                <a:solidFill>
                  <a:schemeClr val="bg1"/>
                </a:solidFill>
              </a:rPr>
              <a:t>For the grace of God that brings salvation has appeared to all men, </a:t>
            </a:r>
            <a:r>
              <a:rPr lang="en-US" sz="3600" baseline="30000" dirty="0">
                <a:solidFill>
                  <a:schemeClr val="bg1"/>
                </a:solidFill>
              </a:rPr>
              <a:t>12 </a:t>
            </a:r>
            <a:r>
              <a:rPr lang="en-US" sz="3600" dirty="0">
                <a:solidFill>
                  <a:schemeClr val="bg1"/>
                </a:solidFill>
              </a:rPr>
              <a:t>teaching us that, denying ungodliness and worldly lusts, we should live soberly, righteously, and godly in the present age,</a:t>
            </a:r>
            <a:endParaRPr lang="en-US" sz="3600" dirty="0">
              <a:solidFill>
                <a:schemeClr val="bg1"/>
              </a:solidFill>
              <a:latin typeface="Times New Roman" panose="02020603050405020304" pitchFamily="18" charset="0"/>
              <a:cs typeface="Times New Roman" panose="02020603050405020304" pitchFamily="18" charset="0"/>
            </a:endParaRPr>
          </a:p>
          <a:p>
            <a:pPr algn="l"/>
            <a:endPar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266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 name="Rectangle 103">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t="2682" b="24713"/>
          <a:stretch/>
        </p:blipFill>
        <p:spPr>
          <a:xfrm>
            <a:off x="0" y="0"/>
            <a:ext cx="12192000" cy="5125760"/>
          </a:xfrm>
          <a:prstGeom prst="rect">
            <a:avLst/>
          </a:prstGeom>
        </p:spPr>
      </p:pic>
      <p:pic>
        <p:nvPicPr>
          <p:cNvPr id="4" name="Picture 3" descr="A wooden sign with two arrows&#10;&#10;Description automatically generated">
            <a:extLst>
              <a:ext uri="{FF2B5EF4-FFF2-40B4-BE49-F238E27FC236}">
                <a16:creationId xmlns:a16="http://schemas.microsoft.com/office/drawing/2014/main" id="{B6B01B17-E5D5-5614-B64A-8888AF0F6E5B}"/>
              </a:ext>
            </a:extLst>
          </p:cNvPr>
          <p:cNvPicPr>
            <a:picLocks noChangeAspect="1"/>
          </p:cNvPicPr>
          <p:nvPr/>
        </p:nvPicPr>
        <p:blipFill rotWithShape="1">
          <a:blip r:embed="rId2">
            <a:extLst>
              <a:ext uri="{28A0092B-C50C-407E-A947-70E740481C1C}">
                <a14:useLocalDpi xmlns:a14="http://schemas.microsoft.com/office/drawing/2010/main" val="0"/>
              </a:ext>
            </a:extLst>
          </a:blip>
          <a:srcRect t="17057" b="15413"/>
          <a:stretch/>
        </p:blipFill>
        <p:spPr>
          <a:xfrm>
            <a:off x="1" y="-207830"/>
            <a:ext cx="12191999" cy="5490174"/>
          </a:xfrm>
          <a:prstGeom prst="rect">
            <a:avLst/>
          </a:prstGeom>
          <a:solidFill>
            <a:schemeClr val="tx1"/>
          </a:solidFill>
        </p:spPr>
      </p:pic>
      <p:sp>
        <p:nvSpPr>
          <p:cNvPr id="6" name="Rectangle 5">
            <a:extLst>
              <a:ext uri="{FF2B5EF4-FFF2-40B4-BE49-F238E27FC236}">
                <a16:creationId xmlns:a16="http://schemas.microsoft.com/office/drawing/2014/main" id="{F1DCC925-9670-37E1-EF44-3436477BBD85}"/>
              </a:ext>
            </a:extLst>
          </p:cNvPr>
          <p:cNvSpPr/>
          <p:nvPr/>
        </p:nvSpPr>
        <p:spPr>
          <a:xfrm>
            <a:off x="10163" y="5049520"/>
            <a:ext cx="12191994" cy="1808479"/>
          </a:xfrm>
          <a:prstGeom prst="rect">
            <a:avLst/>
          </a:prstGeom>
          <a:solidFill>
            <a:srgbClr val="00133A">
              <a:alpha val="8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1524000" y="5267257"/>
            <a:ext cx="9164320" cy="788103"/>
          </a:xfrm>
        </p:spPr>
        <p:txBody>
          <a:bodyPr anchor="ctr">
            <a:normAutofit fontScale="90000"/>
          </a:bodyPr>
          <a:lstStyle/>
          <a:p>
            <a:r>
              <a:rPr lang="en-US" sz="5400" dirty="0">
                <a:solidFill>
                  <a:srgbClr val="FFFFFF"/>
                </a:solidFill>
                <a:latin typeface="Britannic Bold" panose="020B0903060703020204" pitchFamily="34" charset="0"/>
              </a:rPr>
              <a:t>Turning Truth to Delusion</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1524000" y="6070447"/>
            <a:ext cx="9164320" cy="630969"/>
          </a:xfrm>
        </p:spPr>
        <p:txBody>
          <a:bodyPr anchor="ctr">
            <a:noAutofit/>
          </a:bodyPr>
          <a:lstStyle/>
          <a:p>
            <a:r>
              <a:rPr lang="en-US" sz="4200" dirty="0">
                <a:solidFill>
                  <a:srgbClr val="FFFFFF"/>
                </a:solidFill>
                <a:latin typeface="Georgia" panose="02040502050405020303" pitchFamily="18" charset="0"/>
              </a:rPr>
              <a:t>Romans 1:20-28</a:t>
            </a:r>
          </a:p>
        </p:txBody>
      </p:sp>
    </p:spTree>
    <p:extLst>
      <p:ext uri="{BB962C8B-B14F-4D97-AF65-F5344CB8AC3E}">
        <p14:creationId xmlns:p14="http://schemas.microsoft.com/office/powerpoint/2010/main" val="314511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3"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7142020" cy="1207428"/>
          </a:xfrm>
        </p:spPr>
        <p:txBody>
          <a:bodyPr anchor="ctr">
            <a:normAutofit/>
          </a:bodyPr>
          <a:lstStyle/>
          <a:p>
            <a:pPr algn="l"/>
            <a:r>
              <a:rPr lang="en-US" sz="4200" dirty="0">
                <a:solidFill>
                  <a:schemeClr val="bg1"/>
                </a:solidFill>
                <a:latin typeface="Britannic Bold" panose="020B0903060703020204" pitchFamily="34" charset="0"/>
              </a:rPr>
              <a:t>Rejecting the One True God</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761991"/>
            <a:ext cx="10352581" cy="4198980"/>
          </a:xfrm>
        </p:spPr>
        <p:txBody>
          <a:bodyPr>
            <a:normAutofit/>
          </a:bodyPr>
          <a:lstStyle/>
          <a:p>
            <a:pPr algn="l"/>
            <a:r>
              <a:rPr lang="en-US" sz="3800" dirty="0">
                <a:solidFill>
                  <a:schemeClr val="bg1"/>
                </a:solidFill>
                <a:latin typeface="Georgia" panose="02040502050405020303" pitchFamily="18" charset="0"/>
              </a:rPr>
              <a:t>Romans 1:24-25 </a:t>
            </a:r>
            <a:r>
              <a:rPr lang="en-US" sz="3600" dirty="0">
                <a:solidFill>
                  <a:schemeClr val="bg1"/>
                </a:solidFill>
              </a:rPr>
              <a:t>Therefore God also gave them up to uncleanness..</a:t>
            </a:r>
            <a:r>
              <a:rPr lang="en-US" sz="3600" dirty="0"/>
              <a:t> </a:t>
            </a:r>
            <a:r>
              <a:rPr lang="en-US" sz="3600" dirty="0">
                <a:solidFill>
                  <a:schemeClr val="bg1"/>
                </a:solidFill>
              </a:rPr>
              <a:t>who exchanged </a:t>
            </a:r>
            <a:r>
              <a:rPr lang="en-US" sz="3600" u="sng" dirty="0">
                <a:solidFill>
                  <a:schemeClr val="bg1"/>
                </a:solidFill>
              </a:rPr>
              <a:t>the truth of God</a:t>
            </a:r>
            <a:r>
              <a:rPr lang="en-US" sz="3600" dirty="0">
                <a:solidFill>
                  <a:schemeClr val="bg1"/>
                </a:solidFill>
              </a:rPr>
              <a:t> for </a:t>
            </a:r>
            <a:r>
              <a:rPr lang="en-US" sz="3600" u="sng" dirty="0">
                <a:solidFill>
                  <a:schemeClr val="bg1"/>
                </a:solidFill>
              </a:rPr>
              <a:t>the lie</a:t>
            </a:r>
            <a:r>
              <a:rPr lang="en-US" sz="3600" dirty="0">
                <a:solidFill>
                  <a:schemeClr val="bg1"/>
                </a:solidFill>
              </a:rPr>
              <a:t>, and worshiped and served the creature rather than the Creator..</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rPr>
              <a:t>The truth of God - </a:t>
            </a:r>
            <a:r>
              <a:rPr lang="en-US" sz="3600" dirty="0">
                <a:solidFill>
                  <a:schemeClr val="bg1"/>
                </a:solidFill>
                <a:latin typeface="Calibri" panose="020F0502020204030204" pitchFamily="34" charset="0"/>
                <a:ea typeface="Calibri" panose="020F0502020204030204" pitchFamily="34" charset="0"/>
                <a:cs typeface="Calibri" panose="020F0502020204030204" pitchFamily="34" charset="0"/>
              </a:rPr>
              <a:t>God’s truth for mankind</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The lie - </a:t>
            </a:r>
            <a:r>
              <a:rPr lang="en-US" sz="3600" dirty="0">
                <a:solidFill>
                  <a:schemeClr val="bg1"/>
                </a:solidFill>
                <a:ea typeface="Calibri" panose="020F0502020204030204" pitchFamily="34" charset="0"/>
                <a:cs typeface="Calibri" panose="020F0502020204030204" pitchFamily="34" charset="0"/>
              </a:rPr>
              <a:t>that man can be independent of God, self-sufficient, self-directing, self-fulfilling</a:t>
            </a:r>
          </a:p>
          <a:p>
            <a:pPr marL="571500" indent="-571500" algn="l">
              <a:buClr>
                <a:srgbClr val="FFC000"/>
              </a:buClr>
              <a:buFont typeface="Georgia" panose="02040502050405020303" pitchFamily="18" charset="0"/>
              <a:buChar char="—"/>
            </a:pPr>
            <a:endParaRPr lang="en-US" sz="3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571500" indent="-571500" algn="l">
              <a:buClr>
                <a:srgbClr val="FFC000"/>
              </a:buClr>
              <a:buFont typeface="Georgia" panose="02040502050405020303" pitchFamily="18" charset="0"/>
              <a:buChar char="—"/>
            </a:pPr>
            <a:endParaRPr lang="en-US" sz="34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455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6488303" cy="1207428"/>
          </a:xfrm>
        </p:spPr>
        <p:txBody>
          <a:bodyPr anchor="ctr">
            <a:normAutofit/>
          </a:bodyPr>
          <a:lstStyle/>
          <a:p>
            <a:pPr algn="l"/>
            <a:r>
              <a:rPr lang="en-US" sz="4200" dirty="0">
                <a:solidFill>
                  <a:schemeClr val="bg1"/>
                </a:solidFill>
                <a:latin typeface="Britannic Bold" panose="020B0903060703020204" pitchFamily="34" charset="0"/>
              </a:rPr>
              <a:t>Choosing our own “Truth”</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833111"/>
            <a:ext cx="10352581" cy="4127859"/>
          </a:xfrm>
        </p:spPr>
        <p:txBody>
          <a:bodyPr>
            <a:normAutofit/>
          </a:bodyPr>
          <a:lstStyle/>
          <a:p>
            <a:pPr algn="l">
              <a:buClr>
                <a:srgbClr val="FFC000"/>
              </a:buClr>
            </a:pPr>
            <a:r>
              <a:rPr lang="en-US" sz="3800" dirty="0">
                <a:solidFill>
                  <a:schemeClr val="bg1"/>
                </a:solidFill>
                <a:latin typeface="Georgia" panose="02040502050405020303" pitchFamily="18" charset="0"/>
                <a:ea typeface="Calibri" panose="020F0502020204030204" pitchFamily="34" charset="0"/>
                <a:cs typeface="Calibri" panose="020F0502020204030204" pitchFamily="34" charset="0"/>
              </a:rPr>
              <a:t>Truth – conformity to fact or reality</a:t>
            </a:r>
          </a:p>
          <a:p>
            <a:pPr algn="l">
              <a:buClr>
                <a:srgbClr val="FFC000"/>
              </a:buClr>
            </a:pPr>
            <a:r>
              <a:rPr lang="en-US" sz="3800" dirty="0">
                <a:solidFill>
                  <a:schemeClr val="bg1"/>
                </a:solidFill>
                <a:latin typeface="Georgia" panose="02040502050405020303" pitchFamily="18" charset="0"/>
                <a:ea typeface="Calibri" panose="020F0502020204030204" pitchFamily="34" charset="0"/>
                <a:cs typeface="Calibri" panose="020F0502020204030204" pitchFamily="34" charset="0"/>
              </a:rPr>
              <a:t>Delusion – something false that is believed or propagated, that persists despite the facts</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ea typeface="Calibri" panose="020F0502020204030204" pitchFamily="34" charset="0"/>
                <a:cs typeface="Calibri" panose="020F0502020204030204" pitchFamily="34" charset="0"/>
              </a:rPr>
              <a:t>They once knew the truth</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ea typeface="Calibri" panose="020F0502020204030204" pitchFamily="34" charset="0"/>
                <a:cs typeface="Calibri" panose="020F0502020204030204" pitchFamily="34" charset="0"/>
              </a:rPr>
              <a:t>They created an alternate reality</a:t>
            </a:r>
          </a:p>
        </p:txBody>
      </p:sp>
    </p:spTree>
    <p:extLst>
      <p:ext uri="{BB962C8B-B14F-4D97-AF65-F5344CB8AC3E}">
        <p14:creationId xmlns:p14="http://schemas.microsoft.com/office/powerpoint/2010/main" val="161958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a:bodyPr>
          <a:lstStyle/>
          <a:p>
            <a:pPr algn="l"/>
            <a:r>
              <a:rPr lang="en-US" sz="4200" dirty="0">
                <a:solidFill>
                  <a:schemeClr val="bg1"/>
                </a:solidFill>
                <a:latin typeface="Britannic Bold" panose="020B0903060703020204" pitchFamily="34" charset="0"/>
              </a:rPr>
              <a:t>Living in a “Post-Truth” World</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757681"/>
            <a:ext cx="10819940" cy="4474636"/>
          </a:xfrm>
        </p:spPr>
        <p:txBody>
          <a:bodyPr>
            <a:normAutofit/>
          </a:bodyPr>
          <a:lstStyle/>
          <a:p>
            <a:pPr algn="l">
              <a:buClr>
                <a:srgbClr val="FFC000"/>
              </a:buClr>
            </a:pPr>
            <a:r>
              <a:rPr lang="en-US" sz="3800" dirty="0">
                <a:solidFill>
                  <a:schemeClr val="bg1"/>
                </a:solidFill>
                <a:latin typeface="Georgia" panose="02040502050405020303" pitchFamily="18" charset="0"/>
                <a:ea typeface="Calibri" panose="020F0502020204030204" pitchFamily="34" charset="0"/>
                <a:cs typeface="Calibri" panose="020F0502020204030204" pitchFamily="34" charset="0"/>
              </a:rPr>
              <a:t>Post truth – </a:t>
            </a:r>
            <a:r>
              <a:rPr lang="en-US" sz="3600" dirty="0">
                <a:solidFill>
                  <a:schemeClr val="bg1"/>
                </a:solidFill>
                <a:latin typeface="Calibri" panose="020F0502020204030204" pitchFamily="34" charset="0"/>
                <a:ea typeface="Calibri" panose="020F0502020204030204" pitchFamily="34" charset="0"/>
                <a:cs typeface="Calibri" panose="020F0502020204030204" pitchFamily="34" charset="0"/>
              </a:rPr>
              <a:t>denoting circumstances in which objective facts are less influential in shaping public opinion than appeals to emotion and personal belief</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We recognize truth in the natural world (violating natural law brings immediate consequences)</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We can create our own inner truth (violating moral law we do not see immediate results) </a:t>
            </a:r>
          </a:p>
        </p:txBody>
      </p:sp>
    </p:spTree>
    <p:extLst>
      <p:ext uri="{BB962C8B-B14F-4D97-AF65-F5344CB8AC3E}">
        <p14:creationId xmlns:p14="http://schemas.microsoft.com/office/powerpoint/2010/main" val="112018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a:bodyPr>
          <a:lstStyle/>
          <a:p>
            <a:pPr algn="l"/>
            <a:r>
              <a:rPr lang="en-US" sz="4200" dirty="0">
                <a:solidFill>
                  <a:schemeClr val="bg1"/>
                </a:solidFill>
                <a:latin typeface="Britannic Bold" panose="020B0903060703020204" pitchFamily="34" charset="0"/>
              </a:rPr>
              <a:t>The truth of God is manifest</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667397"/>
            <a:ext cx="11114580" cy="4476249"/>
          </a:xfrm>
        </p:spPr>
        <p:txBody>
          <a:bodyPr>
            <a:normAutofit/>
          </a:bodyPr>
          <a:lstStyle/>
          <a:p>
            <a:pPr algn="l">
              <a:buClr>
                <a:srgbClr val="FFC000"/>
              </a:buCl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Romans 1:18-20 </a:t>
            </a:r>
            <a:r>
              <a:rPr lang="en-US" sz="3600" dirty="0">
                <a:solidFill>
                  <a:schemeClr val="bg1"/>
                </a:solidFill>
              </a:rPr>
              <a:t>For the wrath of God is revealed from heaven against all ungodliness and unrighteousness of men, who suppress the truth in unrighteousness, </a:t>
            </a:r>
            <a:r>
              <a:rPr lang="en-US" sz="3600" baseline="30000" dirty="0">
                <a:solidFill>
                  <a:schemeClr val="bg1"/>
                </a:solidFill>
              </a:rPr>
              <a:t>19 </a:t>
            </a:r>
            <a:r>
              <a:rPr lang="en-US" sz="3600" dirty="0">
                <a:solidFill>
                  <a:schemeClr val="bg1"/>
                </a:solidFill>
              </a:rPr>
              <a:t>because what may be known of God is manifest in them, for God has shown </a:t>
            </a:r>
            <a:r>
              <a:rPr lang="en-US" sz="3600" i="1" dirty="0">
                <a:solidFill>
                  <a:schemeClr val="bg1"/>
                </a:solidFill>
              </a:rPr>
              <a:t>it</a:t>
            </a:r>
            <a:r>
              <a:rPr lang="en-US" sz="3600" dirty="0">
                <a:solidFill>
                  <a:schemeClr val="bg1"/>
                </a:solidFill>
              </a:rPr>
              <a:t> to them. </a:t>
            </a:r>
            <a:r>
              <a:rPr lang="en-US" sz="3600" baseline="30000" dirty="0">
                <a:solidFill>
                  <a:schemeClr val="bg1"/>
                </a:solidFill>
              </a:rPr>
              <a:t>20 </a:t>
            </a:r>
            <a:r>
              <a:rPr lang="en-US" sz="3600" dirty="0">
                <a:solidFill>
                  <a:schemeClr val="bg1"/>
                </a:solidFill>
              </a:rPr>
              <a:t>For since the creation of the world His invisible </a:t>
            </a:r>
            <a:r>
              <a:rPr lang="en-US" sz="3600" i="1" dirty="0">
                <a:solidFill>
                  <a:schemeClr val="bg1"/>
                </a:solidFill>
              </a:rPr>
              <a:t>attributes</a:t>
            </a:r>
            <a:r>
              <a:rPr lang="en-US" sz="3600" dirty="0">
                <a:solidFill>
                  <a:schemeClr val="bg1"/>
                </a:solidFill>
              </a:rPr>
              <a:t> are clearly seen, being understood by the things that are made, </a:t>
            </a:r>
            <a:r>
              <a:rPr lang="en-US" sz="3600" i="1" dirty="0">
                <a:solidFill>
                  <a:schemeClr val="bg1"/>
                </a:solidFill>
              </a:rPr>
              <a:t>even</a:t>
            </a:r>
            <a:r>
              <a:rPr lang="en-US" sz="3600" dirty="0">
                <a:solidFill>
                  <a:schemeClr val="bg1"/>
                </a:solidFill>
              </a:rPr>
              <a:t> His eternal power and Godhead, so that they are without excuse, </a:t>
            </a:r>
            <a:endPar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579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a:bodyPr>
          <a:lstStyle/>
          <a:p>
            <a:pPr algn="l"/>
            <a:r>
              <a:rPr lang="en-US" sz="4200" dirty="0">
                <a:solidFill>
                  <a:schemeClr val="bg1"/>
                </a:solidFill>
                <a:latin typeface="Britannic Bold" panose="020B0903060703020204" pitchFamily="34" charset="0"/>
              </a:rPr>
              <a:t>The truth of God is revealed</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921782"/>
            <a:ext cx="11114580" cy="4476249"/>
          </a:xfrm>
        </p:spPr>
        <p:txBody>
          <a:bodyPr>
            <a:normAutofit/>
          </a:bodyPr>
          <a:lstStyle/>
          <a:p>
            <a:pPr algn="l">
              <a:buClr>
                <a:srgbClr val="FFC000"/>
              </a:buCl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John 14:6 </a:t>
            </a:r>
            <a:r>
              <a:rPr lang="en-US" sz="3600" dirty="0">
                <a:solidFill>
                  <a:schemeClr val="bg1"/>
                </a:solidFill>
              </a:rPr>
              <a:t>Jesus said to him, “I am the way, the truth, and the life. No one comes to the Father except through Me.</a:t>
            </a:r>
          </a:p>
          <a:p>
            <a:pPr algn="l">
              <a:buClr>
                <a:srgbClr val="FFC000"/>
              </a:buCl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Revelation 1:18 </a:t>
            </a:r>
            <a:r>
              <a:rPr lang="en-US" sz="3600" dirty="0">
                <a:solidFill>
                  <a:schemeClr val="bg1"/>
                </a:solidFill>
              </a:rPr>
              <a:t>I </a:t>
            </a:r>
            <a:r>
              <a:rPr lang="en-US" sz="3600" i="1" dirty="0">
                <a:solidFill>
                  <a:schemeClr val="bg1"/>
                </a:solidFill>
              </a:rPr>
              <a:t>am</a:t>
            </a:r>
            <a:r>
              <a:rPr lang="en-US" sz="3600" dirty="0">
                <a:solidFill>
                  <a:schemeClr val="bg1"/>
                </a:solidFill>
              </a:rPr>
              <a:t> He who lives, and was dead, and behold, I am alive forevermore. Amen. And I have the keys of Hades and of Death.</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Are there fixed standards of right and wrong that apply to everyone all places and all times?</a:t>
            </a:r>
          </a:p>
        </p:txBody>
      </p:sp>
    </p:spTree>
    <p:extLst>
      <p:ext uri="{BB962C8B-B14F-4D97-AF65-F5344CB8AC3E}">
        <p14:creationId xmlns:p14="http://schemas.microsoft.com/office/powerpoint/2010/main" val="411905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a:bodyPr>
          <a:lstStyle/>
          <a:p>
            <a:pPr algn="l"/>
            <a:r>
              <a:rPr lang="en-US" sz="4200" dirty="0">
                <a:solidFill>
                  <a:schemeClr val="bg1"/>
                </a:solidFill>
                <a:latin typeface="Britannic Bold" panose="020B0903060703020204" pitchFamily="34" charset="0"/>
              </a:rPr>
              <a:t>Scripture warns against lies</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921782"/>
            <a:ext cx="11114580" cy="4476249"/>
          </a:xfrm>
        </p:spPr>
        <p:txBody>
          <a:bodyPr>
            <a:normAutofit/>
          </a:bodyPr>
          <a:lstStyle/>
          <a:p>
            <a:pPr algn="l">
              <a:buClr>
                <a:srgbClr val="FFC000"/>
              </a:buCl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The enemies of God have caused many to doubt truth</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Creation – Genesis 1</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Sexual revolution – 1 Cor 6:9-11</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Value of life – Gen 1:26-27</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Marriage – Gen 2:24-25</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Gender roles – male and female</a:t>
            </a:r>
          </a:p>
        </p:txBody>
      </p:sp>
    </p:spTree>
    <p:extLst>
      <p:ext uri="{BB962C8B-B14F-4D97-AF65-F5344CB8AC3E}">
        <p14:creationId xmlns:p14="http://schemas.microsoft.com/office/powerpoint/2010/main" val="60795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a:bodyPr>
          <a:lstStyle/>
          <a:p>
            <a:pPr algn="l"/>
            <a:r>
              <a:rPr lang="en-US" sz="4200" dirty="0">
                <a:solidFill>
                  <a:schemeClr val="bg1"/>
                </a:solidFill>
                <a:latin typeface="Britannic Bold" panose="020B0903060703020204" pitchFamily="34" charset="0"/>
              </a:rPr>
              <a:t>Truth is being redefined</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667398"/>
            <a:ext cx="11114580" cy="4730634"/>
          </a:xfrm>
        </p:spPr>
        <p:txBody>
          <a:bodyPr>
            <a:normAutofit/>
          </a:bodyPr>
          <a:lstStyle/>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Businesses</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Schools</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Media</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Entertainment</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Culture</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Government</a:t>
            </a:r>
          </a:p>
          <a:p>
            <a:pPr marL="571500" indent="-571500" algn="l">
              <a:buClr>
                <a:srgbClr val="FFC000"/>
              </a:buClr>
              <a:buFont typeface="Georgia" panose="02040502050405020303" pitchFamily="18" charset="0"/>
              <a:buChar cha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Churches</a:t>
            </a:r>
          </a:p>
        </p:txBody>
      </p:sp>
    </p:spTree>
    <p:extLst>
      <p:ext uri="{BB962C8B-B14F-4D97-AF65-F5344CB8AC3E}">
        <p14:creationId xmlns:p14="http://schemas.microsoft.com/office/powerpoint/2010/main" val="245716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sign with two arrows&#10;&#10;Description automatically generated">
            <a:extLst>
              <a:ext uri="{FF2B5EF4-FFF2-40B4-BE49-F238E27FC236}">
                <a16:creationId xmlns:a16="http://schemas.microsoft.com/office/drawing/2014/main" id="{FECA3C1F-BF6B-6AEB-4FBD-25ED1935BDB8}"/>
              </a:ext>
            </a:extLst>
          </p:cNvPr>
          <p:cNvPicPr>
            <a:picLocks noChangeAspect="1"/>
          </p:cNvPicPr>
          <p:nvPr/>
        </p:nvPicPr>
        <p:blipFill rotWithShape="1">
          <a:blip r:embed="rId2">
            <a:extLst>
              <a:ext uri="{28A0092B-C50C-407E-A947-70E740481C1C}">
                <a14:useLocalDpi xmlns:a14="http://schemas.microsoft.com/office/drawing/2010/main" val="0"/>
              </a:ext>
            </a:extLst>
          </a:blip>
          <a:srcRect l="6900" r="16685" b="9091"/>
          <a:stretch/>
        </p:blipFill>
        <p:spPr>
          <a:xfrm>
            <a:off x="3523485" y="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8F59545-3C9F-D0BA-CDAE-42977B3FF5A4}"/>
              </a:ext>
            </a:extLst>
          </p:cNvPr>
          <p:cNvSpPr/>
          <p:nvPr/>
        </p:nvSpPr>
        <p:spPr>
          <a:xfrm>
            <a:off x="0" y="0"/>
            <a:ext cx="4186989" cy="6858000"/>
          </a:xfrm>
          <a:prstGeom prst="rect">
            <a:avLst/>
          </a:prstGeom>
          <a:solidFill>
            <a:srgbClr val="00133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72352F-7D18-D9C2-469E-775E027C06B1}"/>
              </a:ext>
            </a:extLst>
          </p:cNvPr>
          <p:cNvSpPr/>
          <p:nvPr/>
        </p:nvSpPr>
        <p:spPr>
          <a:xfrm>
            <a:off x="4312536" y="0"/>
            <a:ext cx="7879464" cy="6858000"/>
          </a:xfrm>
          <a:prstGeom prst="rect">
            <a:avLst/>
          </a:prstGeom>
          <a:solidFill>
            <a:srgbClr val="00133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7831B-2A4F-1097-A6DF-6AFB4CFE7D65}"/>
              </a:ext>
            </a:extLst>
          </p:cNvPr>
          <p:cNvSpPr>
            <a:spLocks noGrp="1"/>
          </p:cNvSpPr>
          <p:nvPr>
            <p:ph type="ctrTitle"/>
          </p:nvPr>
        </p:nvSpPr>
        <p:spPr>
          <a:xfrm>
            <a:off x="477980" y="459969"/>
            <a:ext cx="8066580" cy="1207428"/>
          </a:xfrm>
        </p:spPr>
        <p:txBody>
          <a:bodyPr anchor="ctr">
            <a:normAutofit fontScale="90000"/>
          </a:bodyPr>
          <a:lstStyle/>
          <a:p>
            <a:pPr algn="l"/>
            <a:r>
              <a:rPr lang="en-US" sz="4200" dirty="0">
                <a:solidFill>
                  <a:schemeClr val="bg1"/>
                </a:solidFill>
                <a:latin typeface="Britannic Bold" panose="020B0903060703020204" pitchFamily="34" charset="0"/>
              </a:rPr>
              <a:t>Society’s opinion calling evil good</a:t>
            </a:r>
          </a:p>
        </p:txBody>
      </p:sp>
      <p:sp>
        <p:nvSpPr>
          <p:cNvPr id="3" name="Subtitle 2">
            <a:extLst>
              <a:ext uri="{FF2B5EF4-FFF2-40B4-BE49-F238E27FC236}">
                <a16:creationId xmlns:a16="http://schemas.microsoft.com/office/drawing/2014/main" id="{D4C7B9FF-9394-EAFA-B963-1284643BB27E}"/>
              </a:ext>
            </a:extLst>
          </p:cNvPr>
          <p:cNvSpPr>
            <a:spLocks noGrp="1"/>
          </p:cNvSpPr>
          <p:nvPr>
            <p:ph type="subTitle" idx="1"/>
          </p:nvPr>
        </p:nvSpPr>
        <p:spPr>
          <a:xfrm>
            <a:off x="477980" y="1615443"/>
            <a:ext cx="11114580" cy="4429757"/>
          </a:xfrm>
        </p:spPr>
        <p:txBody>
          <a:bodyPr>
            <a:normAutofit lnSpcReduction="10000"/>
          </a:bodyPr>
          <a:lstStyle/>
          <a:p>
            <a:pPr algn="l"/>
            <a:r>
              <a:rPr lang="en-US" sz="3800" dirty="0">
                <a:solidFill>
                  <a:schemeClr val="bg1"/>
                </a:solidFill>
                <a:latin typeface="Georgia" panose="02040502050405020303" pitchFamily="18" charset="0"/>
                <a:ea typeface="Calibri" panose="020F0502020204030204" pitchFamily="34" charset="0"/>
                <a:cs typeface="Calibri" panose="020F0502020204030204" pitchFamily="34" charset="0"/>
              </a:rPr>
              <a:t>Isaiah 5:20-21</a:t>
            </a: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 </a:t>
            </a:r>
            <a:r>
              <a:rPr lang="en-US" sz="3600" dirty="0">
                <a:solidFill>
                  <a:schemeClr val="bg1"/>
                </a:solidFill>
              </a:rPr>
              <a:t>Woe to those who call evil good, and good evil; Who put darkness for light, and light for darkness; Who put bitter for sweet, and sweet for bitter! </a:t>
            </a:r>
            <a:r>
              <a:rPr lang="en-US" sz="3600" baseline="30000" dirty="0">
                <a:solidFill>
                  <a:schemeClr val="bg1"/>
                </a:solidFill>
              </a:rPr>
              <a:t>21 </a:t>
            </a:r>
            <a:r>
              <a:rPr lang="en-US" sz="3600" dirty="0">
                <a:solidFill>
                  <a:schemeClr val="bg1"/>
                </a:solidFill>
              </a:rPr>
              <a:t>Woe to </a:t>
            </a:r>
            <a:r>
              <a:rPr lang="en-US" sz="3600" i="1" dirty="0">
                <a:solidFill>
                  <a:schemeClr val="bg1"/>
                </a:solidFill>
              </a:rPr>
              <a:t>those who are</a:t>
            </a:r>
            <a:r>
              <a:rPr lang="en-US" sz="3600" dirty="0">
                <a:solidFill>
                  <a:schemeClr val="bg1"/>
                </a:solidFill>
              </a:rPr>
              <a:t> wise in their own eyes, And prudent in their own sight!</a:t>
            </a:r>
          </a:p>
          <a:p>
            <a:pPr algn="l">
              <a:buClr>
                <a:srgbClr val="FFC000"/>
              </a:buClr>
            </a:pPr>
            <a:r>
              <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rPr>
              <a:t>24-25 </a:t>
            </a:r>
            <a:r>
              <a:rPr lang="en-US" sz="3600" dirty="0">
                <a:solidFill>
                  <a:schemeClr val="bg1"/>
                </a:solidFill>
              </a:rPr>
              <a:t>Because they have rejected the law of the </a:t>
            </a:r>
            <a:r>
              <a:rPr lang="en-US" sz="3600" cap="small" dirty="0">
                <a:solidFill>
                  <a:schemeClr val="bg1"/>
                </a:solidFill>
              </a:rPr>
              <a:t>Lord</a:t>
            </a:r>
            <a:r>
              <a:rPr lang="en-US" sz="3600" dirty="0">
                <a:solidFill>
                  <a:schemeClr val="bg1"/>
                </a:solidFill>
              </a:rPr>
              <a:t> of hosts, And despised the word of the Holy One of Israel.</a:t>
            </a:r>
            <a:br>
              <a:rPr lang="en-US" sz="3600" dirty="0">
                <a:solidFill>
                  <a:schemeClr val="bg1"/>
                </a:solidFill>
              </a:rPr>
            </a:br>
            <a:r>
              <a:rPr lang="en-US" sz="3600" baseline="30000" dirty="0">
                <a:solidFill>
                  <a:schemeClr val="bg1"/>
                </a:solidFill>
              </a:rPr>
              <a:t>25 </a:t>
            </a:r>
            <a:r>
              <a:rPr lang="en-US" sz="3600" dirty="0">
                <a:solidFill>
                  <a:schemeClr val="bg1"/>
                </a:solidFill>
              </a:rPr>
              <a:t>Therefore the anger of the </a:t>
            </a:r>
            <a:r>
              <a:rPr lang="en-US" sz="3600" cap="small" dirty="0">
                <a:solidFill>
                  <a:schemeClr val="bg1"/>
                </a:solidFill>
              </a:rPr>
              <a:t>Lord</a:t>
            </a:r>
            <a:r>
              <a:rPr lang="en-US" sz="3600" dirty="0">
                <a:solidFill>
                  <a:schemeClr val="bg1"/>
                </a:solidFill>
              </a:rPr>
              <a:t> is aroused against His people</a:t>
            </a:r>
            <a:r>
              <a:rPr lang="en-US" sz="3600" dirty="0"/>
              <a:t>;</a:t>
            </a:r>
            <a:endParaRPr lang="en-US" sz="3600" dirty="0">
              <a:solidFill>
                <a:schemeClr val="bg1"/>
              </a:solidFill>
              <a:latin typeface="Georgia" panose="02040502050405020303"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305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905</Words>
  <Application>Microsoft Office PowerPoint</Application>
  <PresentationFormat>Widescreen</PresentationFormat>
  <Paragraphs>55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Britannic Bold</vt:lpstr>
      <vt:lpstr>Calibri</vt:lpstr>
      <vt:lpstr>Calibri Light</vt:lpstr>
      <vt:lpstr>Georgia</vt:lpstr>
      <vt:lpstr>Times New Roman</vt:lpstr>
      <vt:lpstr>Office Theme</vt:lpstr>
      <vt:lpstr>Turning Truth to Delusion</vt:lpstr>
      <vt:lpstr>Rejecting the One True God</vt:lpstr>
      <vt:lpstr>Choosing our own “Truth”</vt:lpstr>
      <vt:lpstr>Living in a “Post-Truth” World</vt:lpstr>
      <vt:lpstr>The truth of God is manifest</vt:lpstr>
      <vt:lpstr>The truth of God is revealed</vt:lpstr>
      <vt:lpstr>Scripture warns against lies</vt:lpstr>
      <vt:lpstr>Truth is being redefined</vt:lpstr>
      <vt:lpstr>Society’s opinion calling evil good</vt:lpstr>
      <vt:lpstr>Consequences of choosing lies</vt:lpstr>
      <vt:lpstr>Truth is unchanging/eternal</vt:lpstr>
      <vt:lpstr>Truth must be defended</vt:lpstr>
      <vt:lpstr>There is only one truth</vt:lpstr>
      <vt:lpstr>Turning Truth to Delusion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2023-08-19T20:55:47Z</dcterms:created>
  <dcterms:modified xsi:type="dcterms:W3CDTF">2023-09-23T17:03:14Z</dcterms:modified>
</cp:coreProperties>
</file>