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CB0"/>
    <a:srgbClr val="F8D7C0"/>
    <a:srgbClr val="FAE2D2"/>
    <a:srgbClr val="FCEBE0"/>
    <a:srgbClr val="FBE7D9"/>
    <a:srgbClr val="FCE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3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AILEY" userId="fa8b635c1b96620b" providerId="LiveId" clId="{017D02B4-F400-4625-9AC3-A7C9E6CE0135}"/>
    <pc:docChg chg="delSld">
      <pc:chgData name="PAUL BAILEY" userId="fa8b635c1b96620b" providerId="LiveId" clId="{017D02B4-F400-4625-9AC3-A7C9E6CE0135}" dt="2023-09-23T16:58:12.858" v="1" actId="2696"/>
      <pc:docMkLst>
        <pc:docMk/>
      </pc:docMkLst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3888862639" sldId="268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3226489962" sldId="269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3575585474" sldId="270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2345688334" sldId="271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2403200062" sldId="272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3389595908" sldId="273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74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75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76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77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78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79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80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81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82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83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84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85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86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87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88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89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90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91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92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93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94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95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96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97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98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299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00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01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02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03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04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05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06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07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08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09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10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11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12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13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14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15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16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17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18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19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20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21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22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23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24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25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26"/>
        </pc:sldMkLst>
      </pc:sldChg>
      <pc:sldChg chg="del">
        <pc:chgData name="PAUL BAILEY" userId="fa8b635c1b96620b" providerId="LiveId" clId="{017D02B4-F400-4625-9AC3-A7C9E6CE0135}" dt="2023-09-23T16:58:00.426" v="0" actId="2696"/>
        <pc:sldMkLst>
          <pc:docMk/>
          <pc:sldMk cId="0" sldId="327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28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29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30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31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32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33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34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35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36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37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38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39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40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41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42"/>
        </pc:sldMkLst>
      </pc:sldChg>
      <pc:sldChg chg="del">
        <pc:chgData name="PAUL BAILEY" userId="fa8b635c1b96620b" providerId="LiveId" clId="{017D02B4-F400-4625-9AC3-A7C9E6CE0135}" dt="2023-09-23T16:58:12.858" v="1" actId="2696"/>
        <pc:sldMkLst>
          <pc:docMk/>
          <pc:sldMk cId="0" sldId="34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6215A-7FC7-8473-1CB8-1FCB9BF0B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002FF7-F07B-F256-F9E0-F3E73596D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5E5AD-48CF-449E-D8AA-B3CD987BD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95AB-1861-4922-959C-7B156AD6107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E8B0C-256A-C434-21E9-9B63C80E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B75D5-FB9D-8E79-5FCF-C9C356C63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DC8B-2C62-41C3-A457-4543A360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7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9483D-BD3D-ED53-31EE-47F89617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F21B66-5895-9CB1-4AE6-48330A803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C4D84-28EB-072E-0A99-734066641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95AB-1861-4922-959C-7B156AD6107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1A8DF-5A10-C909-6149-462387DE6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8DD6C-109B-3D50-7255-7A12BD1FB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DC8B-2C62-41C3-A457-4543A360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4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8ABFEA-86B7-B19F-C5A0-A1912F1C28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65447B-8BD4-48BA-793D-1B627361D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07BDA-733C-8F37-07B0-2545EF7F6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95AB-1861-4922-959C-7B156AD6107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1D6F5-4E1C-B1D8-815E-7D09820A3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7CE47-3215-6A50-00DC-03612F07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DC8B-2C62-41C3-A457-4543A360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9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9F85-93A7-5506-D4C6-B6DA0A2AA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73784-E8A9-7097-A442-4BD91E9DE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7BE95-2EAA-0F0E-3EA4-D4455A75F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95AB-1861-4922-959C-7B156AD6107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C0796-0028-3039-7714-3A72C9410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56D7C-8312-0A81-156B-F6342B942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DC8B-2C62-41C3-A457-4543A360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3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05E03-4727-1564-E644-829CCA3DB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3147C-AF93-DB7B-3B57-788700954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2CFF8-0C90-063D-0965-B74CF352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95AB-1861-4922-959C-7B156AD6107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0FD54-1D9E-8E36-2F0F-792B37DE9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7F3BB-5105-D989-E5F8-FAD4E7BE7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DC8B-2C62-41C3-A457-4543A360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5D7A-4242-0705-262A-86283B8DA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50C09-9571-472B-E97E-4539C67951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B49B2-D6CD-8D8F-6F54-D8A502916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734FC-C700-B1E0-A016-3DD94729D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95AB-1861-4922-959C-7B156AD6107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F5D44-F171-6BB1-CC85-FC4B85BC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BA225-A9AC-FC41-E882-87F8B030E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DC8B-2C62-41C3-A457-4543A360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9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D0341-489C-ADA3-DF7B-5E0E94346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1AEFE-7EA8-6E5D-51CF-2550D511F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FF0C97-8CDB-B39B-F100-C4BC6AF09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EFA5CA-5C03-2525-A6B4-28BCDA8F1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4BD2A6-A373-9CF2-DBEE-6084B208D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724914-FC4C-FB28-A890-BD6825612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95AB-1861-4922-959C-7B156AD6107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6E85EE-B45F-A645-4282-72933CD6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B68874-B24F-159B-3F69-3CEA9F0AE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DC8B-2C62-41C3-A457-4543A360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0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7C29F-9D84-D9A0-CE73-C072E48E4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1BAC2-62F6-D77D-77F0-2284A461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95AB-1861-4922-959C-7B156AD6107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0F26D-1C7A-6EC0-37B8-8C94B677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34F4C-813F-B990-0A5D-2265F077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DC8B-2C62-41C3-A457-4543A360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1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62077-FEB5-7EA1-CE33-A62F7E261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95AB-1861-4922-959C-7B156AD6107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7DA732-B6B8-38B3-431C-B57DBE36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278E2-68CE-2AA1-B87C-158F03EA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DC8B-2C62-41C3-A457-4543A360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96FF2-A00D-F697-53E7-EEA6F9B01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626AA-7723-12DF-348D-2F6B0337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51BD15-A48E-C927-4E7C-C5C7C463A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0C9E8-3F46-CEAE-AB85-50A6B3A53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95AB-1861-4922-959C-7B156AD6107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DA7D4-EA2E-6D1B-11C1-E4FB02C7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0757C-79E0-0CBB-0729-FD5F8AFA1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DC8B-2C62-41C3-A457-4543A360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7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E0E85-3470-40F7-48E8-9E3E8DA04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C337D5-081B-A974-2DE3-A63664107E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7D66E-54FC-9395-24FE-05182245F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49291-14A0-2783-73D7-E09244ECE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95AB-1861-4922-959C-7B156AD6107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1EE2A-9058-AE50-E272-F045526FD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E32B8-8425-D051-FA5B-5A543CEE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DC8B-2C62-41C3-A457-4543A360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868F6F-0F2D-E373-E819-E78510B77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BFE47-6F31-C512-7595-F94A69D2F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CC8ED-31D7-6AB4-3352-8F338B1A8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95AB-1861-4922-959C-7B156AD61079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B287D-1F9D-5B21-4A49-6C91CBEDF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38E81-6C97-D02E-C073-4F688B8CA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DDC8B-2C62-41C3-A457-4543A360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6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thew+14%3A25-31&amp;version=NKJV#fen-NKJV-23625b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thew+14%3A25-31&amp;version=NKJV#fen-NKJV-23628c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thew+6%3A25-32&amp;version=NKJV#fen-NKJV-23312c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AD20A5-B9BF-4C29-B1C0-882CF36B4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person in a white robe talking to a person in a red robe&#10;&#10;Description automatically generated">
            <a:extLst>
              <a:ext uri="{FF2B5EF4-FFF2-40B4-BE49-F238E27FC236}">
                <a16:creationId xmlns:a16="http://schemas.microsoft.com/office/drawing/2014/main" id="{C8178776-8C81-554F-47DE-41349B05D0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9" b="2"/>
          <a:stretch/>
        </p:blipFill>
        <p:spPr>
          <a:xfrm>
            <a:off x="20" y="1"/>
            <a:ext cx="4752733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283847B-B7B4-4D47-875A-C45ADEF4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8300" y="685800"/>
            <a:ext cx="60579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E82D62-7594-1AF7-E976-DC08DFF3BE14}"/>
              </a:ext>
            </a:extLst>
          </p:cNvPr>
          <p:cNvSpPr/>
          <p:nvPr/>
        </p:nvSpPr>
        <p:spPr>
          <a:xfrm>
            <a:off x="5448300" y="685800"/>
            <a:ext cx="6057900" cy="5486400"/>
          </a:xfrm>
          <a:prstGeom prst="rect">
            <a:avLst/>
          </a:prstGeom>
          <a:solidFill>
            <a:srgbClr val="FCEB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996C9B-6F3C-BCF1-D37B-174CDF68AD6C}"/>
              </a:ext>
            </a:extLst>
          </p:cNvPr>
          <p:cNvSpPr/>
          <p:nvPr/>
        </p:nvSpPr>
        <p:spPr>
          <a:xfrm>
            <a:off x="5448300" y="685799"/>
            <a:ext cx="6057900" cy="54864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E47BE-41E5-189E-B893-1EA2EB7FB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5587" y="1259958"/>
            <a:ext cx="5318234" cy="2466143"/>
          </a:xfrm>
        </p:spPr>
        <p:txBody>
          <a:bodyPr anchor="ctr">
            <a:normAutofit/>
          </a:bodyPr>
          <a:lstStyle/>
          <a:p>
            <a:r>
              <a:rPr lang="en-US" sz="7500" dirty="0">
                <a:solidFill>
                  <a:srgbClr val="595959"/>
                </a:solidFill>
                <a:latin typeface="Britannic Bold" panose="020B0903060703020204" pitchFamily="34" charset="0"/>
              </a:rPr>
              <a:t>Great Faith </a:t>
            </a:r>
            <a:br>
              <a:rPr lang="en-US" sz="4800" dirty="0">
                <a:solidFill>
                  <a:srgbClr val="595959"/>
                </a:solidFill>
                <a:latin typeface="Britannic Bold" panose="020B0903060703020204" pitchFamily="34" charset="0"/>
              </a:rPr>
            </a:br>
            <a:r>
              <a:rPr lang="en-US" sz="4800" dirty="0">
                <a:solidFill>
                  <a:srgbClr val="595959"/>
                </a:solidFill>
                <a:latin typeface="Britannic Bold" panose="020B0903060703020204" pitchFamily="34" charset="0"/>
              </a:rPr>
              <a:t>Little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EBD61-9202-C460-9F4C-6160F8F3F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6372" y="4724400"/>
            <a:ext cx="4189228" cy="800922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rgbClr val="595959"/>
                </a:solidFill>
                <a:latin typeface="Georgia" panose="02040502050405020303" pitchFamily="18" charset="0"/>
              </a:rPr>
              <a:t>Matthew 8:5-13</a:t>
            </a:r>
          </a:p>
        </p:txBody>
      </p:sp>
    </p:spTree>
    <p:extLst>
      <p:ext uri="{BB962C8B-B14F-4D97-AF65-F5344CB8AC3E}">
        <p14:creationId xmlns:p14="http://schemas.microsoft.com/office/powerpoint/2010/main" val="15680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78CF3-E5BD-91F0-8A6F-83808E70C33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6CCB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ainting of a person in a white robe talking to a person in a red robe&#10;&#10;Description automatically generated">
            <a:extLst>
              <a:ext uri="{FF2B5EF4-FFF2-40B4-BE49-F238E27FC236}">
                <a16:creationId xmlns:a16="http://schemas.microsoft.com/office/drawing/2014/main" id="{C8178776-8C81-554F-47DE-41349B05D0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9" b="2"/>
          <a:stretch/>
        </p:blipFill>
        <p:spPr>
          <a:xfrm>
            <a:off x="8276048" y="1380565"/>
            <a:ext cx="2839235" cy="40968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B058F8-CA51-6D81-D3D3-AE04643301E0}"/>
              </a:ext>
            </a:extLst>
          </p:cNvPr>
          <p:cNvSpPr/>
          <p:nvPr/>
        </p:nvSpPr>
        <p:spPr>
          <a:xfrm>
            <a:off x="8276048" y="1380566"/>
            <a:ext cx="2839235" cy="409687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5E542-3D4B-CDC1-69E2-F3C8849EC1C9}"/>
              </a:ext>
            </a:extLst>
          </p:cNvPr>
          <p:cNvSpPr/>
          <p:nvPr/>
        </p:nvSpPr>
        <p:spPr>
          <a:xfrm>
            <a:off x="-12700" y="-1"/>
            <a:ext cx="12192000" cy="6857999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E47BE-41E5-189E-B893-1EA2EB7FB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84" y="375920"/>
            <a:ext cx="6452192" cy="843281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595959"/>
                </a:solidFill>
                <a:latin typeface="Britannic Bold" panose="020B0903060703020204" pitchFamily="34" charset="0"/>
              </a:rPr>
              <a:t>Losing our Focus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EBD61-9202-C460-9F4C-6160F8F3F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84" y="1452880"/>
            <a:ext cx="7634956" cy="5171440"/>
          </a:xfrm>
        </p:spPr>
        <p:txBody>
          <a:bodyPr anchor="t">
            <a:normAutofit/>
          </a:bodyPr>
          <a:lstStyle/>
          <a:p>
            <a:pPr algn="l"/>
            <a:r>
              <a:rPr lang="en-US" sz="4100" dirty="0">
                <a:latin typeface="Georgia" panose="02040502050405020303" pitchFamily="18" charset="0"/>
              </a:rPr>
              <a:t>Matthew 14:25-31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100" baseline="30000" dirty="0"/>
              <a:t> 25 </a:t>
            </a:r>
            <a:r>
              <a:rPr lang="en-US" sz="3100" dirty="0"/>
              <a:t>Now in the fourth watch of the night Jesus went to them, walking on the sea. </a:t>
            </a:r>
            <a:r>
              <a:rPr lang="en-US" sz="3100" baseline="30000" dirty="0"/>
              <a:t>26 </a:t>
            </a:r>
            <a:r>
              <a:rPr lang="en-US" sz="3100" dirty="0"/>
              <a:t>And when the disciples saw Him walking on the sea, they were troubled, saying, “It is a ghost!” And they cried out for fear.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100" baseline="30000" dirty="0"/>
              <a:t>27 </a:t>
            </a:r>
            <a:r>
              <a:rPr lang="en-US" sz="3100" dirty="0"/>
              <a:t>But immediately Jesus spoke to them, saying, “Be of good cheer! </a:t>
            </a:r>
            <a:r>
              <a:rPr lang="en-US" sz="3100" baseline="30000" dirty="0"/>
              <a:t>[</a:t>
            </a:r>
            <a:r>
              <a:rPr lang="en-US" sz="3100" baseline="30000" dirty="0">
                <a:hlinkClick r:id="rId3" tooltip="See footnote b"/>
              </a:rPr>
              <a:t>b</a:t>
            </a:r>
            <a:r>
              <a:rPr lang="en-US" sz="3100" baseline="30000" dirty="0"/>
              <a:t>]</a:t>
            </a:r>
            <a:r>
              <a:rPr lang="en-US" sz="3100" dirty="0"/>
              <a:t>It is I; do not be afraid.”</a:t>
            </a:r>
            <a:r>
              <a:rPr lang="en-US" sz="3100" baseline="30000" dirty="0"/>
              <a:t>28 </a:t>
            </a:r>
            <a:r>
              <a:rPr lang="en-US" sz="3100" dirty="0"/>
              <a:t>And Peter answered Him and said, “Lord, if it is You, command me to come to You on the water.”</a:t>
            </a:r>
          </a:p>
        </p:txBody>
      </p:sp>
      <p:pic>
        <p:nvPicPr>
          <p:cNvPr id="11" name="Picture 10" descr="A person and person holding hands in a wave&#10;&#10;Description automatically generated">
            <a:extLst>
              <a:ext uri="{FF2B5EF4-FFF2-40B4-BE49-F238E27FC236}">
                <a16:creationId xmlns:a16="http://schemas.microsoft.com/office/drawing/2014/main" id="{FACEC2DA-FBD7-90BC-2696-478085236CD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99" r="20623"/>
          <a:stretch/>
        </p:blipFill>
        <p:spPr>
          <a:xfrm>
            <a:off x="8251563" y="1380564"/>
            <a:ext cx="2851325" cy="409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9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78CF3-E5BD-91F0-8A6F-83808E70C33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6CCB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ainting of a person in a white robe talking to a person in a red robe&#10;&#10;Description automatically generated">
            <a:extLst>
              <a:ext uri="{FF2B5EF4-FFF2-40B4-BE49-F238E27FC236}">
                <a16:creationId xmlns:a16="http://schemas.microsoft.com/office/drawing/2014/main" id="{C8178776-8C81-554F-47DE-41349B05D0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9" b="2"/>
          <a:stretch/>
        </p:blipFill>
        <p:spPr>
          <a:xfrm>
            <a:off x="8276048" y="1380565"/>
            <a:ext cx="2839235" cy="40968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B058F8-CA51-6D81-D3D3-AE04643301E0}"/>
              </a:ext>
            </a:extLst>
          </p:cNvPr>
          <p:cNvSpPr/>
          <p:nvPr/>
        </p:nvSpPr>
        <p:spPr>
          <a:xfrm>
            <a:off x="8276048" y="1380566"/>
            <a:ext cx="2839235" cy="409687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5E542-3D4B-CDC1-69E2-F3C8849EC1C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E47BE-41E5-189E-B893-1EA2EB7FB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84" y="375920"/>
            <a:ext cx="6452192" cy="843281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595959"/>
                </a:solidFill>
                <a:latin typeface="Britannic Bold" panose="020B0903060703020204" pitchFamily="34" charset="0"/>
              </a:rPr>
              <a:t>Losing our Focus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EBD61-9202-C460-9F4C-6160F8F3F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84" y="1452880"/>
            <a:ext cx="7634956" cy="5171440"/>
          </a:xfrm>
        </p:spPr>
        <p:txBody>
          <a:bodyPr anchor="t">
            <a:normAutofit/>
          </a:bodyPr>
          <a:lstStyle/>
          <a:p>
            <a:pPr algn="l"/>
            <a:r>
              <a:rPr lang="en-US" sz="4100" dirty="0">
                <a:latin typeface="Georgia" panose="02040502050405020303" pitchFamily="18" charset="0"/>
              </a:rPr>
              <a:t>Matthew 14:25-31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200" dirty="0"/>
              <a:t>So He said, “Come.” And when Peter had come down out of the boat, he walked on the water to go to Jesus. </a:t>
            </a:r>
            <a:r>
              <a:rPr lang="en-US" sz="3200" baseline="30000" dirty="0"/>
              <a:t>30 </a:t>
            </a:r>
            <a:r>
              <a:rPr lang="en-US" sz="3200" dirty="0"/>
              <a:t>But when he saw </a:t>
            </a:r>
            <a:r>
              <a:rPr lang="en-US" sz="3200" baseline="30000" dirty="0"/>
              <a:t>[</a:t>
            </a:r>
            <a:r>
              <a:rPr lang="en-US" sz="3200" baseline="30000" dirty="0">
                <a:hlinkClick r:id="rId3" tooltip="See footnote c"/>
              </a:rPr>
              <a:t>c</a:t>
            </a:r>
            <a:r>
              <a:rPr lang="en-US" sz="3200" baseline="30000" dirty="0"/>
              <a:t>]</a:t>
            </a:r>
            <a:r>
              <a:rPr lang="en-US" sz="3200" dirty="0"/>
              <a:t>that the wind </a:t>
            </a:r>
            <a:r>
              <a:rPr lang="en-US" sz="3200" i="1" dirty="0"/>
              <a:t>was</a:t>
            </a:r>
            <a:r>
              <a:rPr lang="en-US" sz="3200" dirty="0"/>
              <a:t> boisterous, he was afraid; and beginning to sink he cried out, saying, “Lord, save me!”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200" baseline="30000" dirty="0"/>
              <a:t>31 </a:t>
            </a:r>
            <a:r>
              <a:rPr lang="en-US" sz="3200" dirty="0"/>
              <a:t>And immediately Jesus stretched out </a:t>
            </a:r>
            <a:r>
              <a:rPr lang="en-US" sz="3200" i="1" dirty="0"/>
              <a:t>His</a:t>
            </a:r>
            <a:r>
              <a:rPr lang="en-US" sz="3200" dirty="0"/>
              <a:t> hand and caught him, and said to him, “O you of little faith, why did you doubt?” </a:t>
            </a:r>
          </a:p>
        </p:txBody>
      </p:sp>
      <p:pic>
        <p:nvPicPr>
          <p:cNvPr id="6" name="Picture 5" descr="A person and person holding hands in a wave&#10;&#10;Description automatically generated">
            <a:extLst>
              <a:ext uri="{FF2B5EF4-FFF2-40B4-BE49-F238E27FC236}">
                <a16:creationId xmlns:a16="http://schemas.microsoft.com/office/drawing/2014/main" id="{A877C9B3-9DD4-45F3-4216-ADD6DE450E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99" r="20623"/>
          <a:stretch/>
        </p:blipFill>
        <p:spPr>
          <a:xfrm>
            <a:off x="8251563" y="1380564"/>
            <a:ext cx="2851325" cy="409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34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AD20A5-B9BF-4C29-B1C0-882CF36B4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person in a white robe talking to a person in a red robe&#10;&#10;Description automatically generated">
            <a:extLst>
              <a:ext uri="{FF2B5EF4-FFF2-40B4-BE49-F238E27FC236}">
                <a16:creationId xmlns:a16="http://schemas.microsoft.com/office/drawing/2014/main" id="{C8178776-8C81-554F-47DE-41349B05D0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9" b="2"/>
          <a:stretch/>
        </p:blipFill>
        <p:spPr>
          <a:xfrm>
            <a:off x="20" y="1"/>
            <a:ext cx="4752733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283847B-B7B4-4D47-875A-C45ADEF4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8300" y="685800"/>
            <a:ext cx="60579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E82D62-7594-1AF7-E976-DC08DFF3BE14}"/>
              </a:ext>
            </a:extLst>
          </p:cNvPr>
          <p:cNvSpPr/>
          <p:nvPr/>
        </p:nvSpPr>
        <p:spPr>
          <a:xfrm>
            <a:off x="5448300" y="685800"/>
            <a:ext cx="6057900" cy="5486400"/>
          </a:xfrm>
          <a:prstGeom prst="rect">
            <a:avLst/>
          </a:prstGeom>
          <a:solidFill>
            <a:srgbClr val="FCEB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996C9B-6F3C-BCF1-D37B-174CDF68AD6C}"/>
              </a:ext>
            </a:extLst>
          </p:cNvPr>
          <p:cNvSpPr/>
          <p:nvPr/>
        </p:nvSpPr>
        <p:spPr>
          <a:xfrm>
            <a:off x="5448300" y="685799"/>
            <a:ext cx="6057900" cy="54864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E47BE-41E5-189E-B893-1EA2EB7FB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5587" y="1259958"/>
            <a:ext cx="5318234" cy="2466143"/>
          </a:xfrm>
        </p:spPr>
        <p:txBody>
          <a:bodyPr anchor="ctr">
            <a:normAutofit/>
          </a:bodyPr>
          <a:lstStyle/>
          <a:p>
            <a:r>
              <a:rPr lang="en-US" sz="7500" dirty="0">
                <a:solidFill>
                  <a:srgbClr val="595959"/>
                </a:solidFill>
                <a:latin typeface="Britannic Bold" panose="020B0903060703020204" pitchFamily="34" charset="0"/>
              </a:rPr>
              <a:t>Great Faith </a:t>
            </a:r>
            <a:br>
              <a:rPr lang="en-US" sz="4800" dirty="0">
                <a:solidFill>
                  <a:srgbClr val="595959"/>
                </a:solidFill>
                <a:latin typeface="Britannic Bold" panose="020B0903060703020204" pitchFamily="34" charset="0"/>
              </a:rPr>
            </a:br>
            <a:r>
              <a:rPr lang="en-US" sz="4800" dirty="0">
                <a:solidFill>
                  <a:srgbClr val="595959"/>
                </a:solidFill>
                <a:latin typeface="Britannic Bold" panose="020B0903060703020204" pitchFamily="34" charset="0"/>
              </a:rPr>
              <a:t>Little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EBD61-9202-C460-9F4C-6160F8F3F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6372" y="4724400"/>
            <a:ext cx="4189228" cy="800922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rgbClr val="595959"/>
                </a:solidFill>
                <a:latin typeface="Georgia" panose="02040502050405020303" pitchFamily="18" charset="0"/>
              </a:rPr>
              <a:t>Matthew 8:5-13</a:t>
            </a:r>
          </a:p>
        </p:txBody>
      </p:sp>
    </p:spTree>
    <p:extLst>
      <p:ext uri="{BB962C8B-B14F-4D97-AF65-F5344CB8AC3E}">
        <p14:creationId xmlns:p14="http://schemas.microsoft.com/office/powerpoint/2010/main" val="329704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78CF3-E5BD-91F0-8A6F-83808E70C33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6CCB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B058F8-CA51-6D81-D3D3-AE04643301E0}"/>
              </a:ext>
            </a:extLst>
          </p:cNvPr>
          <p:cNvSpPr/>
          <p:nvPr/>
        </p:nvSpPr>
        <p:spPr>
          <a:xfrm>
            <a:off x="7802880" y="1310642"/>
            <a:ext cx="2839235" cy="409687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5E542-3D4B-CDC1-69E2-F3C8849EC1C9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E47BE-41E5-189E-B893-1EA2EB7FB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84" y="450426"/>
            <a:ext cx="6452192" cy="930139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595959"/>
                </a:solidFill>
                <a:latin typeface="Britannic Bold" panose="020B0903060703020204" pitchFamily="34" charset="0"/>
              </a:rPr>
              <a:t>The Centurion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EBD61-9202-C460-9F4C-6160F8F3F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84" y="1452880"/>
            <a:ext cx="7370796" cy="4954694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>
                <a:latin typeface="Georgia" panose="02040502050405020303" pitchFamily="18" charset="0"/>
              </a:rPr>
              <a:t>Matthew 8:5-10 </a:t>
            </a:r>
          </a:p>
          <a:p>
            <a:pPr marL="571500" indent="-571500" algn="l">
              <a:spcAft>
                <a:spcPts val="600"/>
              </a:spcAft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600" dirty="0"/>
              <a:t>Now when Jesus had entered Capernaum, a centurion came to Him, pleading with Him, </a:t>
            </a:r>
            <a:r>
              <a:rPr lang="en-US" sz="3600" baseline="30000" dirty="0"/>
              <a:t>6 </a:t>
            </a:r>
            <a:r>
              <a:rPr lang="en-US" sz="3600" dirty="0"/>
              <a:t>saying, “Lord, my servant is lying at home paralyzed, dreadfully tormented.” </a:t>
            </a:r>
            <a:r>
              <a:rPr lang="en-US" sz="3600" baseline="30000" dirty="0"/>
              <a:t>7 </a:t>
            </a:r>
            <a:r>
              <a:rPr lang="en-US" sz="3600" dirty="0"/>
              <a:t>And Jesus said to him, “I will come and heal him.”  </a:t>
            </a:r>
          </a:p>
          <a:p>
            <a:pPr algn="l"/>
            <a:endParaRPr lang="en-US" sz="3800" dirty="0">
              <a:solidFill>
                <a:srgbClr val="595959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Picture 4" descr="A painting of a person in a white robe talking to a person in a red robe&#10;&#10;Description automatically generated">
            <a:extLst>
              <a:ext uri="{FF2B5EF4-FFF2-40B4-BE49-F238E27FC236}">
                <a16:creationId xmlns:a16="http://schemas.microsoft.com/office/drawing/2014/main" id="{C8178776-8C81-554F-47DE-41349B05D0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9" b="2"/>
          <a:stretch/>
        </p:blipFill>
        <p:spPr>
          <a:xfrm>
            <a:off x="8276048" y="1380565"/>
            <a:ext cx="2839235" cy="409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2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78CF3-E5BD-91F0-8A6F-83808E70C33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6CCB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ainting of a person in a white robe talking to a person in a red robe&#10;&#10;Description automatically generated">
            <a:extLst>
              <a:ext uri="{FF2B5EF4-FFF2-40B4-BE49-F238E27FC236}">
                <a16:creationId xmlns:a16="http://schemas.microsoft.com/office/drawing/2014/main" id="{C8178776-8C81-554F-47DE-41349B05D0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9" b="2"/>
          <a:stretch/>
        </p:blipFill>
        <p:spPr>
          <a:xfrm>
            <a:off x="8276048" y="1380565"/>
            <a:ext cx="2839235" cy="40968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B058F8-CA51-6D81-D3D3-AE04643301E0}"/>
              </a:ext>
            </a:extLst>
          </p:cNvPr>
          <p:cNvSpPr/>
          <p:nvPr/>
        </p:nvSpPr>
        <p:spPr>
          <a:xfrm>
            <a:off x="8276048" y="1380566"/>
            <a:ext cx="2839235" cy="409687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5E542-3D4B-CDC1-69E2-F3C8849EC1C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E47BE-41E5-189E-B893-1EA2EB7FB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84" y="450426"/>
            <a:ext cx="6452192" cy="930139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595959"/>
                </a:solidFill>
                <a:latin typeface="Britannic Bold" panose="020B0903060703020204" pitchFamily="34" charset="0"/>
              </a:rPr>
              <a:t>The Centurion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EBD61-9202-C460-9F4C-6160F8F3F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84" y="1452880"/>
            <a:ext cx="7370796" cy="4954694"/>
          </a:xfrm>
        </p:spPr>
        <p:txBody>
          <a:bodyPr anchor="t">
            <a:norm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Matthew 8:8-10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“Lord, I am not worthy that You should come under my roof. 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But only speak a word, and my servant will be healed.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For I also am a man under authority, having soldiers under me. And I say to this </a:t>
            </a:r>
            <a:r>
              <a:rPr lang="en-US" sz="3200" i="1" dirty="0"/>
              <a:t>one,</a:t>
            </a:r>
            <a:r>
              <a:rPr lang="en-US" sz="3200" dirty="0"/>
              <a:t> ‘Go,’ and he goes; and to another, ‘Come,’ and he comes; and to my servant, ‘Do this,’ and he does </a:t>
            </a:r>
            <a:r>
              <a:rPr lang="en-US" sz="3200" i="1" dirty="0"/>
              <a:t>it.</a:t>
            </a:r>
            <a:r>
              <a:rPr lang="en-US" sz="3200" dirty="0"/>
              <a:t>”</a:t>
            </a:r>
            <a:endParaRPr lang="en-US" sz="3800" dirty="0">
              <a:solidFill>
                <a:srgbClr val="595959"/>
              </a:solidFill>
              <a:latin typeface="Georgia" panose="02040502050405020303" pitchFamily="18" charset="0"/>
            </a:endParaRPr>
          </a:p>
        </p:txBody>
      </p:sp>
      <p:pic>
        <p:nvPicPr>
          <p:cNvPr id="6" name="Picture 5" descr="A painting of a person in a white robe talking to a person in a red robe&#10;&#10;Description automatically generated">
            <a:extLst>
              <a:ext uri="{FF2B5EF4-FFF2-40B4-BE49-F238E27FC236}">
                <a16:creationId xmlns:a16="http://schemas.microsoft.com/office/drawing/2014/main" id="{956C4AE5-A57E-9E32-0B15-EE583E9ADB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9" b="2"/>
          <a:stretch/>
        </p:blipFill>
        <p:spPr>
          <a:xfrm>
            <a:off x="8276048" y="1380564"/>
            <a:ext cx="2839235" cy="409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05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78CF3-E5BD-91F0-8A6F-83808E70C33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6CCB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ainting of a person in a white robe talking to a person in a red robe&#10;&#10;Description automatically generated">
            <a:extLst>
              <a:ext uri="{FF2B5EF4-FFF2-40B4-BE49-F238E27FC236}">
                <a16:creationId xmlns:a16="http://schemas.microsoft.com/office/drawing/2014/main" id="{C8178776-8C81-554F-47DE-41349B05D0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9" b="2"/>
          <a:stretch/>
        </p:blipFill>
        <p:spPr>
          <a:xfrm>
            <a:off x="8276048" y="1380565"/>
            <a:ext cx="2839235" cy="40968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B058F8-CA51-6D81-D3D3-AE04643301E0}"/>
              </a:ext>
            </a:extLst>
          </p:cNvPr>
          <p:cNvSpPr/>
          <p:nvPr/>
        </p:nvSpPr>
        <p:spPr>
          <a:xfrm>
            <a:off x="8276048" y="1380566"/>
            <a:ext cx="2839235" cy="409687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5E542-3D4B-CDC1-69E2-F3C8849EC1C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E47BE-41E5-189E-B893-1EA2EB7FB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84" y="450426"/>
            <a:ext cx="6452192" cy="930139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595959"/>
                </a:solidFill>
                <a:latin typeface="Britannic Bold" panose="020B0903060703020204" pitchFamily="34" charset="0"/>
              </a:rPr>
              <a:t>The Centurion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EBD61-9202-C460-9F4C-6160F8F3F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84" y="1452880"/>
            <a:ext cx="7370796" cy="4954694"/>
          </a:xfrm>
        </p:spPr>
        <p:txBody>
          <a:bodyPr anchor="t">
            <a:norm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Matthew 8:8-10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600" dirty="0"/>
              <a:t>When Jesus heard </a:t>
            </a:r>
            <a:r>
              <a:rPr lang="en-US" sz="3600" i="1" dirty="0"/>
              <a:t>it,</a:t>
            </a:r>
            <a:r>
              <a:rPr lang="en-US" sz="3600" dirty="0"/>
              <a:t> He marveled, and said to those who followed, “Assuredly, I say to you, I have not found such great faith, not even in Israel!</a:t>
            </a:r>
            <a:endParaRPr lang="en-US" sz="3600" dirty="0">
              <a:solidFill>
                <a:srgbClr val="595959"/>
              </a:solidFill>
              <a:latin typeface="Georgia" panose="02040502050405020303" pitchFamily="18" charset="0"/>
            </a:endParaRPr>
          </a:p>
        </p:txBody>
      </p:sp>
      <p:pic>
        <p:nvPicPr>
          <p:cNvPr id="6" name="Picture 5" descr="A painting of a person in a white robe talking to a person in a red robe&#10;&#10;Description automatically generated">
            <a:extLst>
              <a:ext uri="{FF2B5EF4-FFF2-40B4-BE49-F238E27FC236}">
                <a16:creationId xmlns:a16="http://schemas.microsoft.com/office/drawing/2014/main" id="{5A268934-CC37-CAAB-ACFA-EA4E32F6F6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9" b="2"/>
          <a:stretch/>
        </p:blipFill>
        <p:spPr>
          <a:xfrm>
            <a:off x="8276048" y="1380564"/>
            <a:ext cx="2839235" cy="409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31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78CF3-E5BD-91F0-8A6F-83808E70C33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6CCB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ainting of a person in a white robe talking to a person in a red robe&#10;&#10;Description automatically generated">
            <a:extLst>
              <a:ext uri="{FF2B5EF4-FFF2-40B4-BE49-F238E27FC236}">
                <a16:creationId xmlns:a16="http://schemas.microsoft.com/office/drawing/2014/main" id="{C8178776-8C81-554F-47DE-41349B05D0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9" b="2"/>
          <a:stretch/>
        </p:blipFill>
        <p:spPr>
          <a:xfrm>
            <a:off x="8276048" y="1380565"/>
            <a:ext cx="2839235" cy="40968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B058F8-CA51-6D81-D3D3-AE04643301E0}"/>
              </a:ext>
            </a:extLst>
          </p:cNvPr>
          <p:cNvSpPr/>
          <p:nvPr/>
        </p:nvSpPr>
        <p:spPr>
          <a:xfrm>
            <a:off x="8276048" y="1380566"/>
            <a:ext cx="2839235" cy="409687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5E542-3D4B-CDC1-69E2-F3C8849EC1C9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E47BE-41E5-189E-B893-1EA2EB7FB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84" y="450426"/>
            <a:ext cx="6452192" cy="930139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595959"/>
                </a:solidFill>
                <a:latin typeface="Britannic Bold" panose="020B0903060703020204" pitchFamily="34" charset="0"/>
              </a:rPr>
              <a:t>The Canaanite Woman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EBD61-9202-C460-9F4C-6160F8F3F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84" y="1452880"/>
            <a:ext cx="7370796" cy="4954694"/>
          </a:xfrm>
        </p:spPr>
        <p:txBody>
          <a:bodyPr anchor="t">
            <a:normAutofit fontScale="92500"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Matthew 15:21-28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200" dirty="0"/>
              <a:t>Then Jesus went out from there and departed to the region of </a:t>
            </a:r>
            <a:r>
              <a:rPr lang="en-US" sz="3200" dirty="0" err="1"/>
              <a:t>Tyre</a:t>
            </a:r>
            <a:r>
              <a:rPr lang="en-US" sz="3200" dirty="0"/>
              <a:t> and Sidon. </a:t>
            </a:r>
            <a:r>
              <a:rPr lang="en-US" sz="3200" baseline="30000" dirty="0"/>
              <a:t>22 </a:t>
            </a:r>
            <a:r>
              <a:rPr lang="en-US" sz="3200" dirty="0"/>
              <a:t>And behold, a woman of Canaan came from that region and cried out to Him, saying, “Have mercy on me, O Lord, Son of David! My daughter is severely demon-possessed.”</a:t>
            </a:r>
            <a:r>
              <a:rPr lang="en-US" sz="3200" baseline="30000" dirty="0"/>
              <a:t>23 </a:t>
            </a:r>
            <a:r>
              <a:rPr lang="en-US" sz="3200" dirty="0"/>
              <a:t>But He answered her not a word. And His disciples came and urged Him, saying, “Send her away, for she cries out after us.”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endParaRPr lang="en-US" sz="3800" dirty="0">
              <a:latin typeface="Georgia" panose="02040502050405020303" pitchFamily="18" charset="0"/>
            </a:endParaRPr>
          </a:p>
        </p:txBody>
      </p:sp>
      <p:pic>
        <p:nvPicPr>
          <p:cNvPr id="9" name="Picture 8" descr="A painting of a person and person&#10;&#10;Description automatically generated">
            <a:extLst>
              <a:ext uri="{FF2B5EF4-FFF2-40B4-BE49-F238E27FC236}">
                <a16:creationId xmlns:a16="http://schemas.microsoft.com/office/drawing/2014/main" id="{56AA8B54-D3D3-4E06-28D2-E6F966D9F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048" y="1380564"/>
            <a:ext cx="2842726" cy="409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985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78CF3-E5BD-91F0-8A6F-83808E70C33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6CCB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ainting of a person in a white robe talking to a person in a red robe&#10;&#10;Description automatically generated">
            <a:extLst>
              <a:ext uri="{FF2B5EF4-FFF2-40B4-BE49-F238E27FC236}">
                <a16:creationId xmlns:a16="http://schemas.microsoft.com/office/drawing/2014/main" id="{C8178776-8C81-554F-47DE-41349B05D0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9" b="2"/>
          <a:stretch/>
        </p:blipFill>
        <p:spPr>
          <a:xfrm>
            <a:off x="8276048" y="1380565"/>
            <a:ext cx="2839235" cy="40968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B058F8-CA51-6D81-D3D3-AE04643301E0}"/>
              </a:ext>
            </a:extLst>
          </p:cNvPr>
          <p:cNvSpPr/>
          <p:nvPr/>
        </p:nvSpPr>
        <p:spPr>
          <a:xfrm>
            <a:off x="8276048" y="1380566"/>
            <a:ext cx="2839235" cy="409687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5E542-3D4B-CDC1-69E2-F3C8849EC1C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E47BE-41E5-189E-B893-1EA2EB7FB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84" y="450426"/>
            <a:ext cx="6452192" cy="930139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595959"/>
                </a:solidFill>
                <a:latin typeface="Britannic Bold" panose="020B0903060703020204" pitchFamily="34" charset="0"/>
              </a:rPr>
              <a:t>The Canaanite Woman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EBD61-9202-C460-9F4C-6160F8F3F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84" y="1452880"/>
            <a:ext cx="7634956" cy="5171440"/>
          </a:xfrm>
        </p:spPr>
        <p:txBody>
          <a:bodyPr anchor="t">
            <a:normAutofit fontScale="85000" lnSpcReduction="20000"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Matthew 15:21-28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700" dirty="0"/>
              <a:t>But He answered and said, “I was not sent except to the lost sheep of the house of Israel.” </a:t>
            </a:r>
            <a:r>
              <a:rPr lang="en-US" sz="3700" baseline="30000" dirty="0"/>
              <a:t>5 </a:t>
            </a:r>
            <a:r>
              <a:rPr lang="en-US" sz="3700" dirty="0"/>
              <a:t>Then she came and worshiped Him, saying, “Lord, help me!”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700" baseline="30000" dirty="0"/>
              <a:t>26 </a:t>
            </a:r>
            <a:r>
              <a:rPr lang="en-US" sz="3700" dirty="0"/>
              <a:t>But He answered and said, “It is not good to take the children’s bread and throw </a:t>
            </a:r>
            <a:r>
              <a:rPr lang="en-US" sz="3700" i="1" dirty="0"/>
              <a:t>it</a:t>
            </a:r>
            <a:r>
              <a:rPr lang="en-US" sz="3700" dirty="0"/>
              <a:t> to the little dogs.” </a:t>
            </a:r>
            <a:r>
              <a:rPr lang="en-US" sz="3700" baseline="30000" dirty="0"/>
              <a:t>27 </a:t>
            </a:r>
            <a:r>
              <a:rPr lang="en-US" sz="3700" dirty="0"/>
              <a:t>And she said, “Yes, Lord, yet even the little dogs eat the crumbs which fall from their masters’ table.”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700" baseline="30000" dirty="0"/>
              <a:t>28 </a:t>
            </a:r>
            <a:r>
              <a:rPr lang="en-US" sz="3700" dirty="0"/>
              <a:t>Then Jesus answered and said to her, “O woman, great </a:t>
            </a:r>
            <a:r>
              <a:rPr lang="en-US" sz="3700" i="1" dirty="0"/>
              <a:t>is</a:t>
            </a:r>
            <a:r>
              <a:rPr lang="en-US" sz="3700" dirty="0"/>
              <a:t> your faith! Let it be to you as you desire.” And her daughter was healed from that very hour.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endParaRPr lang="en-US" sz="3800" dirty="0">
              <a:latin typeface="Georgia" panose="02040502050405020303" pitchFamily="18" charset="0"/>
            </a:endParaRPr>
          </a:p>
        </p:txBody>
      </p:sp>
      <p:pic>
        <p:nvPicPr>
          <p:cNvPr id="6" name="Picture 5" descr="A painting of a person and person&#10;&#10;Description automatically generated">
            <a:extLst>
              <a:ext uri="{FF2B5EF4-FFF2-40B4-BE49-F238E27FC236}">
                <a16:creationId xmlns:a16="http://schemas.microsoft.com/office/drawing/2014/main" id="{EF2C231C-80B6-C3B7-359B-BEA286DEE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048" y="1380564"/>
            <a:ext cx="2842726" cy="409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0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78CF3-E5BD-91F0-8A6F-83808E70C33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6CCB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ainting of a person in a white robe talking to a person in a red robe&#10;&#10;Description automatically generated">
            <a:extLst>
              <a:ext uri="{FF2B5EF4-FFF2-40B4-BE49-F238E27FC236}">
                <a16:creationId xmlns:a16="http://schemas.microsoft.com/office/drawing/2014/main" id="{C8178776-8C81-554F-47DE-41349B05D0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9" b="2"/>
          <a:stretch/>
        </p:blipFill>
        <p:spPr>
          <a:xfrm>
            <a:off x="8276048" y="1380565"/>
            <a:ext cx="2839235" cy="40968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B058F8-CA51-6D81-D3D3-AE04643301E0}"/>
              </a:ext>
            </a:extLst>
          </p:cNvPr>
          <p:cNvSpPr/>
          <p:nvPr/>
        </p:nvSpPr>
        <p:spPr>
          <a:xfrm>
            <a:off x="8276048" y="1380566"/>
            <a:ext cx="2839235" cy="409687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5E542-3D4B-CDC1-69E2-F3C8849EC1C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E47BE-41E5-189E-B893-1EA2EB7FB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521" y="450426"/>
            <a:ext cx="6452192" cy="930139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595959"/>
                </a:solidFill>
                <a:latin typeface="Britannic Bold" panose="020B0903060703020204" pitchFamily="34" charset="0"/>
              </a:rPr>
              <a:t>Worries about this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EBD61-9202-C460-9F4C-6160F8F3F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84" y="1452880"/>
            <a:ext cx="7634956" cy="5171440"/>
          </a:xfrm>
        </p:spPr>
        <p:txBody>
          <a:bodyPr anchor="t">
            <a:normAutofit fontScale="85000" lnSpcReduction="20000"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Matthew 6:25-32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4000" baseline="30000" dirty="0"/>
              <a:t> </a:t>
            </a:r>
            <a:r>
              <a:rPr lang="en-US" sz="4000" dirty="0"/>
              <a:t>“Therefore I say to </a:t>
            </a:r>
            <a:r>
              <a:rPr lang="en-US" sz="4000" dirty="0" err="1"/>
              <a:t>you,do</a:t>
            </a:r>
            <a:r>
              <a:rPr lang="en-US" sz="4000" dirty="0"/>
              <a:t> not worry about your life, what you will eat or what you will drink; nor about your body, what you will put on. Is not life more than food and the body more than clothing? 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4000" baseline="30000" dirty="0"/>
              <a:t>26 </a:t>
            </a:r>
            <a:r>
              <a:rPr lang="en-US" sz="4000" dirty="0"/>
              <a:t>Look at the birds of the air, for they neither sow nor reap nor gather into barns; yet your heavenly Father feeds them. Are you not of more value than they? </a:t>
            </a:r>
            <a:r>
              <a:rPr lang="en-US" sz="4000" baseline="30000" dirty="0"/>
              <a:t>27 </a:t>
            </a:r>
            <a:r>
              <a:rPr lang="en-US" sz="4000" dirty="0"/>
              <a:t>Which of you by worrying can add one cubit to his stature?</a:t>
            </a:r>
            <a:endParaRPr lang="en-US" sz="3800" dirty="0">
              <a:latin typeface="Georgia" panose="02040502050405020303" pitchFamily="18" charset="0"/>
            </a:endParaRPr>
          </a:p>
        </p:txBody>
      </p:sp>
      <p:pic>
        <p:nvPicPr>
          <p:cNvPr id="9" name="Picture 8" descr="A bird on a stump&#10;&#10;Description automatically generated">
            <a:extLst>
              <a:ext uri="{FF2B5EF4-FFF2-40B4-BE49-F238E27FC236}">
                <a16:creationId xmlns:a16="http://schemas.microsoft.com/office/drawing/2014/main" id="{2DCF0324-996A-736B-CF1E-93777A4BF4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54"/>
          <a:stretch/>
        </p:blipFill>
        <p:spPr>
          <a:xfrm>
            <a:off x="8276047" y="1389886"/>
            <a:ext cx="2826469" cy="408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12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78CF3-E5BD-91F0-8A6F-83808E70C33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6CCB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ainting of a person in a white robe talking to a person in a red robe&#10;&#10;Description automatically generated">
            <a:extLst>
              <a:ext uri="{FF2B5EF4-FFF2-40B4-BE49-F238E27FC236}">
                <a16:creationId xmlns:a16="http://schemas.microsoft.com/office/drawing/2014/main" id="{C8178776-8C81-554F-47DE-41349B05D0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9" b="2"/>
          <a:stretch/>
        </p:blipFill>
        <p:spPr>
          <a:xfrm>
            <a:off x="8276048" y="1380565"/>
            <a:ext cx="2839235" cy="40968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B058F8-CA51-6D81-D3D3-AE04643301E0}"/>
              </a:ext>
            </a:extLst>
          </p:cNvPr>
          <p:cNvSpPr/>
          <p:nvPr/>
        </p:nvSpPr>
        <p:spPr>
          <a:xfrm>
            <a:off x="8276048" y="1380566"/>
            <a:ext cx="2839235" cy="409687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5E542-3D4B-CDC1-69E2-F3C8849EC1C9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E47BE-41E5-189E-B893-1EA2EB7FB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84" y="302011"/>
            <a:ext cx="6452192" cy="930139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595959"/>
                </a:solidFill>
                <a:latin typeface="Britannic Bold" panose="020B0903060703020204" pitchFamily="34" charset="0"/>
              </a:rPr>
              <a:t>Worries about this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EBD61-9202-C460-9F4C-6160F8F3F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84" y="1452880"/>
            <a:ext cx="7634956" cy="5171440"/>
          </a:xfrm>
        </p:spPr>
        <p:txBody>
          <a:bodyPr anchor="t">
            <a:norm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Matthew 6:25-32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200" baseline="30000" dirty="0"/>
              <a:t>28 </a:t>
            </a:r>
            <a:r>
              <a:rPr lang="en-US" sz="3200" dirty="0"/>
              <a:t>“So why do you worry about clothing? Consider the lilies of the field, how they grow: they neither toil nor spin; </a:t>
            </a:r>
            <a:r>
              <a:rPr lang="en-US" sz="3200" baseline="30000" dirty="0"/>
              <a:t>29 </a:t>
            </a:r>
            <a:r>
              <a:rPr lang="en-US" sz="3200" dirty="0"/>
              <a:t>and yet I say to you that even Solomon in all his glory was not </a:t>
            </a:r>
            <a:r>
              <a:rPr lang="en-US" sz="3200" baseline="30000" dirty="0"/>
              <a:t>[</a:t>
            </a:r>
            <a:r>
              <a:rPr lang="en-US" sz="3200" baseline="30000" dirty="0">
                <a:hlinkClick r:id="rId3" tooltip="See footnote c"/>
              </a:rPr>
              <a:t>c</a:t>
            </a:r>
            <a:r>
              <a:rPr lang="en-US" sz="3200" baseline="30000" dirty="0"/>
              <a:t>]</a:t>
            </a:r>
            <a:r>
              <a:rPr lang="en-US" sz="3200" dirty="0"/>
              <a:t>arrayed like one of these. </a:t>
            </a:r>
            <a:r>
              <a:rPr lang="en-US" sz="3200" baseline="30000" dirty="0"/>
              <a:t>30 </a:t>
            </a:r>
            <a:r>
              <a:rPr lang="en-US" sz="3200" dirty="0"/>
              <a:t>Now if God so clothes the grass of the field, which today is, and tomorrow is thrown into the oven, </a:t>
            </a:r>
            <a:r>
              <a:rPr lang="en-US" sz="3200" i="1" dirty="0"/>
              <a:t>will He</a:t>
            </a:r>
            <a:r>
              <a:rPr lang="en-US" sz="3200" dirty="0"/>
              <a:t> not much more </a:t>
            </a:r>
            <a:r>
              <a:rPr lang="en-US" sz="3200" i="1" dirty="0"/>
              <a:t>clothe</a:t>
            </a:r>
            <a:r>
              <a:rPr lang="en-US" sz="3200" dirty="0"/>
              <a:t> you, O you of little faith?</a:t>
            </a:r>
          </a:p>
        </p:txBody>
      </p:sp>
      <p:pic>
        <p:nvPicPr>
          <p:cNvPr id="6" name="Picture 5" descr="A bird on a stump&#10;&#10;Description automatically generated">
            <a:extLst>
              <a:ext uri="{FF2B5EF4-FFF2-40B4-BE49-F238E27FC236}">
                <a16:creationId xmlns:a16="http://schemas.microsoft.com/office/drawing/2014/main" id="{DE2F61CE-D776-132A-6CE4-31EC12A73BB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54"/>
          <a:stretch/>
        </p:blipFill>
        <p:spPr>
          <a:xfrm>
            <a:off x="8276048" y="1380564"/>
            <a:ext cx="2826469" cy="408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04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78CF3-E5BD-91F0-8A6F-83808E70C33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6CCB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ainting of a person in a white robe talking to a person in a red robe&#10;&#10;Description automatically generated">
            <a:extLst>
              <a:ext uri="{FF2B5EF4-FFF2-40B4-BE49-F238E27FC236}">
                <a16:creationId xmlns:a16="http://schemas.microsoft.com/office/drawing/2014/main" id="{C8178776-8C81-554F-47DE-41349B05D0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9" b="2"/>
          <a:stretch/>
        </p:blipFill>
        <p:spPr>
          <a:xfrm>
            <a:off x="8276048" y="1380565"/>
            <a:ext cx="2839235" cy="40968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B058F8-CA51-6D81-D3D3-AE04643301E0}"/>
              </a:ext>
            </a:extLst>
          </p:cNvPr>
          <p:cNvSpPr/>
          <p:nvPr/>
        </p:nvSpPr>
        <p:spPr>
          <a:xfrm>
            <a:off x="8276048" y="1380566"/>
            <a:ext cx="2839235" cy="409687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5E542-3D4B-CDC1-69E2-F3C8849EC1C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E47BE-41E5-189E-B893-1EA2EB7FB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84" y="375920"/>
            <a:ext cx="6452192" cy="843281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solidFill>
                  <a:srgbClr val="595959"/>
                </a:solidFill>
                <a:latin typeface="Britannic Bold" panose="020B0903060703020204" pitchFamily="34" charset="0"/>
              </a:rPr>
              <a:t>Fear of death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EBD61-9202-C460-9F4C-6160F8F3F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84" y="1452880"/>
            <a:ext cx="7634956" cy="5171440"/>
          </a:xfrm>
        </p:spPr>
        <p:txBody>
          <a:bodyPr anchor="t">
            <a:normAutofit fontScale="92500" lnSpcReduction="20000"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Matthew 8:23-27</a:t>
            </a:r>
          </a:p>
          <a:p>
            <a:pPr marL="342900" indent="-3429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2400" baseline="30000" dirty="0"/>
              <a:t> </a:t>
            </a:r>
            <a:r>
              <a:rPr lang="en-US" sz="3400" dirty="0"/>
              <a:t>Now when He got into a boat, His disciples followed Him. </a:t>
            </a:r>
            <a:r>
              <a:rPr lang="en-US" sz="3400" baseline="30000" dirty="0"/>
              <a:t>24 </a:t>
            </a:r>
            <a:r>
              <a:rPr lang="en-US" sz="3400" dirty="0"/>
              <a:t>And suddenly a great tempest arose on the sea, so that the boat was covered with the waves. But He was asleep. </a:t>
            </a:r>
            <a:r>
              <a:rPr lang="en-US" sz="3400" baseline="30000" dirty="0"/>
              <a:t>25 </a:t>
            </a:r>
            <a:r>
              <a:rPr lang="en-US" sz="3400" dirty="0"/>
              <a:t>Then His disciples came to </a:t>
            </a:r>
            <a:r>
              <a:rPr lang="en-US" sz="3400" i="1" dirty="0"/>
              <a:t>Him</a:t>
            </a:r>
            <a:r>
              <a:rPr lang="en-US" sz="3400" dirty="0"/>
              <a:t> and awoke Him, saying, “Lord, save us! We are perishing!”</a:t>
            </a:r>
          </a:p>
          <a:p>
            <a:pPr marL="342900" indent="-3429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400" baseline="30000" dirty="0"/>
              <a:t>26 </a:t>
            </a:r>
            <a:r>
              <a:rPr lang="en-US" sz="3400" dirty="0"/>
              <a:t>But He said to them, “Why are you fearful, O you of little faith?” Then He arose and rebuked the winds and the sea, and there was a great calm. </a:t>
            </a:r>
            <a:r>
              <a:rPr lang="en-US" sz="3400" baseline="30000" dirty="0"/>
              <a:t>27 </a:t>
            </a:r>
            <a:r>
              <a:rPr lang="en-US" sz="3400" dirty="0"/>
              <a:t>So the men marveled, saying, “Who can this be, that even the winds and the sea obey Him?”</a:t>
            </a:r>
          </a:p>
        </p:txBody>
      </p:sp>
      <p:pic>
        <p:nvPicPr>
          <p:cNvPr id="9" name="Picture 8" descr="A painting of people rowing a boat&#10;&#10;Description automatically generated">
            <a:extLst>
              <a:ext uri="{FF2B5EF4-FFF2-40B4-BE49-F238E27FC236}">
                <a16:creationId xmlns:a16="http://schemas.microsoft.com/office/drawing/2014/main" id="{54221ED2-12A6-C89A-FA03-19AF175E39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8" r="17433" b="10756"/>
          <a:stretch/>
        </p:blipFill>
        <p:spPr>
          <a:xfrm>
            <a:off x="8276048" y="1386840"/>
            <a:ext cx="2872830" cy="409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950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Britannic Bold</vt:lpstr>
      <vt:lpstr>Calibri</vt:lpstr>
      <vt:lpstr>Calibri Light</vt:lpstr>
      <vt:lpstr>Georgia</vt:lpstr>
      <vt:lpstr>Office Theme</vt:lpstr>
      <vt:lpstr>Great Faith  Little Faith</vt:lpstr>
      <vt:lpstr>The Centurion</vt:lpstr>
      <vt:lpstr>The Centurion</vt:lpstr>
      <vt:lpstr>The Centurion</vt:lpstr>
      <vt:lpstr>The Canaanite Woman</vt:lpstr>
      <vt:lpstr>The Canaanite Woman</vt:lpstr>
      <vt:lpstr>Worries about this life</vt:lpstr>
      <vt:lpstr>Worries about this life</vt:lpstr>
      <vt:lpstr>Fear of death</vt:lpstr>
      <vt:lpstr>Losing our Focus</vt:lpstr>
      <vt:lpstr>Losing our Focus</vt:lpstr>
      <vt:lpstr>Great Faith  Little Faith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Faith  Little Faith</dc:title>
  <dc:creator>PAUL BAILEY</dc:creator>
  <cp:lastModifiedBy>PAUL BAILEY</cp:lastModifiedBy>
  <cp:revision>2</cp:revision>
  <dcterms:created xsi:type="dcterms:W3CDTF">2023-08-06T03:41:44Z</dcterms:created>
  <dcterms:modified xsi:type="dcterms:W3CDTF">2023-09-23T16:58:18Z</dcterms:modified>
</cp:coreProperties>
</file>