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72" r:id="rId4"/>
    <p:sldId id="278" r:id="rId5"/>
    <p:sldId id="273" r:id="rId6"/>
    <p:sldId id="277" r:id="rId7"/>
    <p:sldId id="274" r:id="rId8"/>
    <p:sldId id="275" r:id="rId9"/>
    <p:sldId id="279" r:id="rId10"/>
    <p:sldId id="276" r:id="rId11"/>
    <p:sldId id="280" r:id="rId12"/>
    <p:sldId id="281"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557" autoAdjust="0"/>
    <p:restoredTop sz="94660"/>
  </p:normalViewPr>
  <p:slideViewPr>
    <p:cSldViewPr snapToGrid="0">
      <p:cViewPr varScale="1">
        <p:scale>
          <a:sx n="63" d="100"/>
          <a:sy n="63" d="100"/>
        </p:scale>
        <p:origin x="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15BFC224-11F2-452B-B782-8F9ECC0F8A41}"/>
    <pc:docChg chg="delSld">
      <pc:chgData name="PAUL BAILEY" userId="fa8b635c1b96620b" providerId="LiveId" clId="{15BFC224-11F2-452B-B782-8F9ECC0F8A41}" dt="2023-09-23T17:04:13.328" v="1" actId="2696"/>
      <pc:docMkLst>
        <pc:docMk/>
      </pc:docMkLst>
      <pc:sldChg chg="del">
        <pc:chgData name="PAUL BAILEY" userId="fa8b635c1b96620b" providerId="LiveId" clId="{15BFC224-11F2-452B-B782-8F9ECC0F8A41}" dt="2023-09-23T17:04:13.328" v="1" actId="2696"/>
        <pc:sldMkLst>
          <pc:docMk/>
          <pc:sldMk cId="316110583" sldId="283"/>
        </pc:sldMkLst>
      </pc:sldChg>
      <pc:sldChg chg="del">
        <pc:chgData name="PAUL BAILEY" userId="fa8b635c1b96620b" providerId="LiveId" clId="{15BFC224-11F2-452B-B782-8F9ECC0F8A41}" dt="2023-09-23T17:04:07.410" v="0" actId="2696"/>
        <pc:sldMkLst>
          <pc:docMk/>
          <pc:sldMk cId="3146407371" sldId="284"/>
        </pc:sldMkLst>
      </pc:sldChg>
      <pc:sldChg chg="del">
        <pc:chgData name="PAUL BAILEY" userId="fa8b635c1b96620b" providerId="LiveId" clId="{15BFC224-11F2-452B-B782-8F9ECC0F8A41}" dt="2023-09-23T17:04:07.410" v="0" actId="2696"/>
        <pc:sldMkLst>
          <pc:docMk/>
          <pc:sldMk cId="3061457066" sldId="285"/>
        </pc:sldMkLst>
      </pc:sldChg>
      <pc:sldChg chg="del">
        <pc:chgData name="PAUL BAILEY" userId="fa8b635c1b96620b" providerId="LiveId" clId="{15BFC224-11F2-452B-B782-8F9ECC0F8A41}" dt="2023-09-23T17:04:07.410" v="0" actId="2696"/>
        <pc:sldMkLst>
          <pc:docMk/>
          <pc:sldMk cId="4267995569" sldId="286"/>
        </pc:sldMkLst>
      </pc:sldChg>
      <pc:sldChg chg="del">
        <pc:chgData name="PAUL BAILEY" userId="fa8b635c1b96620b" providerId="LiveId" clId="{15BFC224-11F2-452B-B782-8F9ECC0F8A41}" dt="2023-09-23T17:04:07.410" v="0" actId="2696"/>
        <pc:sldMkLst>
          <pc:docMk/>
          <pc:sldMk cId="4233979541" sldId="287"/>
        </pc:sldMkLst>
      </pc:sldChg>
      <pc:sldChg chg="del">
        <pc:chgData name="PAUL BAILEY" userId="fa8b635c1b96620b" providerId="LiveId" clId="{15BFC224-11F2-452B-B782-8F9ECC0F8A41}" dt="2023-09-23T17:04:07.410" v="0" actId="2696"/>
        <pc:sldMkLst>
          <pc:docMk/>
          <pc:sldMk cId="2153490248" sldId="28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1E30-F01C-6B06-61D6-4DB8F7CE27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065AE7-7109-53EB-5096-A45DFC9DFA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CB8D1E-3921-DFDE-7DC4-7F748CD2325F}"/>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5" name="Footer Placeholder 4">
            <a:extLst>
              <a:ext uri="{FF2B5EF4-FFF2-40B4-BE49-F238E27FC236}">
                <a16:creationId xmlns:a16="http://schemas.microsoft.com/office/drawing/2014/main" id="{B9541584-DEF6-BA3E-A45C-C567B3FD9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BB0A0-9F02-4A20-C8A3-DA50AB88ECBB}"/>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48990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56E2B-3462-D7D0-07E4-CD9273D532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7B2616-9AE0-EA06-E779-D46CA540D3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62189-06F6-4164-4A6F-0EFB85A3A332}"/>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5" name="Footer Placeholder 4">
            <a:extLst>
              <a:ext uri="{FF2B5EF4-FFF2-40B4-BE49-F238E27FC236}">
                <a16:creationId xmlns:a16="http://schemas.microsoft.com/office/drawing/2014/main" id="{1BC362CB-9EAF-8637-ECAD-12A4C657D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CAC0EC-ACDF-6BFE-A9D2-0AF37EA073F9}"/>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8734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17B661-4CF2-126F-2184-83EC812F1F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97970C-571B-EB99-8454-B5EBAAC42A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F63F8-205D-38C2-63D0-D464C2CF1EBA}"/>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5" name="Footer Placeholder 4">
            <a:extLst>
              <a:ext uri="{FF2B5EF4-FFF2-40B4-BE49-F238E27FC236}">
                <a16:creationId xmlns:a16="http://schemas.microsoft.com/office/drawing/2014/main" id="{8E59279B-05E8-3C25-D4F2-17BE267255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9FC74E-A407-EFB3-D77D-0659E0E4A847}"/>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191845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4F00B-8B0C-E75E-660E-47B1878B3C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B0BE9-085C-11C8-E619-595E253FCA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08238-DF99-6FBD-9805-9CE2D2861B06}"/>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5" name="Footer Placeholder 4">
            <a:extLst>
              <a:ext uri="{FF2B5EF4-FFF2-40B4-BE49-F238E27FC236}">
                <a16:creationId xmlns:a16="http://schemas.microsoft.com/office/drawing/2014/main" id="{A0C5E8DF-32D1-BF41-6F0A-E30A5E66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34F03E-FAD2-1908-E8F5-5C30063A0A85}"/>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197066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694CB-CF81-9BB7-C9CC-7540177AAD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E41411-ED4A-3A0C-24B1-3C9959116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B13A97-BFCD-0398-6A11-D5BF87BB9EAF}"/>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5" name="Footer Placeholder 4">
            <a:extLst>
              <a:ext uri="{FF2B5EF4-FFF2-40B4-BE49-F238E27FC236}">
                <a16:creationId xmlns:a16="http://schemas.microsoft.com/office/drawing/2014/main" id="{73EAEBB3-4B51-6987-7F18-829092FB5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2062F-9F5F-836A-F6FB-4DFF50C4EA0E}"/>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406099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E4498-53BF-7DDA-4A55-3BE0E888C3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739ADB-2534-9A64-E05F-972BFCB815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ACB311-92C8-4052-4E06-B144106189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BE18D8-56B0-0857-E351-E56FA049EB21}"/>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6" name="Footer Placeholder 5">
            <a:extLst>
              <a:ext uri="{FF2B5EF4-FFF2-40B4-BE49-F238E27FC236}">
                <a16:creationId xmlns:a16="http://schemas.microsoft.com/office/drawing/2014/main" id="{5827D550-2A05-D49F-1EAB-DC78EAED5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CDD2B7-A60C-D58B-AADE-E2E1A8EA3285}"/>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25125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0840-AE54-5757-0E47-08227C713C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A32DE3-5AE5-E803-415E-4DE434C0EE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BD92A0-BCDD-DA98-9AC8-4414B5C6D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3B8DED-12FB-40F2-452C-006F88F40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953359-65D7-7B27-CAA3-734CE64742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BF8A1D-674A-F859-4DAF-7B4129E0EBAA}"/>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8" name="Footer Placeholder 7">
            <a:extLst>
              <a:ext uri="{FF2B5EF4-FFF2-40B4-BE49-F238E27FC236}">
                <a16:creationId xmlns:a16="http://schemas.microsoft.com/office/drawing/2014/main" id="{11F61969-4614-151B-2356-4208EBCDEC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2DB54-D3AF-5875-EE97-4B7DAFA34F87}"/>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336795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8E8A8-08F5-FDC1-154B-F3D3BB79D8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21961A-C5D8-124C-D9C6-789794095179}"/>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4" name="Footer Placeholder 3">
            <a:extLst>
              <a:ext uri="{FF2B5EF4-FFF2-40B4-BE49-F238E27FC236}">
                <a16:creationId xmlns:a16="http://schemas.microsoft.com/office/drawing/2014/main" id="{A714315D-912C-24A6-F475-7576F4779D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9ED7E8-00E4-88F8-0981-9A63AFEB8369}"/>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24571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FC6712-E678-789B-9C2F-E49D6F248A34}"/>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3" name="Footer Placeholder 2">
            <a:extLst>
              <a:ext uri="{FF2B5EF4-FFF2-40B4-BE49-F238E27FC236}">
                <a16:creationId xmlns:a16="http://schemas.microsoft.com/office/drawing/2014/main" id="{9330A619-A7A5-401B-18B6-ED3A2E9671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154193-F3E9-48CC-82D0-DC98400C5B92}"/>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315776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9E9C-0B2D-5B29-205B-22A4275A4E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98B39F-7475-1E52-CF46-5933E7CFA1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53F0EB-1E84-8A9C-6911-9B3ACCE95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B98E7F-B97F-7FDB-F15D-D6AA4C5A0105}"/>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6" name="Footer Placeholder 5">
            <a:extLst>
              <a:ext uri="{FF2B5EF4-FFF2-40B4-BE49-F238E27FC236}">
                <a16:creationId xmlns:a16="http://schemas.microsoft.com/office/drawing/2014/main" id="{47789263-F9FF-8B89-F61A-0316B3E478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789FB-B6AD-0A43-51CB-20B4D1CBE545}"/>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204271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9CA2F-5907-F30A-7CA2-D356263C8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63297A-9356-6DD4-CF90-B1ECC66A6A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242862-8530-B2B5-CF2D-7E122999A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12ABC-F33E-BCE1-8BF4-ED88E53312DE}"/>
              </a:ext>
            </a:extLst>
          </p:cNvPr>
          <p:cNvSpPr>
            <a:spLocks noGrp="1"/>
          </p:cNvSpPr>
          <p:nvPr>
            <p:ph type="dt" sz="half" idx="10"/>
          </p:nvPr>
        </p:nvSpPr>
        <p:spPr/>
        <p:txBody>
          <a:bodyPr/>
          <a:lstStyle/>
          <a:p>
            <a:fld id="{9B44053A-D208-4DC4-AC20-4A3B238096A9}" type="datetimeFigureOut">
              <a:rPr lang="en-US" smtClean="0"/>
              <a:t>9/23/2023</a:t>
            </a:fld>
            <a:endParaRPr lang="en-US"/>
          </a:p>
        </p:txBody>
      </p:sp>
      <p:sp>
        <p:nvSpPr>
          <p:cNvPr id="6" name="Footer Placeholder 5">
            <a:extLst>
              <a:ext uri="{FF2B5EF4-FFF2-40B4-BE49-F238E27FC236}">
                <a16:creationId xmlns:a16="http://schemas.microsoft.com/office/drawing/2014/main" id="{4CC318EB-2AE7-2F5A-6E1B-30D4E69B7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1F1B6-991A-823D-D563-98D19029102F}"/>
              </a:ext>
            </a:extLst>
          </p:cNvPr>
          <p:cNvSpPr>
            <a:spLocks noGrp="1"/>
          </p:cNvSpPr>
          <p:nvPr>
            <p:ph type="sldNum" sz="quarter" idx="12"/>
          </p:nvPr>
        </p:nvSpPr>
        <p:spPr/>
        <p:txBody>
          <a:bodyPr/>
          <a:lstStyle/>
          <a:p>
            <a:fld id="{0ECA3104-9BA5-4C88-8E53-20AC1A4A6986}" type="slidenum">
              <a:rPr lang="en-US" smtClean="0"/>
              <a:t>‹#›</a:t>
            </a:fld>
            <a:endParaRPr lang="en-US"/>
          </a:p>
        </p:txBody>
      </p:sp>
    </p:spTree>
    <p:extLst>
      <p:ext uri="{BB962C8B-B14F-4D97-AF65-F5344CB8AC3E}">
        <p14:creationId xmlns:p14="http://schemas.microsoft.com/office/powerpoint/2010/main" val="337659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DF59DE-DB36-0942-7C09-61DC344746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F46AA9-509C-98F7-7D85-EE1A5ABA7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D353D-A6C1-C75F-70A7-611F1D7843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053A-D208-4DC4-AC20-4A3B238096A9}" type="datetimeFigureOut">
              <a:rPr lang="en-US" smtClean="0"/>
              <a:t>9/23/2023</a:t>
            </a:fld>
            <a:endParaRPr lang="en-US"/>
          </a:p>
        </p:txBody>
      </p:sp>
      <p:sp>
        <p:nvSpPr>
          <p:cNvPr id="5" name="Footer Placeholder 4">
            <a:extLst>
              <a:ext uri="{FF2B5EF4-FFF2-40B4-BE49-F238E27FC236}">
                <a16:creationId xmlns:a16="http://schemas.microsoft.com/office/drawing/2014/main" id="{36B10DC9-7CD7-4D5D-8BFC-22A25F87A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E3205E-EB8A-9B3F-E8AA-5324365957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A3104-9BA5-4C88-8E53-20AC1A4A6986}" type="slidenum">
              <a:rPr lang="en-US" smtClean="0"/>
              <a:t>‹#›</a:t>
            </a:fld>
            <a:endParaRPr lang="en-US"/>
          </a:p>
        </p:txBody>
      </p:sp>
    </p:spTree>
    <p:extLst>
      <p:ext uri="{BB962C8B-B14F-4D97-AF65-F5344CB8AC3E}">
        <p14:creationId xmlns:p14="http://schemas.microsoft.com/office/powerpoint/2010/main" val="1232308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t="15730"/>
          <a:stretch/>
        </p:blipFill>
        <p:spPr>
          <a:xfrm>
            <a:off x="30480" y="10"/>
            <a:ext cx="12191999" cy="6857990"/>
          </a:xfrm>
          <a:prstGeom prst="rect">
            <a:avLst/>
          </a:prstGeom>
        </p:spPr>
      </p:pic>
      <p:sp>
        <p:nvSpPr>
          <p:cNvPr id="46" name="Rectangle 4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1065275" y="4586959"/>
            <a:ext cx="10058400" cy="1114371"/>
          </a:xfrm>
          <a:effectLst>
            <a:outerShdw blurRad="50800" dist="38100" dir="2700000" algn="tl" rotWithShape="0">
              <a:prstClr val="black">
                <a:alpha val="40000"/>
              </a:prstClr>
            </a:outerShdw>
          </a:effectLst>
        </p:spPr>
        <p:txBody>
          <a:bodyPr>
            <a:normAutofit/>
          </a:bodyPr>
          <a:lstStyle/>
          <a:p>
            <a:r>
              <a:rPr lang="en-US" sz="5200" dirty="0">
                <a:solidFill>
                  <a:srgbClr val="FFFFFF"/>
                </a:solidFill>
                <a:latin typeface="Britannic Bold" panose="020B0903060703020204" pitchFamily="34" charset="0"/>
              </a:rPr>
              <a:t>The Christian Path</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1065275" y="5701335"/>
            <a:ext cx="10058400" cy="825077"/>
          </a:xfrm>
          <a:effectLst>
            <a:outerShdw blurRad="50800" dist="38100" dir="2700000" algn="tl" rotWithShape="0">
              <a:prstClr val="black">
                <a:alpha val="40000"/>
              </a:prstClr>
            </a:outerShdw>
          </a:effectLst>
        </p:spPr>
        <p:txBody>
          <a:bodyPr>
            <a:normAutofit/>
          </a:bodyPr>
          <a:lstStyle/>
          <a:p>
            <a:r>
              <a:rPr lang="en-US" sz="4200" dirty="0">
                <a:solidFill>
                  <a:srgbClr val="FFFFFF"/>
                </a:solidFill>
                <a:latin typeface="Georgia" panose="02040502050405020303" pitchFamily="18" charset="0"/>
              </a:rPr>
              <a:t>Proverbs 3:5-8</a:t>
            </a:r>
          </a:p>
        </p:txBody>
      </p:sp>
    </p:spTree>
    <p:extLst>
      <p:ext uri="{BB962C8B-B14F-4D97-AF65-F5344CB8AC3E}">
        <p14:creationId xmlns:p14="http://schemas.microsoft.com/office/powerpoint/2010/main" val="306863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185954"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7416340" cy="1043548"/>
          </a:xfrm>
        </p:spPr>
        <p:txBody>
          <a:bodyPr anchor="ctr">
            <a:normAutofit/>
          </a:bodyPr>
          <a:lstStyle/>
          <a:p>
            <a:pPr algn="l"/>
            <a:r>
              <a:rPr lang="en-US" sz="4200" dirty="0">
                <a:solidFill>
                  <a:schemeClr val="bg1"/>
                </a:solidFill>
                <a:latin typeface="Britannic Bold" panose="020B0903060703020204" pitchFamily="34" charset="0"/>
              </a:rPr>
              <a:t>Inner qualities help us thrive</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77980" y="1991360"/>
            <a:ext cx="10092018" cy="3764583"/>
          </a:xfrm>
        </p:spPr>
        <p:txBody>
          <a:bodyPr>
            <a:normAutofit/>
          </a:bodyPr>
          <a:lstStyle/>
          <a:p>
            <a:pPr algn="l"/>
            <a:r>
              <a:rPr lang="en-US" sz="3800" dirty="0">
                <a:solidFill>
                  <a:schemeClr val="bg1"/>
                </a:solidFill>
                <a:latin typeface="Georgia" panose="02040502050405020303" pitchFamily="18" charset="0"/>
              </a:rPr>
              <a:t>2 Peter 1:5-7 </a:t>
            </a:r>
            <a:r>
              <a:rPr lang="en-US" sz="3800" dirty="0">
                <a:solidFill>
                  <a:schemeClr val="bg1">
                    <a:lumMod val="95000"/>
                  </a:schemeClr>
                </a:solidFill>
              </a:rPr>
              <a:t>giving all diligence, add to your faith virtue, to virtue knowledge, </a:t>
            </a:r>
            <a:r>
              <a:rPr lang="en-US" sz="3800" baseline="30000" dirty="0">
                <a:solidFill>
                  <a:schemeClr val="bg1">
                    <a:lumMod val="95000"/>
                  </a:schemeClr>
                </a:solidFill>
              </a:rPr>
              <a:t>6 </a:t>
            </a:r>
            <a:r>
              <a:rPr lang="en-US" sz="3800" dirty="0">
                <a:solidFill>
                  <a:schemeClr val="bg1">
                    <a:lumMod val="95000"/>
                  </a:schemeClr>
                </a:solidFill>
              </a:rPr>
              <a:t>to knowledge self-control, to self-control perseverance, to perseverance godliness, </a:t>
            </a:r>
            <a:r>
              <a:rPr lang="en-US" sz="3800" baseline="30000" dirty="0">
                <a:solidFill>
                  <a:schemeClr val="bg1">
                    <a:lumMod val="95000"/>
                  </a:schemeClr>
                </a:solidFill>
              </a:rPr>
              <a:t>7 </a:t>
            </a:r>
            <a:r>
              <a:rPr lang="en-US" sz="3800" dirty="0">
                <a:solidFill>
                  <a:schemeClr val="bg1">
                    <a:lumMod val="95000"/>
                  </a:schemeClr>
                </a:solidFill>
              </a:rPr>
              <a:t>to godliness brotherly kindness, and to brotherly kindness love. </a:t>
            </a:r>
            <a:endParaRPr lang="en-US" sz="3800" dirty="0">
              <a:solidFill>
                <a:schemeClr val="bg1">
                  <a:lumMod val="95000"/>
                </a:schemeClr>
              </a:solidFill>
              <a:latin typeface="Georgia" panose="02040502050405020303" pitchFamily="18" charset="0"/>
            </a:endParaRPr>
          </a:p>
        </p:txBody>
      </p:sp>
    </p:spTree>
    <p:extLst>
      <p:ext uri="{BB962C8B-B14F-4D97-AF65-F5344CB8AC3E}">
        <p14:creationId xmlns:p14="http://schemas.microsoft.com/office/powerpoint/2010/main" val="93536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215396" y="55047"/>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7416340" cy="1043548"/>
          </a:xfrm>
        </p:spPr>
        <p:txBody>
          <a:bodyPr anchor="ctr">
            <a:normAutofit/>
          </a:bodyPr>
          <a:lstStyle/>
          <a:p>
            <a:pPr algn="l"/>
            <a:r>
              <a:rPr lang="en-US" sz="4200" dirty="0">
                <a:solidFill>
                  <a:schemeClr val="bg1"/>
                </a:solidFill>
                <a:latin typeface="Britannic Bold" panose="020B0903060703020204" pitchFamily="34" charset="0"/>
              </a:rPr>
              <a:t>A Life of True Purpose</a:t>
            </a:r>
          </a:p>
        </p:txBody>
      </p:sp>
      <p:pic>
        <p:nvPicPr>
          <p:cNvPr id="9" name="Picture 8" descr="A cross on a hill&#10;&#10;Description automatically generated">
            <a:extLst>
              <a:ext uri="{FF2B5EF4-FFF2-40B4-BE49-F238E27FC236}">
                <a16:creationId xmlns:a16="http://schemas.microsoft.com/office/drawing/2014/main" id="{A6173984-055D-C003-1ADB-8BD371EE94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5088" y="1461295"/>
            <a:ext cx="4359235" cy="4359235"/>
          </a:xfrm>
          <a:prstGeom prst="rect">
            <a:avLst/>
          </a:prstGeom>
        </p:spPr>
      </p:pic>
      <p:sp>
        <p:nvSpPr>
          <p:cNvPr id="11" name="Rectangle 10">
            <a:extLst>
              <a:ext uri="{FF2B5EF4-FFF2-40B4-BE49-F238E27FC236}">
                <a16:creationId xmlns:a16="http://schemas.microsoft.com/office/drawing/2014/main" id="{2FA23126-7472-7540-006D-8C7ACC4BC2A9}"/>
              </a:ext>
            </a:extLst>
          </p:cNvPr>
          <p:cNvSpPr/>
          <p:nvPr/>
        </p:nvSpPr>
        <p:spPr>
          <a:xfrm>
            <a:off x="6889291" y="1454711"/>
            <a:ext cx="4290828" cy="4671769"/>
          </a:xfrm>
          <a:prstGeom prst="rect">
            <a:avLst/>
          </a:prstGeom>
          <a:solidFill>
            <a:schemeClr val="tx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93026" y="1967464"/>
            <a:ext cx="10092018" cy="3764583"/>
          </a:xfrm>
        </p:spPr>
        <p:txBody>
          <a:bodyPr>
            <a:normAutofit fontScale="92500" lnSpcReduction="10000"/>
          </a:bodyPr>
          <a:lstStyle/>
          <a:p>
            <a:pPr algn="l"/>
            <a:r>
              <a:rPr lang="en-US" sz="3800" dirty="0">
                <a:solidFill>
                  <a:schemeClr val="bg1"/>
                </a:solidFill>
                <a:latin typeface="Georgia" panose="02040502050405020303" pitchFamily="18" charset="0"/>
              </a:rPr>
              <a:t>Matthew 5:14-16 </a:t>
            </a:r>
            <a:r>
              <a:rPr lang="en-US" sz="4000" dirty="0">
                <a:solidFill>
                  <a:schemeClr val="bg1">
                    <a:lumMod val="95000"/>
                  </a:schemeClr>
                </a:solidFill>
              </a:rPr>
              <a:t>You are the light of the world. A city that is set on a hill cannot be hidden.. </a:t>
            </a:r>
            <a:r>
              <a:rPr lang="en-US" sz="4000" baseline="30000" dirty="0">
                <a:solidFill>
                  <a:schemeClr val="bg1">
                    <a:lumMod val="95000"/>
                  </a:schemeClr>
                </a:solidFill>
              </a:rPr>
              <a:t>16 </a:t>
            </a:r>
            <a:r>
              <a:rPr lang="en-US" sz="4000" dirty="0">
                <a:solidFill>
                  <a:schemeClr val="bg1">
                    <a:lumMod val="95000"/>
                  </a:schemeClr>
                </a:solidFill>
              </a:rPr>
              <a:t>Let your light so shine before men, that they may see your good works and glorify your Father in heaven.</a:t>
            </a:r>
          </a:p>
          <a:p>
            <a:pPr algn="l"/>
            <a:r>
              <a:rPr lang="en-US" sz="4000" dirty="0">
                <a:solidFill>
                  <a:schemeClr val="bg1">
                    <a:lumMod val="95000"/>
                  </a:schemeClr>
                </a:solidFill>
                <a:latin typeface="Georgia" panose="02040502050405020303" pitchFamily="18" charset="0"/>
              </a:rPr>
              <a:t>Romans 8:28 </a:t>
            </a:r>
            <a:r>
              <a:rPr lang="en-US" sz="4000" dirty="0">
                <a:solidFill>
                  <a:schemeClr val="bg1">
                    <a:lumMod val="95000"/>
                  </a:schemeClr>
                </a:solidFill>
              </a:rPr>
              <a:t>And we know that all things work together for good to those who love God, to those who are the called according to </a:t>
            </a:r>
            <a:r>
              <a:rPr lang="en-US" sz="4000" i="1" dirty="0">
                <a:solidFill>
                  <a:schemeClr val="bg1">
                    <a:lumMod val="95000"/>
                  </a:schemeClr>
                </a:solidFill>
              </a:rPr>
              <a:t>His</a:t>
            </a:r>
            <a:r>
              <a:rPr lang="en-US" sz="4000" dirty="0">
                <a:solidFill>
                  <a:schemeClr val="bg1">
                    <a:lumMod val="95000"/>
                  </a:schemeClr>
                </a:solidFill>
              </a:rPr>
              <a:t> purpose. </a:t>
            </a:r>
            <a:endParaRPr lang="en-US" sz="3800" dirty="0">
              <a:solidFill>
                <a:schemeClr val="bg1">
                  <a:lumMod val="95000"/>
                </a:schemeClr>
              </a:solidFill>
              <a:latin typeface="Georgia" panose="02040502050405020303" pitchFamily="18" charset="0"/>
            </a:endParaRPr>
          </a:p>
        </p:txBody>
      </p:sp>
    </p:spTree>
    <p:extLst>
      <p:ext uri="{BB962C8B-B14F-4D97-AF65-F5344CB8AC3E}">
        <p14:creationId xmlns:p14="http://schemas.microsoft.com/office/powerpoint/2010/main" val="322817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215396" y="55047"/>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7416340" cy="1043548"/>
          </a:xfrm>
        </p:spPr>
        <p:txBody>
          <a:bodyPr anchor="ctr">
            <a:normAutofit/>
          </a:bodyPr>
          <a:lstStyle/>
          <a:p>
            <a:pPr algn="l"/>
            <a:r>
              <a:rPr lang="en-US" sz="4200" dirty="0">
                <a:solidFill>
                  <a:schemeClr val="bg1"/>
                </a:solidFill>
                <a:latin typeface="Britannic Bold" panose="020B0903060703020204" pitchFamily="34" charset="0"/>
              </a:rPr>
              <a:t>The Christian path is best</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93026" y="1967464"/>
            <a:ext cx="10092018" cy="3764583"/>
          </a:xfrm>
        </p:spPr>
        <p:txBody>
          <a:bodyPr>
            <a:normAutofit/>
          </a:bodyPr>
          <a:lstStyle/>
          <a:p>
            <a:pPr algn="l"/>
            <a:r>
              <a:rPr lang="en-US" sz="3800" dirty="0">
                <a:solidFill>
                  <a:schemeClr val="bg1"/>
                </a:solidFill>
                <a:latin typeface="Georgia" panose="02040502050405020303" pitchFamily="18" charset="0"/>
              </a:rPr>
              <a:t>1 Timothy </a:t>
            </a:r>
            <a:r>
              <a:rPr lang="en-US" sz="3800" dirty="0">
                <a:solidFill>
                  <a:schemeClr val="bg1">
                    <a:lumMod val="95000"/>
                  </a:schemeClr>
                </a:solidFill>
                <a:latin typeface="Georgia" panose="02040502050405020303" pitchFamily="18" charset="0"/>
              </a:rPr>
              <a:t>4:8 </a:t>
            </a:r>
            <a:r>
              <a:rPr lang="en-US" sz="4200" dirty="0">
                <a:solidFill>
                  <a:schemeClr val="bg1">
                    <a:lumMod val="95000"/>
                  </a:schemeClr>
                </a:solidFill>
              </a:rPr>
              <a:t>For bodily exercise profits a little, but godliness is profitable for all things, having promise of the life that now is and of that which is to come. </a:t>
            </a:r>
            <a:endParaRPr lang="en-US" sz="4200" dirty="0">
              <a:solidFill>
                <a:schemeClr val="bg1">
                  <a:lumMod val="95000"/>
                </a:schemeClr>
              </a:solidFill>
              <a:latin typeface="Georgia" panose="02040502050405020303" pitchFamily="18" charset="0"/>
            </a:endParaRPr>
          </a:p>
        </p:txBody>
      </p:sp>
    </p:spTree>
    <p:extLst>
      <p:ext uri="{BB962C8B-B14F-4D97-AF65-F5344CB8AC3E}">
        <p14:creationId xmlns:p14="http://schemas.microsoft.com/office/powerpoint/2010/main" val="414946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t="15730"/>
          <a:stretch/>
        </p:blipFill>
        <p:spPr>
          <a:xfrm>
            <a:off x="30480" y="10"/>
            <a:ext cx="12191999" cy="6857990"/>
          </a:xfrm>
          <a:prstGeom prst="rect">
            <a:avLst/>
          </a:prstGeom>
        </p:spPr>
      </p:pic>
      <p:sp>
        <p:nvSpPr>
          <p:cNvPr id="46" name="Rectangle 4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1065275" y="4586959"/>
            <a:ext cx="10058400" cy="1114371"/>
          </a:xfrm>
          <a:effectLst>
            <a:outerShdw blurRad="50800" dist="38100" dir="2700000" algn="tl" rotWithShape="0">
              <a:prstClr val="black">
                <a:alpha val="40000"/>
              </a:prstClr>
            </a:outerShdw>
          </a:effectLst>
        </p:spPr>
        <p:txBody>
          <a:bodyPr>
            <a:normAutofit/>
          </a:bodyPr>
          <a:lstStyle/>
          <a:p>
            <a:r>
              <a:rPr lang="en-US" sz="5200" dirty="0">
                <a:solidFill>
                  <a:srgbClr val="FFFFFF"/>
                </a:solidFill>
                <a:latin typeface="Britannic Bold" panose="020B0903060703020204" pitchFamily="34" charset="0"/>
              </a:rPr>
              <a:t>The Christian Path</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1065275" y="5701335"/>
            <a:ext cx="10058400" cy="825077"/>
          </a:xfrm>
          <a:effectLst>
            <a:outerShdw blurRad="50800" dist="38100" dir="2700000" algn="tl" rotWithShape="0">
              <a:prstClr val="black">
                <a:alpha val="40000"/>
              </a:prstClr>
            </a:outerShdw>
          </a:effectLst>
        </p:spPr>
        <p:txBody>
          <a:bodyPr>
            <a:normAutofit/>
          </a:bodyPr>
          <a:lstStyle/>
          <a:p>
            <a:r>
              <a:rPr lang="en-US" sz="4200" dirty="0">
                <a:solidFill>
                  <a:srgbClr val="FFFFFF"/>
                </a:solidFill>
                <a:latin typeface="Georgia" panose="02040502050405020303" pitchFamily="18" charset="0"/>
              </a:rPr>
              <a:t>Proverbs 3:5-8</a:t>
            </a:r>
          </a:p>
        </p:txBody>
      </p:sp>
    </p:spTree>
    <p:extLst>
      <p:ext uri="{BB962C8B-B14F-4D97-AF65-F5344CB8AC3E}">
        <p14:creationId xmlns:p14="http://schemas.microsoft.com/office/powerpoint/2010/main" val="394272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185955" y="0"/>
            <a:ext cx="7006045"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215396"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7314740" cy="1043548"/>
          </a:xfrm>
        </p:spPr>
        <p:txBody>
          <a:bodyPr anchor="ctr">
            <a:normAutofit/>
          </a:bodyPr>
          <a:lstStyle/>
          <a:p>
            <a:pPr algn="l"/>
            <a:r>
              <a:rPr lang="en-US" sz="4200" dirty="0">
                <a:solidFill>
                  <a:schemeClr val="bg1"/>
                </a:solidFill>
                <a:latin typeface="Britannic Bold" panose="020B0903060703020204" pitchFamily="34" charset="0"/>
              </a:rPr>
              <a:t>Trust God’s direction</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616655" y="2123440"/>
            <a:ext cx="10311941" cy="3764583"/>
          </a:xfrm>
        </p:spPr>
        <p:txBody>
          <a:bodyPr>
            <a:normAutofit/>
          </a:bodyPr>
          <a:lstStyle/>
          <a:p>
            <a:pPr algn="l"/>
            <a:r>
              <a:rPr lang="en-US" sz="3800" dirty="0">
                <a:solidFill>
                  <a:schemeClr val="bg1">
                    <a:lumMod val="95000"/>
                  </a:schemeClr>
                </a:solidFill>
                <a:latin typeface="Georgia" panose="02040502050405020303" pitchFamily="18" charset="0"/>
              </a:rPr>
              <a:t>Prov 3:5-8 </a:t>
            </a:r>
            <a:r>
              <a:rPr lang="en-US" sz="3800" dirty="0">
                <a:solidFill>
                  <a:schemeClr val="bg1">
                    <a:lumMod val="95000"/>
                  </a:schemeClr>
                </a:solidFill>
              </a:rPr>
              <a:t>Trust in the </a:t>
            </a:r>
            <a:r>
              <a:rPr lang="en-US" sz="3800" cap="small" dirty="0">
                <a:solidFill>
                  <a:schemeClr val="bg1">
                    <a:lumMod val="95000"/>
                  </a:schemeClr>
                </a:solidFill>
                <a:effectLst/>
              </a:rPr>
              <a:t>Lord</a:t>
            </a:r>
            <a:r>
              <a:rPr lang="en-US" sz="3800" dirty="0">
                <a:solidFill>
                  <a:schemeClr val="bg1">
                    <a:lumMod val="95000"/>
                  </a:schemeClr>
                </a:solidFill>
              </a:rPr>
              <a:t> with all your heart, and lean not on your own understanding; </a:t>
            </a:r>
            <a:r>
              <a:rPr lang="en-US" sz="3800" baseline="30000" dirty="0">
                <a:solidFill>
                  <a:schemeClr val="bg1">
                    <a:lumMod val="95000"/>
                  </a:schemeClr>
                </a:solidFill>
              </a:rPr>
              <a:t>6 </a:t>
            </a:r>
            <a:r>
              <a:rPr lang="en-US" sz="3800" dirty="0">
                <a:solidFill>
                  <a:schemeClr val="bg1">
                    <a:lumMod val="95000"/>
                  </a:schemeClr>
                </a:solidFill>
              </a:rPr>
              <a:t>In all your ways acknowledge Him, and He shall direct your paths.. </a:t>
            </a:r>
            <a:r>
              <a:rPr lang="en-US" sz="3800" baseline="30000" dirty="0">
                <a:solidFill>
                  <a:schemeClr val="bg1">
                    <a:lumMod val="95000"/>
                  </a:schemeClr>
                </a:solidFill>
              </a:rPr>
              <a:t>8 </a:t>
            </a:r>
            <a:r>
              <a:rPr lang="en-US" sz="3800" dirty="0">
                <a:solidFill>
                  <a:schemeClr val="bg1">
                    <a:lumMod val="95000"/>
                  </a:schemeClr>
                </a:solidFill>
              </a:rPr>
              <a:t>It will be health to your flesh, and strength</a:t>
            </a:r>
            <a:r>
              <a:rPr lang="en-US" sz="3800" baseline="30000" dirty="0">
                <a:solidFill>
                  <a:schemeClr val="bg1">
                    <a:lumMod val="95000"/>
                  </a:schemeClr>
                </a:solidFill>
              </a:rPr>
              <a:t> </a:t>
            </a:r>
            <a:r>
              <a:rPr lang="en-US" sz="3800" dirty="0">
                <a:solidFill>
                  <a:schemeClr val="bg1">
                    <a:lumMod val="95000"/>
                  </a:schemeClr>
                </a:solidFill>
              </a:rPr>
              <a:t>to your bones.</a:t>
            </a: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80661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6125442"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erson sitting at a table&#10;&#10;Description automatically generated">
            <a:extLst>
              <a:ext uri="{FF2B5EF4-FFF2-40B4-BE49-F238E27FC236}">
                <a16:creationId xmlns:a16="http://schemas.microsoft.com/office/drawing/2014/main" id="{877CC2C8-1EE6-6BB8-9E5D-A8F6D857C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2" y="-10"/>
            <a:ext cx="12249469" cy="6857989"/>
          </a:xfrm>
          <a:prstGeom prst="rect">
            <a:avLst/>
          </a:prstGeom>
        </p:spPr>
      </p:pic>
      <p:sp>
        <p:nvSpPr>
          <p:cNvPr id="7" name="Rectangle 6">
            <a:extLst>
              <a:ext uri="{FF2B5EF4-FFF2-40B4-BE49-F238E27FC236}">
                <a16:creationId xmlns:a16="http://schemas.microsoft.com/office/drawing/2014/main" id="{FE080F4C-0667-0716-5B7E-634C339C870C}"/>
              </a:ext>
            </a:extLst>
          </p:cNvPr>
          <p:cNvSpPr/>
          <p:nvPr/>
        </p:nvSpPr>
        <p:spPr>
          <a:xfrm>
            <a:off x="-26125" y="-21"/>
            <a:ext cx="12191999" cy="6857990"/>
          </a:xfrm>
          <a:prstGeom prst="rect">
            <a:avLst/>
          </a:prstGeom>
          <a:solidFill>
            <a:schemeClr val="tx1">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57474" y="5458151"/>
            <a:ext cx="12249474" cy="988686"/>
          </a:xfrm>
          <a:solidFill>
            <a:schemeClr val="tx1">
              <a:alpha val="55000"/>
            </a:schemeClr>
          </a:solidFill>
        </p:spPr>
        <p:txBody>
          <a:bodyPr anchor="ctr">
            <a:normAutofit/>
          </a:bodyPr>
          <a:lstStyle/>
          <a:p>
            <a:r>
              <a:rPr lang="en-US" sz="4400" dirty="0">
                <a:solidFill>
                  <a:schemeClr val="bg1"/>
                </a:solidFill>
                <a:latin typeface="Georgia" panose="02040502050405020303" pitchFamily="18" charset="0"/>
              </a:rPr>
              <a:t>Trust that God is leading me in the right path..</a:t>
            </a:r>
          </a:p>
        </p:txBody>
      </p:sp>
    </p:spTree>
    <p:extLst>
      <p:ext uri="{BB962C8B-B14F-4D97-AF65-F5344CB8AC3E}">
        <p14:creationId xmlns:p14="http://schemas.microsoft.com/office/powerpoint/2010/main" val="130552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6125442"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erson sitting at a table&#10;&#10;Description automatically generated">
            <a:extLst>
              <a:ext uri="{FF2B5EF4-FFF2-40B4-BE49-F238E27FC236}">
                <a16:creationId xmlns:a16="http://schemas.microsoft.com/office/drawing/2014/main" id="{877CC2C8-1EE6-6BB8-9E5D-A8F6D857C6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72" y="-10"/>
            <a:ext cx="12249469" cy="6857989"/>
          </a:xfrm>
          <a:prstGeom prst="rect">
            <a:avLst/>
          </a:prstGeom>
        </p:spPr>
      </p:pic>
      <p:sp>
        <p:nvSpPr>
          <p:cNvPr id="11" name="Rectangle 10">
            <a:extLst>
              <a:ext uri="{FF2B5EF4-FFF2-40B4-BE49-F238E27FC236}">
                <a16:creationId xmlns:a16="http://schemas.microsoft.com/office/drawing/2014/main" id="{F141B653-9177-AB14-11FF-BEA3843B15A1}"/>
              </a:ext>
            </a:extLst>
          </p:cNvPr>
          <p:cNvSpPr/>
          <p:nvPr/>
        </p:nvSpPr>
        <p:spPr>
          <a:xfrm>
            <a:off x="-57477" y="0"/>
            <a:ext cx="12191999" cy="6819023"/>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erson with a mustache&#10;&#10;Description automatically generated">
            <a:extLst>
              <a:ext uri="{FF2B5EF4-FFF2-40B4-BE49-F238E27FC236}">
                <a16:creationId xmlns:a16="http://schemas.microsoft.com/office/drawing/2014/main" id="{BAE2ACC3-5CB0-002B-3D36-5F23C85B16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006" y="411163"/>
            <a:ext cx="10048240" cy="5241017"/>
          </a:xfrm>
          <a:prstGeom prst="rect">
            <a:avLst/>
          </a:prstGeom>
        </p:spPr>
      </p:pic>
      <p:sp>
        <p:nvSpPr>
          <p:cNvPr id="7" name="Rectangle 6">
            <a:extLst>
              <a:ext uri="{FF2B5EF4-FFF2-40B4-BE49-F238E27FC236}">
                <a16:creationId xmlns:a16="http://schemas.microsoft.com/office/drawing/2014/main" id="{FE080F4C-0667-0716-5B7E-634C339C870C}"/>
              </a:ext>
            </a:extLst>
          </p:cNvPr>
          <p:cNvSpPr/>
          <p:nvPr/>
        </p:nvSpPr>
        <p:spPr>
          <a:xfrm>
            <a:off x="-29447" y="10"/>
            <a:ext cx="12191999" cy="6857990"/>
          </a:xfrm>
          <a:prstGeom prst="rect">
            <a:avLst/>
          </a:prstGeom>
          <a:solidFill>
            <a:schemeClr val="tx1">
              <a:alpha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57474" y="5458151"/>
            <a:ext cx="12249474" cy="988686"/>
          </a:xfrm>
          <a:solidFill>
            <a:schemeClr val="tx1">
              <a:alpha val="55000"/>
            </a:schemeClr>
          </a:solidFill>
        </p:spPr>
        <p:txBody>
          <a:bodyPr anchor="ctr">
            <a:normAutofit/>
          </a:bodyPr>
          <a:lstStyle/>
          <a:p>
            <a:r>
              <a:rPr lang="en-US" sz="4400" dirty="0">
                <a:solidFill>
                  <a:schemeClr val="bg1"/>
                </a:solidFill>
                <a:latin typeface="Georgia" panose="02040502050405020303" pitchFamily="18" charset="0"/>
              </a:rPr>
              <a:t>Will science replace religion..</a:t>
            </a:r>
          </a:p>
        </p:txBody>
      </p:sp>
    </p:spTree>
    <p:extLst>
      <p:ext uri="{BB962C8B-B14F-4D97-AF65-F5344CB8AC3E}">
        <p14:creationId xmlns:p14="http://schemas.microsoft.com/office/powerpoint/2010/main" val="443572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185954"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9062260" cy="1043548"/>
          </a:xfrm>
        </p:spPr>
        <p:txBody>
          <a:bodyPr anchor="ctr">
            <a:normAutofit/>
          </a:bodyPr>
          <a:lstStyle/>
          <a:p>
            <a:pPr algn="l"/>
            <a:r>
              <a:rPr lang="en-US" sz="4200" dirty="0">
                <a:solidFill>
                  <a:schemeClr val="bg1"/>
                </a:solidFill>
                <a:latin typeface="Britannic Bold" panose="020B0903060703020204" pitchFamily="34" charset="0"/>
              </a:rPr>
              <a:t>Benefits of church attendance</a:t>
            </a:r>
          </a:p>
        </p:txBody>
      </p:sp>
      <p:pic>
        <p:nvPicPr>
          <p:cNvPr id="9" name="Picture 8" descr="A blue rectangle with black text&#10;&#10;Description automatically generated">
            <a:extLst>
              <a:ext uri="{FF2B5EF4-FFF2-40B4-BE49-F238E27FC236}">
                <a16:creationId xmlns:a16="http://schemas.microsoft.com/office/drawing/2014/main" id="{AEE753CF-828A-3634-A21D-57E066C0F3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700" y="1965779"/>
            <a:ext cx="3757892" cy="3757892"/>
          </a:xfrm>
          <a:prstGeom prst="rect">
            <a:avLst/>
          </a:prstGeom>
        </p:spPr>
      </p:pic>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77979" y="2316480"/>
            <a:ext cx="10965083" cy="3764583"/>
          </a:xfrm>
        </p:spPr>
        <p:txBody>
          <a:bodyPr>
            <a:normAutofit/>
          </a:bodyPr>
          <a:lstStyle/>
          <a:p>
            <a:pPr algn="l"/>
            <a:endParaRPr lang="en-US" sz="3800" dirty="0">
              <a:solidFill>
                <a:schemeClr val="bg1"/>
              </a:solidFill>
              <a:latin typeface="Georgia" panose="02040502050405020303" pitchFamily="18" charset="0"/>
            </a:endParaRPr>
          </a:p>
        </p:txBody>
      </p:sp>
      <p:pic>
        <p:nvPicPr>
          <p:cNvPr id="17" name="Picture 16" descr="A person and person smiling for a picture&#10;&#10;Description automatically generated">
            <a:extLst>
              <a:ext uri="{FF2B5EF4-FFF2-40B4-BE49-F238E27FC236}">
                <a16:creationId xmlns:a16="http://schemas.microsoft.com/office/drawing/2014/main" id="{7FF5E4A6-4E12-AA33-9208-F18182C391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5031" y="1965779"/>
            <a:ext cx="6286518" cy="3520450"/>
          </a:xfrm>
          <a:prstGeom prst="rect">
            <a:avLst/>
          </a:prstGeom>
        </p:spPr>
      </p:pic>
    </p:spTree>
    <p:extLst>
      <p:ext uri="{BB962C8B-B14F-4D97-AF65-F5344CB8AC3E}">
        <p14:creationId xmlns:p14="http://schemas.microsoft.com/office/powerpoint/2010/main" val="320769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185954"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2"/>
            <a:ext cx="6349540" cy="1509077"/>
          </a:xfrm>
        </p:spPr>
        <p:txBody>
          <a:bodyPr anchor="ctr">
            <a:normAutofit/>
          </a:bodyPr>
          <a:lstStyle/>
          <a:p>
            <a:pPr algn="l"/>
            <a:r>
              <a:rPr lang="en-US" sz="4000" dirty="0">
                <a:solidFill>
                  <a:schemeClr val="bg1"/>
                </a:solidFill>
                <a:latin typeface="Britannic Bold" panose="020B0903060703020204" pitchFamily="34" charset="0"/>
              </a:rPr>
              <a:t>Relationships built on much bigger things</a:t>
            </a:r>
          </a:p>
        </p:txBody>
      </p:sp>
      <p:pic>
        <p:nvPicPr>
          <p:cNvPr id="9" name="Picture 8" descr="A person and person reading a book&#10;&#10;Description automatically generated">
            <a:extLst>
              <a:ext uri="{FF2B5EF4-FFF2-40B4-BE49-F238E27FC236}">
                <a16:creationId xmlns:a16="http://schemas.microsoft.com/office/drawing/2014/main" id="{18DCC8AD-6491-B907-7058-AEEBE80F86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7346" y="2316480"/>
            <a:ext cx="5008742" cy="3764583"/>
          </a:xfrm>
          <a:prstGeom prst="rect">
            <a:avLst/>
          </a:prstGeom>
        </p:spPr>
      </p:pic>
      <p:sp>
        <p:nvSpPr>
          <p:cNvPr id="11" name="Rectangle 10">
            <a:extLst>
              <a:ext uri="{FF2B5EF4-FFF2-40B4-BE49-F238E27FC236}">
                <a16:creationId xmlns:a16="http://schemas.microsoft.com/office/drawing/2014/main" id="{80C41590-A142-BAA6-FBA8-E8A1D659F3A1}"/>
              </a:ext>
            </a:extLst>
          </p:cNvPr>
          <p:cNvSpPr/>
          <p:nvPr/>
        </p:nvSpPr>
        <p:spPr>
          <a:xfrm>
            <a:off x="6490914" y="2316480"/>
            <a:ext cx="5091486" cy="3764583"/>
          </a:xfrm>
          <a:prstGeom prst="rect">
            <a:avLst/>
          </a:prstGeom>
          <a:solidFill>
            <a:schemeClr val="tx1">
              <a:alpha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77980" y="2316480"/>
            <a:ext cx="10789461" cy="3764583"/>
          </a:xfrm>
        </p:spPr>
        <p:txBody>
          <a:bodyPr>
            <a:normAutofit/>
          </a:bodyPr>
          <a:lstStyle/>
          <a:p>
            <a:pPr algn="l"/>
            <a:r>
              <a:rPr lang="en-US" sz="3800" dirty="0">
                <a:solidFill>
                  <a:schemeClr val="bg1"/>
                </a:solidFill>
                <a:latin typeface="Georgia" panose="02040502050405020303" pitchFamily="18" charset="0"/>
              </a:rPr>
              <a:t>Acts </a:t>
            </a:r>
            <a:r>
              <a:rPr lang="en-US" sz="3800" dirty="0">
                <a:solidFill>
                  <a:schemeClr val="bg1">
                    <a:lumMod val="95000"/>
                  </a:schemeClr>
                </a:solidFill>
                <a:latin typeface="Georgia" panose="02040502050405020303" pitchFamily="18" charset="0"/>
              </a:rPr>
              <a:t>2:42-45 </a:t>
            </a:r>
            <a:r>
              <a:rPr lang="en-US" sz="3800" dirty="0">
                <a:solidFill>
                  <a:schemeClr val="bg1">
                    <a:lumMod val="95000"/>
                  </a:schemeClr>
                </a:solidFill>
              </a:rPr>
              <a:t>And they continued steadfastly in the apostles’ doctrine and fellowship, in the breaking of bread, and in prayers.. </a:t>
            </a:r>
            <a:r>
              <a:rPr lang="en-US" sz="3800" baseline="30000" dirty="0">
                <a:solidFill>
                  <a:schemeClr val="bg1">
                    <a:lumMod val="95000"/>
                  </a:schemeClr>
                </a:solidFill>
              </a:rPr>
              <a:t>44 </a:t>
            </a:r>
            <a:r>
              <a:rPr lang="en-US" sz="3800" dirty="0">
                <a:solidFill>
                  <a:schemeClr val="bg1">
                    <a:lumMod val="95000"/>
                  </a:schemeClr>
                </a:solidFill>
              </a:rPr>
              <a:t>Now all who believed were together, and had all things in common, </a:t>
            </a:r>
            <a:r>
              <a:rPr lang="en-US" sz="3800" baseline="30000" dirty="0">
                <a:solidFill>
                  <a:schemeClr val="bg1">
                    <a:lumMod val="95000"/>
                  </a:schemeClr>
                </a:solidFill>
              </a:rPr>
              <a:t>45 </a:t>
            </a:r>
            <a:r>
              <a:rPr lang="en-US" sz="3800" dirty="0">
                <a:solidFill>
                  <a:schemeClr val="bg1">
                    <a:lumMod val="95000"/>
                  </a:schemeClr>
                </a:solidFill>
              </a:rPr>
              <a:t>and sold their possessions and goods, and divided them among all, as anyone had need</a:t>
            </a:r>
            <a:endParaRPr lang="en-US" sz="3800" dirty="0">
              <a:solidFill>
                <a:schemeClr val="bg1">
                  <a:lumMod val="95000"/>
                </a:schemeClr>
              </a:solidFill>
              <a:latin typeface="Georgia" panose="02040502050405020303" pitchFamily="18" charset="0"/>
            </a:endParaRPr>
          </a:p>
        </p:txBody>
      </p:sp>
    </p:spTree>
    <p:extLst>
      <p:ext uri="{BB962C8B-B14F-4D97-AF65-F5344CB8AC3E}">
        <p14:creationId xmlns:p14="http://schemas.microsoft.com/office/powerpoint/2010/main" val="108473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185954"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2"/>
            <a:ext cx="7578900" cy="1346517"/>
          </a:xfrm>
        </p:spPr>
        <p:txBody>
          <a:bodyPr anchor="ctr">
            <a:normAutofit/>
          </a:bodyPr>
          <a:lstStyle/>
          <a:p>
            <a:pPr algn="l"/>
            <a:r>
              <a:rPr lang="en-US" sz="4000" dirty="0">
                <a:solidFill>
                  <a:schemeClr val="bg1"/>
                </a:solidFill>
                <a:latin typeface="Britannic Bold" panose="020B0903060703020204" pitchFamily="34" charset="0"/>
              </a:rPr>
              <a:t>Healthier attitude toward possessions</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77979" y="1972200"/>
            <a:ext cx="10965083" cy="4560680"/>
          </a:xfrm>
        </p:spPr>
        <p:txBody>
          <a:bodyPr>
            <a:normAutofit/>
          </a:bodyPr>
          <a:lstStyle/>
          <a:p>
            <a:pPr algn="l"/>
            <a:r>
              <a:rPr lang="en-US" sz="3800" dirty="0">
                <a:solidFill>
                  <a:schemeClr val="bg1"/>
                </a:solidFill>
                <a:latin typeface="Georgia" panose="02040502050405020303" pitchFamily="18" charset="0"/>
              </a:rPr>
              <a:t>Acts 20:35 </a:t>
            </a:r>
            <a:r>
              <a:rPr lang="en-US" sz="3200" dirty="0">
                <a:solidFill>
                  <a:schemeClr val="bg1">
                    <a:lumMod val="95000"/>
                  </a:schemeClr>
                </a:solidFill>
              </a:rPr>
              <a:t>I have shown you in every way, by laboring like this, that you must support the weak. And remember the words of the Lord Jesus, that He said, ‘It is more blessed to give than to receive.’ ”</a:t>
            </a:r>
          </a:p>
          <a:p>
            <a:pPr algn="l"/>
            <a:r>
              <a:rPr lang="en-US" sz="3200" dirty="0">
                <a:solidFill>
                  <a:schemeClr val="bg1">
                    <a:lumMod val="95000"/>
                  </a:schemeClr>
                </a:solidFill>
                <a:latin typeface="Georgia" panose="02040502050405020303" pitchFamily="18" charset="0"/>
              </a:rPr>
              <a:t>1 Timothy 6:7-9 </a:t>
            </a:r>
            <a:r>
              <a:rPr lang="en-US" sz="3200" dirty="0">
                <a:solidFill>
                  <a:schemeClr val="bg1">
                    <a:lumMod val="95000"/>
                  </a:schemeClr>
                </a:solidFill>
              </a:rPr>
              <a:t>For we brought nothing into </a:t>
            </a:r>
            <a:r>
              <a:rPr lang="en-US" sz="3200" i="1" dirty="0">
                <a:solidFill>
                  <a:schemeClr val="bg1">
                    <a:lumMod val="95000"/>
                  </a:schemeClr>
                </a:solidFill>
              </a:rPr>
              <a:t>this</a:t>
            </a:r>
            <a:r>
              <a:rPr lang="en-US" sz="3200" dirty="0">
                <a:solidFill>
                  <a:schemeClr val="bg1">
                    <a:lumMod val="95000"/>
                  </a:schemeClr>
                </a:solidFill>
              </a:rPr>
              <a:t> world, </a:t>
            </a:r>
            <a:r>
              <a:rPr lang="en-US" sz="3200" i="1" dirty="0">
                <a:solidFill>
                  <a:schemeClr val="bg1">
                    <a:lumMod val="95000"/>
                  </a:schemeClr>
                </a:solidFill>
              </a:rPr>
              <a:t>and it is</a:t>
            </a:r>
            <a:r>
              <a:rPr lang="en-US" sz="3200" dirty="0">
                <a:solidFill>
                  <a:schemeClr val="bg1">
                    <a:lumMod val="95000"/>
                  </a:schemeClr>
                </a:solidFill>
              </a:rPr>
              <a:t> certain we can carry nothing out. </a:t>
            </a:r>
            <a:r>
              <a:rPr lang="en-US" sz="3200" baseline="30000" dirty="0">
                <a:solidFill>
                  <a:schemeClr val="bg1">
                    <a:lumMod val="95000"/>
                  </a:schemeClr>
                </a:solidFill>
              </a:rPr>
              <a:t>8 </a:t>
            </a:r>
            <a:r>
              <a:rPr lang="en-US" sz="3200" dirty="0">
                <a:solidFill>
                  <a:schemeClr val="bg1">
                    <a:lumMod val="95000"/>
                  </a:schemeClr>
                </a:solidFill>
              </a:rPr>
              <a:t>And having food and clothing, with these we shall be content. </a:t>
            </a:r>
            <a:r>
              <a:rPr lang="en-US" sz="3200" baseline="30000" dirty="0">
                <a:solidFill>
                  <a:schemeClr val="bg1">
                    <a:lumMod val="95000"/>
                  </a:schemeClr>
                </a:solidFill>
              </a:rPr>
              <a:t>9 </a:t>
            </a:r>
            <a:r>
              <a:rPr lang="en-US" sz="3200" dirty="0">
                <a:solidFill>
                  <a:schemeClr val="bg1">
                    <a:lumMod val="95000"/>
                  </a:schemeClr>
                </a:solidFill>
              </a:rPr>
              <a:t>But those who desire to be rich fall into temptation and a snare, and </a:t>
            </a:r>
            <a:r>
              <a:rPr lang="en-US" sz="3200" i="1" dirty="0">
                <a:solidFill>
                  <a:schemeClr val="bg1">
                    <a:lumMod val="95000"/>
                  </a:schemeClr>
                </a:solidFill>
              </a:rPr>
              <a:t>into</a:t>
            </a:r>
            <a:r>
              <a:rPr lang="en-US" sz="3200" dirty="0">
                <a:solidFill>
                  <a:schemeClr val="bg1">
                    <a:lumMod val="95000"/>
                  </a:schemeClr>
                </a:solidFill>
              </a:rPr>
              <a:t> many foolish and harmful lusts which drown men in destruction and perdition. </a:t>
            </a:r>
            <a:endParaRPr lang="en-US" sz="3800" dirty="0">
              <a:solidFill>
                <a:schemeClr val="bg1">
                  <a:lumMod val="95000"/>
                </a:schemeClr>
              </a:solidFill>
              <a:latin typeface="Georgia" panose="02040502050405020303" pitchFamily="18" charset="0"/>
            </a:endParaRPr>
          </a:p>
        </p:txBody>
      </p:sp>
    </p:spTree>
    <p:extLst>
      <p:ext uri="{BB962C8B-B14F-4D97-AF65-F5344CB8AC3E}">
        <p14:creationId xmlns:p14="http://schemas.microsoft.com/office/powerpoint/2010/main" val="126614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185954"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9442"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6501940" cy="1043548"/>
          </a:xfrm>
        </p:spPr>
        <p:txBody>
          <a:bodyPr anchor="ctr">
            <a:normAutofit/>
          </a:bodyPr>
          <a:lstStyle/>
          <a:p>
            <a:pPr algn="l"/>
            <a:r>
              <a:rPr lang="en-US" sz="4200" dirty="0">
                <a:solidFill>
                  <a:schemeClr val="bg1"/>
                </a:solidFill>
                <a:latin typeface="Britannic Bold" panose="020B0903060703020204" pitchFamily="34" charset="0"/>
              </a:rPr>
              <a:t>Help in facing difficulties</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414199" y="1669231"/>
            <a:ext cx="10965083" cy="4079543"/>
          </a:xfrm>
        </p:spPr>
        <p:txBody>
          <a:bodyPr>
            <a:normAutofit/>
          </a:bodyPr>
          <a:lstStyle/>
          <a:p>
            <a:pPr algn="l"/>
            <a:r>
              <a:rPr lang="en-US" sz="3800" dirty="0">
                <a:solidFill>
                  <a:schemeClr val="bg1"/>
                </a:solidFill>
                <a:latin typeface="Georgia" panose="02040502050405020303" pitchFamily="18" charset="0"/>
              </a:rPr>
              <a:t>2 Corinthians 1:3-4 </a:t>
            </a:r>
            <a:r>
              <a:rPr lang="en-US" sz="3600" dirty="0">
                <a:solidFill>
                  <a:schemeClr val="bg1">
                    <a:lumMod val="95000"/>
                  </a:schemeClr>
                </a:solidFill>
              </a:rPr>
              <a:t>Blessed </a:t>
            </a:r>
            <a:r>
              <a:rPr lang="en-US" sz="3600" i="1" dirty="0">
                <a:solidFill>
                  <a:schemeClr val="bg1">
                    <a:lumMod val="95000"/>
                  </a:schemeClr>
                </a:solidFill>
              </a:rPr>
              <a:t>be</a:t>
            </a:r>
            <a:r>
              <a:rPr lang="en-US" sz="3600" dirty="0">
                <a:solidFill>
                  <a:schemeClr val="bg1">
                    <a:lumMod val="95000"/>
                  </a:schemeClr>
                </a:solidFill>
              </a:rPr>
              <a:t> the God and Father of our Lord Jesus Christ, the Father of mercies and God of all comfort, </a:t>
            </a:r>
            <a:r>
              <a:rPr lang="en-US" sz="3600" baseline="30000" dirty="0">
                <a:solidFill>
                  <a:schemeClr val="bg1">
                    <a:lumMod val="95000"/>
                  </a:schemeClr>
                </a:solidFill>
              </a:rPr>
              <a:t>4 </a:t>
            </a:r>
            <a:r>
              <a:rPr lang="en-US" sz="3600" dirty="0">
                <a:solidFill>
                  <a:schemeClr val="bg1">
                    <a:lumMod val="95000"/>
                  </a:schemeClr>
                </a:solidFill>
              </a:rPr>
              <a:t>who comforts us in all our tribulation, that we may be able to comfort those who are in any trouble, with the comfort with which we ourselves are comforted by God. </a:t>
            </a:r>
            <a:endParaRPr lang="en-US" sz="3600" dirty="0">
              <a:solidFill>
                <a:schemeClr val="bg1">
                  <a:lumMod val="95000"/>
                </a:schemeClr>
              </a:solidFill>
              <a:latin typeface="Georgia" panose="02040502050405020303" pitchFamily="18" charset="0"/>
            </a:endParaRPr>
          </a:p>
        </p:txBody>
      </p:sp>
      <p:pic>
        <p:nvPicPr>
          <p:cNvPr id="9" name="Picture 8" descr="A person holding a book&#10;&#10;Description automatically generated">
            <a:extLst>
              <a:ext uri="{FF2B5EF4-FFF2-40B4-BE49-F238E27FC236}">
                <a16:creationId xmlns:a16="http://schemas.microsoft.com/office/drawing/2014/main" id="{612281C0-2F9B-B0B4-9DE5-875326BA2F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8294" y="4451463"/>
            <a:ext cx="3920951" cy="1974090"/>
          </a:xfrm>
          <a:prstGeom prst="rect">
            <a:avLst/>
          </a:prstGeom>
        </p:spPr>
      </p:pic>
    </p:spTree>
    <p:extLst>
      <p:ext uri="{BB962C8B-B14F-4D97-AF65-F5344CB8AC3E}">
        <p14:creationId xmlns:p14="http://schemas.microsoft.com/office/powerpoint/2010/main" val="324626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hite church in a field&#10;&#10;Description automatically generated">
            <a:extLst>
              <a:ext uri="{FF2B5EF4-FFF2-40B4-BE49-F238E27FC236}">
                <a16:creationId xmlns:a16="http://schemas.microsoft.com/office/drawing/2014/main" id="{8B4BCC03-61FA-858C-6465-8BA3BFF000C9}"/>
              </a:ext>
            </a:extLst>
          </p:cNvPr>
          <p:cNvPicPr>
            <a:picLocks noChangeAspect="1"/>
          </p:cNvPicPr>
          <p:nvPr/>
        </p:nvPicPr>
        <p:blipFill rotWithShape="1">
          <a:blip r:embed="rId2">
            <a:extLst>
              <a:ext uri="{28A0092B-C50C-407E-A947-70E740481C1C}">
                <a14:useLocalDpi xmlns:a14="http://schemas.microsoft.com/office/drawing/2010/main" val="0"/>
              </a:ext>
            </a:extLst>
          </a:blip>
          <a:srcRect r="37592" b="-2"/>
          <a:stretch/>
        </p:blipFill>
        <p:spPr>
          <a:xfrm>
            <a:off x="5780127" y="0"/>
            <a:ext cx="6411873"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167A346F-7CAA-D586-762B-7A1F0AE7D80B}"/>
              </a:ext>
            </a:extLst>
          </p:cNvPr>
          <p:cNvSpPr/>
          <p:nvPr/>
        </p:nvSpPr>
        <p:spPr>
          <a:xfrm>
            <a:off x="0" y="0"/>
            <a:ext cx="4023359"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E080F4C-0667-0716-5B7E-634C339C870C}"/>
              </a:ext>
            </a:extLst>
          </p:cNvPr>
          <p:cNvSpPr/>
          <p:nvPr/>
        </p:nvSpPr>
        <p:spPr>
          <a:xfrm>
            <a:off x="5185954" y="10"/>
            <a:ext cx="7006046" cy="6857990"/>
          </a:xfrm>
          <a:prstGeom prst="rect">
            <a:avLst/>
          </a:prstGeom>
          <a:solidFill>
            <a:schemeClr val="tx1">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898B5EB-1A58-E2D6-B1D6-C569F21AE895}"/>
              </a:ext>
            </a:extLst>
          </p:cNvPr>
          <p:cNvSpPr/>
          <p:nvPr/>
        </p:nvSpPr>
        <p:spPr>
          <a:xfrm>
            <a:off x="-280758" y="0"/>
            <a:ext cx="5926183" cy="685799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76613F-C1AB-1A1C-8B83-42205209266E}"/>
              </a:ext>
            </a:extLst>
          </p:cNvPr>
          <p:cNvSpPr>
            <a:spLocks noGrp="1"/>
          </p:cNvSpPr>
          <p:nvPr>
            <p:ph type="ctrTitle"/>
          </p:nvPr>
        </p:nvSpPr>
        <p:spPr>
          <a:xfrm>
            <a:off x="477980" y="411163"/>
            <a:ext cx="6501940" cy="1043548"/>
          </a:xfrm>
        </p:spPr>
        <p:txBody>
          <a:bodyPr anchor="ctr">
            <a:normAutofit/>
          </a:bodyPr>
          <a:lstStyle/>
          <a:p>
            <a:pPr algn="l"/>
            <a:r>
              <a:rPr lang="en-US" sz="4200" dirty="0">
                <a:solidFill>
                  <a:schemeClr val="bg1"/>
                </a:solidFill>
                <a:latin typeface="Britannic Bold" panose="020B0903060703020204" pitchFamily="34" charset="0"/>
              </a:rPr>
              <a:t>Help in facing difficulties</a:t>
            </a:r>
          </a:p>
        </p:txBody>
      </p:sp>
      <p:sp>
        <p:nvSpPr>
          <p:cNvPr id="3" name="Subtitle 2">
            <a:extLst>
              <a:ext uri="{FF2B5EF4-FFF2-40B4-BE49-F238E27FC236}">
                <a16:creationId xmlns:a16="http://schemas.microsoft.com/office/drawing/2014/main" id="{4C24DD58-E365-AFBA-E813-CF8297AA2A7F}"/>
              </a:ext>
            </a:extLst>
          </p:cNvPr>
          <p:cNvSpPr>
            <a:spLocks noGrp="1"/>
          </p:cNvSpPr>
          <p:nvPr>
            <p:ph type="subTitle" idx="1"/>
          </p:nvPr>
        </p:nvSpPr>
        <p:spPr>
          <a:xfrm>
            <a:off x="613997" y="1669231"/>
            <a:ext cx="10332259" cy="4563086"/>
          </a:xfrm>
        </p:spPr>
        <p:txBody>
          <a:bodyPr>
            <a:normAutofit/>
          </a:bodyPr>
          <a:lstStyle/>
          <a:p>
            <a:pPr algn="l"/>
            <a:r>
              <a:rPr lang="en-US" sz="3800" dirty="0">
                <a:solidFill>
                  <a:schemeClr val="bg1"/>
                </a:solidFill>
                <a:latin typeface="Georgia" panose="02040502050405020303" pitchFamily="18" charset="0"/>
              </a:rPr>
              <a:t>Philippians 4:6-7 </a:t>
            </a:r>
            <a:r>
              <a:rPr lang="en-US" sz="3600" dirty="0">
                <a:solidFill>
                  <a:schemeClr val="bg1">
                    <a:lumMod val="95000"/>
                  </a:schemeClr>
                </a:solidFill>
              </a:rPr>
              <a:t>Be anxious for nothing, but in everything by prayer and supplication, with thanksgiving, let your requests be made known to God; </a:t>
            </a:r>
            <a:r>
              <a:rPr lang="en-US" sz="3600" baseline="30000" dirty="0">
                <a:solidFill>
                  <a:schemeClr val="bg1">
                    <a:lumMod val="95000"/>
                  </a:schemeClr>
                </a:solidFill>
              </a:rPr>
              <a:t>7 </a:t>
            </a:r>
            <a:r>
              <a:rPr lang="en-US" sz="3600" dirty="0">
                <a:solidFill>
                  <a:schemeClr val="bg1">
                    <a:lumMod val="95000"/>
                  </a:schemeClr>
                </a:solidFill>
              </a:rPr>
              <a:t>and the peace of God, which surpasses all understanding, will guard your hearts and minds through Christ Jesus.</a:t>
            </a:r>
          </a:p>
          <a:p>
            <a:pPr algn="l"/>
            <a:r>
              <a:rPr lang="en-US" sz="3600" dirty="0">
                <a:solidFill>
                  <a:schemeClr val="bg1">
                    <a:lumMod val="95000"/>
                  </a:schemeClr>
                </a:solidFill>
                <a:latin typeface="Georgia" panose="02040502050405020303" pitchFamily="18" charset="0"/>
              </a:rPr>
              <a:t>Phil 4:13 </a:t>
            </a:r>
            <a:r>
              <a:rPr lang="en-US" sz="3600" baseline="30000" dirty="0">
                <a:solidFill>
                  <a:schemeClr val="bg1">
                    <a:lumMod val="95000"/>
                  </a:schemeClr>
                </a:solidFill>
              </a:rPr>
              <a:t> </a:t>
            </a:r>
            <a:r>
              <a:rPr lang="en-US" sz="3600" dirty="0">
                <a:solidFill>
                  <a:schemeClr val="bg1">
                    <a:lumMod val="95000"/>
                  </a:schemeClr>
                </a:solidFill>
              </a:rPr>
              <a:t>I can do all things through Christ who strengthens me.</a:t>
            </a:r>
            <a:endParaRPr lang="en-US" sz="3600" dirty="0">
              <a:solidFill>
                <a:schemeClr val="bg1">
                  <a:lumMod val="95000"/>
                </a:schemeClr>
              </a:solidFill>
              <a:latin typeface="Georgia" panose="02040502050405020303" pitchFamily="18" charset="0"/>
            </a:endParaRPr>
          </a:p>
        </p:txBody>
      </p:sp>
    </p:spTree>
    <p:extLst>
      <p:ext uri="{BB962C8B-B14F-4D97-AF65-F5344CB8AC3E}">
        <p14:creationId xmlns:p14="http://schemas.microsoft.com/office/powerpoint/2010/main" val="347392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TotalTime>
  <Words>556</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Britannic Bold</vt:lpstr>
      <vt:lpstr>Calibri</vt:lpstr>
      <vt:lpstr>Calibri Light</vt:lpstr>
      <vt:lpstr>Georgia</vt:lpstr>
      <vt:lpstr>Office Theme</vt:lpstr>
      <vt:lpstr>The Christian Path</vt:lpstr>
      <vt:lpstr>Trust God’s direction</vt:lpstr>
      <vt:lpstr>PowerPoint Presentation</vt:lpstr>
      <vt:lpstr>PowerPoint Presentation</vt:lpstr>
      <vt:lpstr>Benefits of church attendance</vt:lpstr>
      <vt:lpstr>Relationships built on much bigger things</vt:lpstr>
      <vt:lpstr>Healthier attitude toward possessions</vt:lpstr>
      <vt:lpstr>Help in facing difficulties</vt:lpstr>
      <vt:lpstr>Help in facing difficulties</vt:lpstr>
      <vt:lpstr>Inner qualities help us thrive</vt:lpstr>
      <vt:lpstr>A Life of True Purpose</vt:lpstr>
      <vt:lpstr>The Christian path is best</vt:lpstr>
      <vt:lpstr>The Christian Path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2023-08-27T03:43:37Z</dcterms:created>
  <dcterms:modified xsi:type="dcterms:W3CDTF">2023-09-23T17:04:17Z</dcterms:modified>
</cp:coreProperties>
</file>