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7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646"/>
    <a:srgbClr val="121F3A"/>
    <a:srgbClr val="0F1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CC03-EDEF-C2AE-79B8-0BC71763A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D72EB-FC8C-33ED-658A-C26135199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42535-988F-F33F-CC17-6F91A3A3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C9BCA-D350-C4F3-9C2B-3805AD23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F5C0B-3B2F-492B-F271-E55B9ECA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7A5C-A278-387F-9717-C958F24E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DF4B0-430F-D6CE-4A0E-23BF3964B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931D-86B6-E351-0BB2-A363D228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2D6C4-CAE7-8617-0E52-6A066F04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A210-A4E4-8DA8-A990-681BD5CC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9E88FC-470A-B52F-0D2A-521F86305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D497E-F253-B924-27B7-4015E2638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D9E4D-7B73-BA0F-1ECE-C28359C5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BAD7-D77A-5657-AB33-26162C30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58FA7-0F9A-9085-84B8-3568AC83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347C-9041-61C8-8A58-710020DC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611DD-B9DC-D6D3-A6AE-D0AB31E7D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DE698-128B-7B62-F6CE-CADDD3CC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6E82C-7506-DE53-467D-BAB27735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7A484-EFFE-C070-E3E1-75432C47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0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828C-312A-4ED8-A9AF-9C184D37B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1B0D8-23E8-60C9-6AB4-4481F30DD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08C6A-9FB9-AA73-4A06-91D9EE25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C1878-C81A-8859-545C-537FCC18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6E501-21D6-22B3-B98E-64607636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7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7306-C056-5228-0198-8CCE3A19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2050-D27B-6CF8-DB22-222B4901E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118E8-0D99-2F93-0495-58024139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F30D-09FF-8361-83D7-649D4F82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42179-3BC6-622D-C873-25B7D440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9B4E3-EFC8-064E-9100-DB32C4CF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B967-18FD-CAE3-9A57-CE4A7A5E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56BAF-76A0-BA5B-708E-BC6163654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17D03-4FC6-D1DE-4DFB-FC9597076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F22FD-695D-02C9-C9C3-E7A2E4410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95709-2F5D-04E2-70D9-4464B6320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DB0BE-E9FD-98E6-56D3-23CC241C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AE26C-AB30-B679-F0E7-7B7DBB29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E6E8B-BD82-4339-4E69-054749CE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4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731B-C3BB-51D5-D5B2-3A6FD046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E5F62-ECE2-7274-6606-7060373E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777E1-51FE-58BC-DFDE-AEB5EE5D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FD1D-DE86-52F5-5B85-CE8721A2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6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AE53E-C0D3-F526-103D-4E08AF9D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420143-1423-8E0E-96CE-663F221B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101DD-4536-09C2-BE37-0A5DF728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74F7-41DC-895D-0611-C0FCEE30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059E-81EB-441E-CDBA-2C75A210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9A90F-3EF2-6460-D3C1-E8FC49BDE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DAD3-A5AE-D6AC-01CC-592A880F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60257-4A9A-A72B-789D-4C5A4D9B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CBC4F-795A-5800-E988-D69E5CF3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3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5CC7-1AF5-BE86-88CD-819F9A9A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398E4-AD46-A73D-C4D8-913D134C8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F0DC6-8C0F-C117-307D-CC6D798CF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DCBB2-0805-0A00-AD7C-87FCEE4C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1E7A0-FBA7-BE2C-0425-499192D9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F96D9-56AE-0639-46D8-24F77DF2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B5C3BD-520F-9365-E130-89DE3980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1E0D8-C26D-5B06-303E-71AAB0DF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82DB3-857E-88E2-5084-484C093EE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2168-5A30-4378-9E11-B7DCCC1EA77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BCC54-B080-AA15-C25C-555CA5D4B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F7027-0C4B-41DD-22FC-1A5BFE4C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A662-FD0E-4B73-8386-096FB4E6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28" y="876883"/>
            <a:ext cx="9947305" cy="1090657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Britannic Bold" panose="020B0903060703020204" pitchFamily="34" charset="0"/>
              </a:rPr>
              <a:t>Redemption 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529" y="1887587"/>
            <a:ext cx="9144000" cy="49244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rgbClr val="FFFFFF"/>
                </a:solidFill>
                <a:latin typeface="Georgia" panose="02040502050405020303" pitchFamily="18" charset="0"/>
              </a:rPr>
              <a:t>Romans 8:1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" b="16734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D6E9AB-5572-9D5E-EAED-37B76E544670}"/>
              </a:ext>
            </a:extLst>
          </p:cNvPr>
          <p:cNvSpPr txBox="1"/>
          <p:nvPr/>
        </p:nvSpPr>
        <p:spPr>
          <a:xfrm>
            <a:off x="5043096" y="5229135"/>
            <a:ext cx="456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venir Next LT Pro Demi" panose="020B0704020202020204" pitchFamily="34" charset="0"/>
              </a:rPr>
              <a:t>No Condemnation</a:t>
            </a:r>
          </a:p>
          <a:p>
            <a:r>
              <a:rPr lang="en-US" sz="3600" i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venir Next LT Pro Demi" panose="020B0704020202020204" pitchFamily="34" charset="0"/>
              </a:rPr>
              <a:t>In Christ Jesus</a:t>
            </a:r>
          </a:p>
        </p:txBody>
      </p:sp>
    </p:spTree>
    <p:extLst>
      <p:ext uri="{BB962C8B-B14F-4D97-AF65-F5344CB8AC3E}">
        <p14:creationId xmlns:p14="http://schemas.microsoft.com/office/powerpoint/2010/main" val="303512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219" y="477560"/>
            <a:ext cx="7243064" cy="1045937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How God provides salvation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green background with white text&#10;&#10;Description automatically generated">
            <a:extLst>
              <a:ext uri="{FF2B5EF4-FFF2-40B4-BE49-F238E27FC236}">
                <a16:creationId xmlns:a16="http://schemas.microsoft.com/office/drawing/2014/main" id="{D2185CEE-867A-2135-9BD2-52158B034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36" y="4292364"/>
            <a:ext cx="2952750" cy="167183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33" y="1956665"/>
            <a:ext cx="6751878" cy="2869336"/>
          </a:xfrm>
          <a:noFill/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Romans 8:1  </a:t>
            </a:r>
            <a:r>
              <a:rPr lang="en-US" sz="3600" i="1" dirty="0">
                <a:solidFill>
                  <a:schemeClr val="bg1"/>
                </a:solidFill>
              </a:rPr>
              <a:t>There is</a:t>
            </a:r>
            <a:r>
              <a:rPr lang="en-US" sz="3600" dirty="0">
                <a:solidFill>
                  <a:schemeClr val="bg1"/>
                </a:solidFill>
              </a:rPr>
              <a:t> therefore now no condemnation to those who are in Christ Jesus..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Illustration: work office</a:t>
            </a:r>
          </a:p>
          <a:p>
            <a:pPr algn="l">
              <a:buClr>
                <a:srgbClr val="FFC000"/>
              </a:buClr>
            </a:pPr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FFC000"/>
              </a:buClr>
            </a:pP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1" algn="l">
              <a:buClr>
                <a:srgbClr val="FFC000"/>
              </a:buClr>
            </a:pP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5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219" y="477560"/>
            <a:ext cx="7243064" cy="1045937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The Reality of Being “In Christ”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33" y="1956665"/>
            <a:ext cx="7931828" cy="4139980"/>
          </a:xfrm>
          <a:noFill/>
        </p:spPr>
        <p:txBody>
          <a:bodyPr anchor="t">
            <a:normAutofit/>
          </a:bodyPr>
          <a:lstStyle/>
          <a:p>
            <a:pPr algn="l">
              <a:buClr>
                <a:srgbClr val="FFC000"/>
              </a:buClr>
            </a:pPr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“In Christ” (over 100 times in NT)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Describe “relationship” with God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400" dirty="0">
                <a:solidFill>
                  <a:schemeClr val="bg1"/>
                </a:solidFill>
                <a:latin typeface="Georgia" panose="02040502050405020303" pitchFamily="18" charset="0"/>
              </a:rPr>
              <a:t>God controls it on His terms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8D0D7-504F-72C5-2F72-C3092196C17D}"/>
              </a:ext>
            </a:extLst>
          </p:cNvPr>
          <p:cNvSpPr txBox="1"/>
          <p:nvPr/>
        </p:nvSpPr>
        <p:spPr>
          <a:xfrm>
            <a:off x="558885" y="3978240"/>
            <a:ext cx="296547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2 Cor 5:17 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If any in Christ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A New Creation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5998DE-F409-5B51-A73B-C3CEE2C90C25}"/>
              </a:ext>
            </a:extLst>
          </p:cNvPr>
          <p:cNvSpPr txBox="1"/>
          <p:nvPr/>
        </p:nvSpPr>
        <p:spPr>
          <a:xfrm>
            <a:off x="3848989" y="3963600"/>
            <a:ext cx="296547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2 Tim 1:1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The Life that is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In Christ Jesus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673528-016A-DD4B-403E-1843E602DECA}"/>
              </a:ext>
            </a:extLst>
          </p:cNvPr>
          <p:cNvSpPr txBox="1"/>
          <p:nvPr/>
        </p:nvSpPr>
        <p:spPr>
          <a:xfrm>
            <a:off x="7088943" y="3931908"/>
            <a:ext cx="296547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1 Peter 5:13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Peace to all of you that are in Christ</a:t>
            </a:r>
          </a:p>
        </p:txBody>
      </p:sp>
    </p:spTree>
    <p:extLst>
      <p:ext uri="{BB962C8B-B14F-4D97-AF65-F5344CB8AC3E}">
        <p14:creationId xmlns:p14="http://schemas.microsoft.com/office/powerpoint/2010/main" val="4481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219" y="477560"/>
            <a:ext cx="7243064" cy="1045937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A Place (not physical)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33" y="1754624"/>
            <a:ext cx="6976730" cy="4865840"/>
          </a:xfrm>
          <a:noFill/>
        </p:spPr>
        <p:txBody>
          <a:bodyPr anchor="t">
            <a:normAutofit fontScale="70000" lnSpcReduction="20000"/>
          </a:bodyPr>
          <a:lstStyle/>
          <a:p>
            <a:pPr algn="l">
              <a:buClr>
                <a:srgbClr val="FFC000"/>
              </a:buClr>
            </a:pPr>
            <a:r>
              <a:rPr lang="en-US" sz="5100" dirty="0">
                <a:solidFill>
                  <a:schemeClr val="bg1"/>
                </a:solidFill>
                <a:latin typeface="Georgia" panose="02040502050405020303" pitchFamily="18" charset="0"/>
              </a:rPr>
              <a:t>Ephesians 1:3-14</a:t>
            </a:r>
          </a:p>
          <a:p>
            <a:pPr algn="l"/>
            <a:r>
              <a:rPr lang="en-US" sz="3700" dirty="0">
                <a:solidFill>
                  <a:schemeClr val="bg1"/>
                </a:solidFill>
              </a:rPr>
              <a:t>Blessed </a:t>
            </a:r>
            <a:r>
              <a:rPr lang="en-US" sz="3700" i="1" dirty="0">
                <a:solidFill>
                  <a:schemeClr val="bg1"/>
                </a:solidFill>
              </a:rPr>
              <a:t>be</a:t>
            </a:r>
            <a:r>
              <a:rPr lang="en-US" sz="3700" dirty="0">
                <a:solidFill>
                  <a:schemeClr val="bg1"/>
                </a:solidFill>
              </a:rPr>
              <a:t> the God and Father of our Lord Jesus Christ, who has blessed us with every spiritual blessing in the heavenly </a:t>
            </a:r>
            <a:r>
              <a:rPr lang="en-US" sz="3700" i="1" dirty="0">
                <a:solidFill>
                  <a:schemeClr val="bg1"/>
                </a:solidFill>
              </a:rPr>
              <a:t>places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>
                <a:solidFill>
                  <a:srgbClr val="FFC000"/>
                </a:solidFill>
              </a:rPr>
              <a:t>in Christ</a:t>
            </a:r>
            <a:r>
              <a:rPr lang="en-US" sz="3700" dirty="0">
                <a:solidFill>
                  <a:schemeClr val="bg1"/>
                </a:solidFill>
              </a:rPr>
              <a:t>, </a:t>
            </a:r>
            <a:r>
              <a:rPr lang="en-US" sz="3700" baseline="30000" dirty="0">
                <a:solidFill>
                  <a:schemeClr val="bg1"/>
                </a:solidFill>
              </a:rPr>
              <a:t>4 </a:t>
            </a:r>
            <a:r>
              <a:rPr lang="en-US" sz="3700" dirty="0">
                <a:solidFill>
                  <a:schemeClr val="bg1"/>
                </a:solidFill>
              </a:rPr>
              <a:t>just as He chose us </a:t>
            </a:r>
            <a:r>
              <a:rPr lang="en-US" sz="3700" dirty="0">
                <a:solidFill>
                  <a:srgbClr val="FFC000"/>
                </a:solidFill>
              </a:rPr>
              <a:t>in Him </a:t>
            </a:r>
            <a:r>
              <a:rPr lang="en-US" sz="3700" dirty="0">
                <a:solidFill>
                  <a:schemeClr val="bg1"/>
                </a:solidFill>
              </a:rPr>
              <a:t>before the foundation of the world, that we should be holy and without blame </a:t>
            </a:r>
            <a:r>
              <a:rPr lang="en-US" sz="3700" dirty="0">
                <a:solidFill>
                  <a:srgbClr val="FFC000"/>
                </a:solidFill>
              </a:rPr>
              <a:t>before Him </a:t>
            </a:r>
            <a:r>
              <a:rPr lang="en-US" sz="3700" dirty="0">
                <a:solidFill>
                  <a:schemeClr val="bg1"/>
                </a:solidFill>
              </a:rPr>
              <a:t>in love, </a:t>
            </a:r>
            <a:r>
              <a:rPr lang="en-US" sz="3700" baseline="30000" dirty="0">
                <a:solidFill>
                  <a:schemeClr val="bg1"/>
                </a:solidFill>
              </a:rPr>
              <a:t>5 </a:t>
            </a:r>
            <a:r>
              <a:rPr lang="en-US" sz="3700" dirty="0">
                <a:solidFill>
                  <a:schemeClr val="bg1"/>
                </a:solidFill>
              </a:rPr>
              <a:t>having predestined us to adoption as sons by Jesus Christ </a:t>
            </a:r>
            <a:r>
              <a:rPr lang="en-US" sz="3700" dirty="0">
                <a:solidFill>
                  <a:srgbClr val="FFC000"/>
                </a:solidFill>
              </a:rPr>
              <a:t>to Himself</a:t>
            </a:r>
            <a:r>
              <a:rPr lang="en-US" sz="3700" dirty="0">
                <a:solidFill>
                  <a:schemeClr val="bg1"/>
                </a:solidFill>
              </a:rPr>
              <a:t>, according to the good pleasure of His will, </a:t>
            </a:r>
            <a:r>
              <a:rPr lang="en-US" sz="3700" baseline="30000" dirty="0">
                <a:solidFill>
                  <a:schemeClr val="bg1"/>
                </a:solidFill>
              </a:rPr>
              <a:t>6 </a:t>
            </a:r>
            <a:r>
              <a:rPr lang="en-US" sz="3700" dirty="0">
                <a:solidFill>
                  <a:schemeClr val="bg1"/>
                </a:solidFill>
              </a:rPr>
              <a:t>to the praise of the glory of His grace, by which He made us accepted </a:t>
            </a:r>
            <a:r>
              <a:rPr lang="en-US" sz="3700" dirty="0">
                <a:solidFill>
                  <a:srgbClr val="FFC000"/>
                </a:solidFill>
              </a:rPr>
              <a:t>in the Beloved</a:t>
            </a:r>
            <a:r>
              <a:rPr lang="en-US" sz="3700" dirty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3700" baseline="30000" dirty="0">
                <a:solidFill>
                  <a:schemeClr val="bg1"/>
                </a:solidFill>
              </a:rPr>
              <a:t>7 </a:t>
            </a:r>
            <a:r>
              <a:rPr lang="en-US" sz="3700" dirty="0">
                <a:solidFill>
                  <a:srgbClr val="FFC000"/>
                </a:solidFill>
              </a:rPr>
              <a:t>In Him </a:t>
            </a:r>
            <a:r>
              <a:rPr lang="en-US" sz="3700" dirty="0">
                <a:solidFill>
                  <a:schemeClr val="bg1"/>
                </a:solidFill>
              </a:rPr>
              <a:t>we have redemption through His blood, the forgiveness of sins, according to the riches of His grace</a:t>
            </a:r>
          </a:p>
        </p:txBody>
      </p:sp>
    </p:spTree>
    <p:extLst>
      <p:ext uri="{BB962C8B-B14F-4D97-AF65-F5344CB8AC3E}">
        <p14:creationId xmlns:p14="http://schemas.microsoft.com/office/powerpoint/2010/main" val="16669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548" y="454006"/>
            <a:ext cx="8242211" cy="1231042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What it means to be “in Christ”?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44" y="1872034"/>
            <a:ext cx="6948318" cy="4599889"/>
          </a:xfrm>
          <a:noFill/>
        </p:spPr>
        <p:txBody>
          <a:bodyPr anchor="t">
            <a:normAutofit fontScale="77500" lnSpcReduction="20000"/>
          </a:bodyPr>
          <a:lstStyle/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4900" dirty="0">
                <a:solidFill>
                  <a:schemeClr val="bg1"/>
                </a:solidFill>
                <a:latin typeface="Georgia" panose="02040502050405020303" pitchFamily="18" charset="0"/>
              </a:rPr>
              <a:t>Identity with Him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Philippians 3:7-10 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But what things were gain to me, these I have counted </a:t>
            </a:r>
            <a:r>
              <a:rPr lang="en-US" sz="3200" dirty="0">
                <a:solidFill>
                  <a:srgbClr val="FFC000"/>
                </a:solidFill>
              </a:rPr>
              <a:t>loss for Christ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aseline="30000" dirty="0">
                <a:solidFill>
                  <a:schemeClr val="bg1"/>
                </a:solidFill>
              </a:rPr>
              <a:t>8 </a:t>
            </a:r>
            <a:r>
              <a:rPr lang="en-US" sz="3200" dirty="0">
                <a:solidFill>
                  <a:schemeClr val="bg1"/>
                </a:solidFill>
              </a:rPr>
              <a:t>Yet indeed I also count all things loss for the excellence of the </a:t>
            </a:r>
            <a:r>
              <a:rPr lang="en-US" sz="3200" dirty="0">
                <a:solidFill>
                  <a:srgbClr val="FFC000"/>
                </a:solidFill>
              </a:rPr>
              <a:t>knowledge of Christ Jesus my Lord</a:t>
            </a:r>
            <a:r>
              <a:rPr lang="en-US" sz="3200" dirty="0">
                <a:solidFill>
                  <a:schemeClr val="bg1"/>
                </a:solidFill>
              </a:rPr>
              <a:t>, for whom I have suffered the </a:t>
            </a:r>
            <a:r>
              <a:rPr lang="en-US" sz="3200" dirty="0">
                <a:solidFill>
                  <a:srgbClr val="FFC000"/>
                </a:solidFill>
              </a:rPr>
              <a:t>loss of all things</a:t>
            </a:r>
            <a:r>
              <a:rPr lang="en-US" sz="3200" dirty="0">
                <a:solidFill>
                  <a:schemeClr val="bg1"/>
                </a:solidFill>
              </a:rPr>
              <a:t>, and count them as rubbish, </a:t>
            </a:r>
            <a:r>
              <a:rPr lang="en-US" sz="3200" dirty="0">
                <a:solidFill>
                  <a:srgbClr val="FFC000"/>
                </a:solidFill>
              </a:rPr>
              <a:t>that I may gain Christ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aseline="30000" dirty="0">
                <a:solidFill>
                  <a:schemeClr val="bg1"/>
                </a:solidFill>
              </a:rPr>
              <a:t>9 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be found in Him</a:t>
            </a:r>
            <a:r>
              <a:rPr lang="en-US" sz="3200" dirty="0">
                <a:solidFill>
                  <a:schemeClr val="bg1"/>
                </a:solidFill>
              </a:rPr>
              <a:t>, not having my own righteousness, which </a:t>
            </a:r>
            <a:r>
              <a:rPr lang="en-US" sz="3200" i="1" dirty="0">
                <a:solidFill>
                  <a:schemeClr val="bg1"/>
                </a:solidFill>
              </a:rPr>
              <a:t>is</a:t>
            </a:r>
            <a:r>
              <a:rPr lang="en-US" sz="3200" dirty="0">
                <a:solidFill>
                  <a:schemeClr val="bg1"/>
                </a:solidFill>
              </a:rPr>
              <a:t> from the law, but that which </a:t>
            </a:r>
            <a:r>
              <a:rPr lang="en-US" sz="3200" i="1" dirty="0">
                <a:solidFill>
                  <a:schemeClr val="bg1"/>
                </a:solidFill>
              </a:rPr>
              <a:t>is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through faith in Christ</a:t>
            </a:r>
            <a:r>
              <a:rPr lang="en-US" sz="3200" dirty="0">
                <a:solidFill>
                  <a:schemeClr val="bg1"/>
                </a:solidFill>
              </a:rPr>
              <a:t>, the righteousness which is from God by faith; </a:t>
            </a:r>
            <a:r>
              <a:rPr lang="en-US" sz="3200" baseline="30000" dirty="0">
                <a:solidFill>
                  <a:schemeClr val="bg1"/>
                </a:solidFill>
              </a:rPr>
              <a:t>10 </a:t>
            </a:r>
            <a:r>
              <a:rPr lang="en-US" sz="3200" dirty="0">
                <a:solidFill>
                  <a:schemeClr val="bg1"/>
                </a:solidFill>
              </a:rPr>
              <a:t>that I may </a:t>
            </a:r>
            <a:r>
              <a:rPr lang="en-US" sz="3200" dirty="0">
                <a:solidFill>
                  <a:srgbClr val="FFC000"/>
                </a:solidFill>
              </a:rPr>
              <a:t>know Him</a:t>
            </a:r>
            <a:r>
              <a:rPr lang="en-US" sz="3200" dirty="0">
                <a:solidFill>
                  <a:schemeClr val="bg1"/>
                </a:solidFill>
              </a:rPr>
              <a:t> and the power of His resurrection, and the fellowship of </a:t>
            </a:r>
            <a:r>
              <a:rPr lang="en-US" sz="3200" dirty="0">
                <a:solidFill>
                  <a:srgbClr val="FFC000"/>
                </a:solidFill>
              </a:rPr>
              <a:t>His sufferings</a:t>
            </a:r>
            <a:r>
              <a:rPr lang="en-US" sz="3200" dirty="0">
                <a:solidFill>
                  <a:schemeClr val="bg1"/>
                </a:solidFill>
              </a:rPr>
              <a:t>, being conformed to </a:t>
            </a:r>
            <a:r>
              <a:rPr lang="en-US" sz="3200" dirty="0">
                <a:solidFill>
                  <a:srgbClr val="FFC000"/>
                </a:solidFill>
              </a:rPr>
              <a:t>His death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548" y="454006"/>
            <a:ext cx="8242211" cy="1231042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How do we get in?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44" y="1872034"/>
            <a:ext cx="6948318" cy="4599889"/>
          </a:xfrm>
          <a:noFill/>
        </p:spPr>
        <p:txBody>
          <a:bodyPr anchor="t">
            <a:normAutofit/>
          </a:bodyPr>
          <a:lstStyle/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We don’t set the terms</a:t>
            </a:r>
          </a:p>
          <a:p>
            <a:pPr algn="l">
              <a:buClr>
                <a:srgbClr val="FFC000"/>
              </a:buClr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F8EA6-DF6D-4860-5453-A9E243D09430}"/>
              </a:ext>
            </a:extLst>
          </p:cNvPr>
          <p:cNvSpPr txBox="1"/>
          <p:nvPr/>
        </p:nvSpPr>
        <p:spPr>
          <a:xfrm>
            <a:off x="526208" y="2796462"/>
            <a:ext cx="2965471" cy="1800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Romans 6:3-5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As many of you as were baptized with Him into His death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25C7A-5FB5-C6BF-4926-7A34F13082A8}"/>
              </a:ext>
            </a:extLst>
          </p:cNvPr>
          <p:cNvSpPr txBox="1"/>
          <p:nvPr/>
        </p:nvSpPr>
        <p:spPr>
          <a:xfrm>
            <a:off x="3712654" y="2796462"/>
            <a:ext cx="2965471" cy="1800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Colossians 2:12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Buried with Him through faith in the working of God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A522-E1F0-E810-10FF-6142E93199E3}"/>
              </a:ext>
            </a:extLst>
          </p:cNvPr>
          <p:cNvSpPr txBox="1"/>
          <p:nvPr/>
        </p:nvSpPr>
        <p:spPr>
          <a:xfrm>
            <a:off x="6884064" y="2796462"/>
            <a:ext cx="2965471" cy="1800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Gal 3:26-27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As many as baptized into Christ have put on Christ</a:t>
            </a:r>
          </a:p>
        </p:txBody>
      </p:sp>
    </p:spTree>
    <p:extLst>
      <p:ext uri="{BB962C8B-B14F-4D97-AF65-F5344CB8AC3E}">
        <p14:creationId xmlns:p14="http://schemas.microsoft.com/office/powerpoint/2010/main" val="395875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8DC20BE-2EE3-423E-8873-7E684D033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693EB7-865B-49B6-B0F4-7D3289D18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9511D-8951-4C0E-A98B-0B070288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4F28A5-172A-481A-818A-BEBB655CA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C84E780-BE3B-4240-9EA0-F435AE760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B59A592-D2CE-40BE-B3E1-1B8D16F67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99B7A38-17B0-4FB6-8DC2-568C4655A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4C7269-B196-486D-A47F-77BB23AA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D89A2E8-95F8-4827-9432-1AA7E8257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3856C81-415E-484F-93E4-C329F454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95D42B-FBF3-4C81-8FD4-CBED2354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A2762D-96C8-43A9-8FB4-B893A422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D8D0F-A2C7-4629-B042-A99DF4CD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AA066E0-8819-4B74-B577-4F86B6ACB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86822E5-6B0C-4271-AAEB-6E5B9AB9B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8639AD1-4D74-4424-B02C-50AAADBE0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77278" y="4945279"/>
            <a:ext cx="1285875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41F3A5D-026C-48FF-BE29-DFBA51A91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E9F231-9EEC-48FA-BD74-DF5FBF735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3E55D-272D-4836-BF1B-B46C0248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887AC4-55DC-42D7-B003-76ED4B52D0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481A6-9A3B-4120-9C9D-8BD206C92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E220D0-6FEB-4727-960C-B637712D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0854E48-F0D5-4C38-80CF-950BE37A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529B87-72DD-45B8-89EC-6358F8678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A5B663B-04AC-4C76-A8D2-80D94C33A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BB4FF8E-FA13-4808-9658-DC67573F7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548" y="454006"/>
            <a:ext cx="8242211" cy="1231042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Britannic Bold" panose="020B0903060703020204" pitchFamily="34" charset="0"/>
              </a:rPr>
              <a:t>How do we stay in?</a:t>
            </a:r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83" b="16734"/>
          <a:stretch/>
        </p:blipFill>
        <p:spPr>
          <a:xfrm>
            <a:off x="6873159" y="2073071"/>
            <a:ext cx="4756908" cy="323820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1D788327-7D9D-4E47-846F-020A8F5E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009063" y="3253797"/>
            <a:ext cx="304800" cy="429768"/>
            <a:chOff x="215328" y="-46937"/>
            <a:chExt cx="304800" cy="2773841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B903337-D6B8-41EE-B6A3-4329C8D8E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D28A68-745E-44CC-A29E-0EB13A844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B18D645-DE9C-49EB-85CC-C10085797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7BB3B1F-5029-47B9-B1A5-2469BF49D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4459FD3-B2D8-331E-C66B-901FD69F293C}"/>
              </a:ext>
            </a:extLst>
          </p:cNvPr>
          <p:cNvSpPr/>
          <p:nvPr/>
        </p:nvSpPr>
        <p:spPr>
          <a:xfrm>
            <a:off x="6860276" y="1929019"/>
            <a:ext cx="4728497" cy="3446009"/>
          </a:xfrm>
          <a:prstGeom prst="rect">
            <a:avLst/>
          </a:prstGeom>
          <a:solidFill>
            <a:srgbClr val="0F1A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045F5-C3DD-847E-6E99-2C82323C8E23}"/>
              </a:ext>
            </a:extLst>
          </p:cNvPr>
          <p:cNvSpPr/>
          <p:nvPr/>
        </p:nvSpPr>
        <p:spPr>
          <a:xfrm>
            <a:off x="5705840" y="2108784"/>
            <a:ext cx="825316" cy="2252168"/>
          </a:xfrm>
          <a:prstGeom prst="rect">
            <a:avLst/>
          </a:prstGeom>
          <a:solidFill>
            <a:srgbClr val="121F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44" y="1872034"/>
            <a:ext cx="6948318" cy="4599889"/>
          </a:xfrm>
          <a:noFill/>
        </p:spPr>
        <p:txBody>
          <a:bodyPr anchor="t">
            <a:normAutofit/>
          </a:bodyPr>
          <a:lstStyle/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solidFill>
                  <a:schemeClr val="bg1"/>
                </a:solidFill>
                <a:latin typeface="Georgia" panose="02040502050405020303" pitchFamily="18" charset="0"/>
              </a:rPr>
              <a:t>John 15:1-13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FFC000"/>
              </a:buClr>
            </a:pP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F8EA6-DF6D-4860-5453-A9E243D09430}"/>
              </a:ext>
            </a:extLst>
          </p:cNvPr>
          <p:cNvSpPr txBox="1"/>
          <p:nvPr/>
        </p:nvSpPr>
        <p:spPr>
          <a:xfrm>
            <a:off x="526208" y="2796462"/>
            <a:ext cx="296547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John 15:1-5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I am the Vine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Abide in me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Without me you can do nothing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25C7A-5FB5-C6BF-4926-7A34F13082A8}"/>
              </a:ext>
            </a:extLst>
          </p:cNvPr>
          <p:cNvSpPr txBox="1"/>
          <p:nvPr/>
        </p:nvSpPr>
        <p:spPr>
          <a:xfrm>
            <a:off x="3712654" y="2796462"/>
            <a:ext cx="296547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John 15:6-8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If you abide in Me my words in you 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Bear much fruit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Be my disciples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A522-E1F0-E810-10FF-6142E93199E3}"/>
              </a:ext>
            </a:extLst>
          </p:cNvPr>
          <p:cNvSpPr txBox="1"/>
          <p:nvPr/>
        </p:nvSpPr>
        <p:spPr>
          <a:xfrm>
            <a:off x="6884064" y="2796462"/>
            <a:ext cx="296547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John 15:9-13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Keep my command-</a:t>
            </a:r>
            <a:r>
              <a:rPr lang="en-US" sz="2700" dirty="0" err="1">
                <a:solidFill>
                  <a:schemeClr val="bg1"/>
                </a:solidFill>
              </a:rPr>
              <a:t>ments</a:t>
            </a:r>
            <a:r>
              <a:rPr lang="en-US" sz="2700" dirty="0">
                <a:solidFill>
                  <a:schemeClr val="bg1"/>
                </a:solidFill>
              </a:rPr>
              <a:t>..abide in my love.. Love one another </a:t>
            </a:r>
          </a:p>
        </p:txBody>
      </p:sp>
    </p:spTree>
    <p:extLst>
      <p:ext uri="{BB962C8B-B14F-4D97-AF65-F5344CB8AC3E}">
        <p14:creationId xmlns:p14="http://schemas.microsoft.com/office/powerpoint/2010/main" val="323778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words&#10;&#10;Description automatically generated">
            <a:extLst>
              <a:ext uri="{FF2B5EF4-FFF2-40B4-BE49-F238E27FC236}">
                <a16:creationId xmlns:a16="http://schemas.microsoft.com/office/drawing/2014/main" id="{FBD740B9-6B11-3858-154B-36B3A4713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99" y="385766"/>
            <a:ext cx="9072827" cy="630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30DF4-83AF-D8B5-7968-AD9F88E7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28" y="876883"/>
            <a:ext cx="9947305" cy="1090657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Britannic Bold" panose="020B0903060703020204" pitchFamily="34" charset="0"/>
              </a:rPr>
              <a:t>Redemption 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D5F2B-AB9B-2A06-8003-FCFA9CA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529" y="1887587"/>
            <a:ext cx="9144000" cy="49244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rgbClr val="FFFFFF"/>
                </a:solidFill>
                <a:latin typeface="Georgia" panose="02040502050405020303" pitchFamily="18" charset="0"/>
              </a:rPr>
              <a:t>Romans 8:1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cross with a light coming out of it&#10;&#10;Description automatically generated">
            <a:extLst>
              <a:ext uri="{FF2B5EF4-FFF2-40B4-BE49-F238E27FC236}">
                <a16:creationId xmlns:a16="http://schemas.microsoft.com/office/drawing/2014/main" id="{B993EF43-92AD-E2B2-A8D9-6D131CF2F2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" b="16734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D6E9AB-5572-9D5E-EAED-37B76E544670}"/>
              </a:ext>
            </a:extLst>
          </p:cNvPr>
          <p:cNvSpPr txBox="1"/>
          <p:nvPr/>
        </p:nvSpPr>
        <p:spPr>
          <a:xfrm>
            <a:off x="5043096" y="5229135"/>
            <a:ext cx="456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venir Next LT Pro Demi" panose="020B0704020202020204" pitchFamily="34" charset="0"/>
              </a:rPr>
              <a:t>No Condemnation</a:t>
            </a:r>
          </a:p>
          <a:p>
            <a:r>
              <a:rPr lang="en-US" sz="3600" i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venir Next LT Pro Demi" panose="020B0704020202020204" pitchFamily="34" charset="0"/>
              </a:rPr>
              <a:t>In Christ Jesus</a:t>
            </a:r>
          </a:p>
        </p:txBody>
      </p:sp>
    </p:spTree>
    <p:extLst>
      <p:ext uri="{BB962C8B-B14F-4D97-AF65-F5344CB8AC3E}">
        <p14:creationId xmlns:p14="http://schemas.microsoft.com/office/powerpoint/2010/main" val="52933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473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Next LT Pro Demi</vt:lpstr>
      <vt:lpstr>Britannic Bold</vt:lpstr>
      <vt:lpstr>Calibri</vt:lpstr>
      <vt:lpstr>Calibri Light</vt:lpstr>
      <vt:lpstr>Georgia</vt:lpstr>
      <vt:lpstr>Office Theme</vt:lpstr>
      <vt:lpstr>Redemption Location</vt:lpstr>
      <vt:lpstr>How God provides salvation</vt:lpstr>
      <vt:lpstr>The Reality of Being “In Christ”</vt:lpstr>
      <vt:lpstr>A Place (not physical)</vt:lpstr>
      <vt:lpstr>What it means to be “in Christ”?</vt:lpstr>
      <vt:lpstr>How do we get in?</vt:lpstr>
      <vt:lpstr>How do we stay in?</vt:lpstr>
      <vt:lpstr>PowerPoint Presentation</vt:lpstr>
      <vt:lpstr>Redemption Location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Redemption’s Attraction</dc:title>
  <dc:creator>PAUL BAILEY</dc:creator>
  <cp:lastModifiedBy>PAUL BAILEY</cp:lastModifiedBy>
  <cp:revision>4</cp:revision>
  <dcterms:created xsi:type="dcterms:W3CDTF">2023-11-26T06:59:35Z</dcterms:created>
  <dcterms:modified xsi:type="dcterms:W3CDTF">2023-12-30T00:54:49Z</dcterms:modified>
</cp:coreProperties>
</file>