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F3A"/>
    <a:srgbClr val="162646"/>
    <a:srgbClr val="0F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6BD3B4-8C82-4DB8-B137-222EC985287D}" v="819" dt="2023-11-26T18:40:18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CC03-EDEF-C2AE-79B8-0BC71763A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72EB-FC8C-33ED-658A-C26135199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42535-988F-F33F-CC17-6F91A3A3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C9BCA-D350-C4F3-9C2B-3805AD23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5C0B-3B2F-492B-F271-E55B9ECA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6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7A5C-A278-387F-9717-C958F24E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9DF4B0-430F-D6CE-4A0E-23BF3964B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5931D-86B6-E351-0BB2-A363D228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2D6C4-CAE7-8617-0E52-6A066F04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8A210-A4E4-8DA8-A990-681BD5CC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9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E88FC-470A-B52F-0D2A-521F86305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D497E-F253-B924-27B7-4015E2638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9E4D-7B73-BA0F-1ECE-C28359C5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FBAD7-D77A-5657-AB33-26162C30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58FA7-0F9A-9085-84B8-3568AC83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9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0347C-9041-61C8-8A58-710020DC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11DD-B9DC-D6D3-A6AE-D0AB31E7D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DE698-128B-7B62-F6CE-CADDD3CC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E82C-7506-DE53-467D-BAB27735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7A484-EFFE-C070-E3E1-75432C47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0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828C-312A-4ED8-A9AF-9C184D37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0D8-23E8-60C9-6AB4-4481F30DD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08C6A-9FB9-AA73-4A06-91D9EE25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C1878-C81A-8859-545C-537FCC18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6E501-21D6-22B3-B98E-64607636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7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7306-C056-5228-0198-8CCE3A19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52050-D27B-6CF8-DB22-222B4901E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118E8-0D99-2F93-0495-58024139E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1F30D-09FF-8361-83D7-649D4F82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42179-3BC6-622D-C873-25B7D440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9B4E3-EFC8-064E-9100-DB32C4CF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3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B967-18FD-CAE3-9A57-CE4A7A5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56BAF-76A0-BA5B-708E-BC616365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17D03-4FC6-D1DE-4DFB-FC9597076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F22FD-695D-02C9-C9C3-E7A2E4410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95709-2F5D-04E2-70D9-4464B6320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DB0BE-E9FD-98E6-56D3-23CC241C4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7AE26C-AB30-B679-F0E7-7B7DBB296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E6E8B-BD82-4339-4E69-054749CE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4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731B-C3BB-51D5-D5B2-3A6FD046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E5F62-ECE2-7274-6606-7060373E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777E1-51FE-58BC-DFDE-AEB5EE5D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2FD1D-DE86-52F5-5B85-CE8721A2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6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AE53E-C0D3-F526-103D-4E08AF9D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20143-1423-8E0E-96CE-663F221B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101DD-4536-09C2-BE37-0A5DF72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74F7-41DC-895D-0611-C0FCEE30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059E-81EB-441E-CDBA-2C75A2105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9A90F-3EF2-6460-D3C1-E8FC49BDE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5DAD3-A5AE-D6AC-01CC-592A880F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60257-4A9A-A72B-789D-4C5A4D9B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CBC4F-795A-5800-E988-D69E5CF3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3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5CC7-1AF5-BE86-88CD-819F9A9A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398E4-AD46-A73D-C4D8-913D134C8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F0DC6-8C0F-C117-307D-CC6D798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DCBB2-0805-0A00-AD7C-87FCEE4C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1E7A0-FBA7-BE2C-0425-499192D9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F96D9-56AE-0639-46D8-24F77DF2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5C3BD-520F-9365-E130-89DE3980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1E0D8-C26D-5B06-303E-71AAB0DF7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82DB3-857E-88E2-5084-484C093EE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2168-5A30-4378-9E11-B7DCCC1EA77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CC54-B080-AA15-C25C-555CA5D4B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F7027-0C4B-41DD-22FC-1A5BFE4C1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0A662-FD0E-4B73-8386-096FB4E61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0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John+6%3A44-45&amp;version=NKJV#fen-NKJV-26303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36" y="1028700"/>
            <a:ext cx="9947305" cy="109065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Britannic Bold" panose="020B0903060703020204" pitchFamily="34" charset="0"/>
              </a:rPr>
              <a:t>Redemption’s Attraction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529" y="2020428"/>
            <a:ext cx="9144000" cy="492440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rgbClr val="FFFFFF"/>
                </a:solidFill>
                <a:latin typeface="Georgia" panose="02040502050405020303" pitchFamily="18" charset="0"/>
              </a:rPr>
              <a:t>John 12:20-32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734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5123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Jesus draws us by His Love 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71" y="1557516"/>
            <a:ext cx="10759856" cy="4746386"/>
          </a:xfrm>
          <a:noFill/>
        </p:spPr>
        <p:txBody>
          <a:bodyPr anchor="t">
            <a:normAutofit fontScale="92500" lnSpcReduction="10000"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Jeremiah 31:3 </a:t>
            </a:r>
            <a:r>
              <a:rPr lang="en-US" sz="3400" dirty="0">
                <a:solidFill>
                  <a:schemeClr val="bg1"/>
                </a:solidFill>
              </a:rPr>
              <a:t>The </a:t>
            </a:r>
            <a:r>
              <a:rPr lang="en-US" sz="3400" cap="small" dirty="0">
                <a:solidFill>
                  <a:schemeClr val="bg1"/>
                </a:solidFill>
                <a:effectLst/>
              </a:rPr>
              <a:t>Lord</a:t>
            </a:r>
            <a:r>
              <a:rPr lang="en-US" sz="3400" dirty="0">
                <a:solidFill>
                  <a:schemeClr val="bg1"/>
                </a:solidFill>
              </a:rPr>
              <a:t> has appeared of old to me, </a:t>
            </a:r>
            <a:r>
              <a:rPr lang="en-US" sz="3400" i="1" dirty="0">
                <a:solidFill>
                  <a:schemeClr val="bg1"/>
                </a:solidFill>
              </a:rPr>
              <a:t>saying:</a:t>
            </a:r>
            <a:r>
              <a:rPr lang="en-US" sz="3400" dirty="0">
                <a:solidFill>
                  <a:schemeClr val="bg1"/>
                </a:solidFill>
              </a:rPr>
              <a:t> “Yes, I have loved you with an everlasting love;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Therefore with lovingkindness I have drawn you.”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Hosea 11:4 </a:t>
            </a:r>
            <a:r>
              <a:rPr lang="en-US" sz="3400" dirty="0">
                <a:solidFill>
                  <a:schemeClr val="bg1"/>
                </a:solidFill>
              </a:rPr>
              <a:t>I drew them with gentle cords, With bands of love, And I was to them as those who take the yoke from their neck. I stooped </a:t>
            </a:r>
            <a:r>
              <a:rPr lang="en-US" sz="3400" i="1" dirty="0">
                <a:solidFill>
                  <a:schemeClr val="bg1"/>
                </a:solidFill>
              </a:rPr>
              <a:t>and</a:t>
            </a:r>
            <a:r>
              <a:rPr lang="en-US" sz="3400" dirty="0">
                <a:solidFill>
                  <a:schemeClr val="bg1"/>
                </a:solidFill>
              </a:rPr>
              <a:t> fed them.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700" dirty="0">
                <a:solidFill>
                  <a:schemeClr val="bg1"/>
                </a:solidFill>
                <a:latin typeface="Georgia" panose="02040502050405020303" pitchFamily="18" charset="0"/>
              </a:rPr>
              <a:t>2 Corinthians 5:14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For the love of Christ compels us, because we judge thus: that if One died for all, then all died; </a:t>
            </a:r>
            <a:r>
              <a:rPr lang="en-US" sz="3600" baseline="30000" dirty="0">
                <a:solidFill>
                  <a:schemeClr val="bg1"/>
                </a:solidFill>
              </a:rPr>
              <a:t>15 </a:t>
            </a:r>
            <a:r>
              <a:rPr lang="en-US" sz="3600" dirty="0">
                <a:solidFill>
                  <a:schemeClr val="bg1"/>
                </a:solidFill>
              </a:rPr>
              <a:t>and He died for all, that those who live should live no longer for themselves, but for Him who died for them and rose again.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endParaRPr lang="en-US" sz="3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2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a hill in the background&#10;&#10;Description automatically generated">
            <a:extLst>
              <a:ext uri="{FF2B5EF4-FFF2-40B4-BE49-F238E27FC236}">
                <a16:creationId xmlns:a16="http://schemas.microsoft.com/office/drawing/2014/main" id="{66D486BD-4D7E-7C86-56BB-77556148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We are drawn by Gratitude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666" y="1638215"/>
            <a:ext cx="10759856" cy="5016584"/>
          </a:xfrm>
          <a:noFill/>
        </p:spPr>
        <p:txBody>
          <a:bodyPr anchor="t">
            <a:normAutofit lnSpcReduction="10000"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2 Corinthians 8:9 </a:t>
            </a:r>
            <a:r>
              <a:rPr lang="en-US" sz="3400" dirty="0">
                <a:solidFill>
                  <a:schemeClr val="bg1"/>
                </a:solidFill>
              </a:rPr>
              <a:t>For you know the grace of our Lord Jesus Christ, that though He was rich, yet for your sakes He became poor, that you through His poverty might become rich…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9:15 </a:t>
            </a:r>
            <a:r>
              <a:rPr lang="en-US" sz="3400" dirty="0">
                <a:solidFill>
                  <a:schemeClr val="bg1"/>
                </a:solidFill>
              </a:rPr>
              <a:t>Thanks </a:t>
            </a:r>
            <a:r>
              <a:rPr lang="en-US" sz="3400" i="1" dirty="0">
                <a:solidFill>
                  <a:schemeClr val="bg1"/>
                </a:solidFill>
              </a:rPr>
              <a:t>be</a:t>
            </a:r>
            <a:r>
              <a:rPr lang="en-US" sz="3400" dirty="0">
                <a:solidFill>
                  <a:schemeClr val="bg1"/>
                </a:solidFill>
              </a:rPr>
              <a:t> to God for His indescribable gift!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Revelation 5:9-10 </a:t>
            </a:r>
            <a:r>
              <a:rPr lang="en-US" sz="3600" dirty="0">
                <a:solidFill>
                  <a:schemeClr val="bg1"/>
                </a:solidFill>
              </a:rPr>
              <a:t>And they sang a new song, saying: “You are worthy to take the scroll, And to open its seals; For You were slain, And have redeemed us to God by Your blood out of every tribe and tongue and people and nation..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I will draw all peoples to me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550" y="1725551"/>
            <a:ext cx="10759856" cy="4073298"/>
          </a:xfrm>
          <a:noFill/>
        </p:spPr>
        <p:txBody>
          <a:bodyPr anchor="t">
            <a:normAutofit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12:32 </a:t>
            </a:r>
            <a:r>
              <a:rPr lang="en-US" sz="3600" dirty="0">
                <a:solidFill>
                  <a:schemeClr val="bg1"/>
                </a:solidFill>
              </a:rPr>
              <a:t>And I, if I am lifted up from the earth, will draw all </a:t>
            </a:r>
            <a:r>
              <a:rPr lang="en-US" sz="3600" i="1" dirty="0">
                <a:solidFill>
                  <a:schemeClr val="bg1"/>
                </a:solidFill>
              </a:rPr>
              <a:t>peoples</a:t>
            </a:r>
            <a:r>
              <a:rPr lang="en-US" sz="3600" dirty="0">
                <a:solidFill>
                  <a:schemeClr val="bg1"/>
                </a:solidFill>
              </a:rPr>
              <a:t> to Myself.”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John 6:44-45 </a:t>
            </a:r>
            <a:r>
              <a:rPr lang="en-US" sz="3400" dirty="0">
                <a:solidFill>
                  <a:schemeClr val="bg1"/>
                </a:solidFill>
              </a:rPr>
              <a:t>No one can come to Me unless the Father who sent Me draws him; and I will raise him up at the last day. </a:t>
            </a:r>
            <a:r>
              <a:rPr lang="en-US" sz="3400" baseline="30000" dirty="0">
                <a:solidFill>
                  <a:schemeClr val="bg1"/>
                </a:solidFill>
              </a:rPr>
              <a:t>45 </a:t>
            </a:r>
            <a:r>
              <a:rPr lang="en-US" sz="3400" dirty="0">
                <a:solidFill>
                  <a:schemeClr val="bg1"/>
                </a:solidFill>
              </a:rPr>
              <a:t>It is written in the prophets, ‘And they shall all be taught by God.’ Therefore everyone who has heard and learned from the Father comes to Me. 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9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with mountains and a blue body of water&#10;&#10;Description automatically generated">
            <a:extLst>
              <a:ext uri="{FF2B5EF4-FFF2-40B4-BE49-F238E27FC236}">
                <a16:creationId xmlns:a16="http://schemas.microsoft.com/office/drawing/2014/main" id="{A4FC56FA-8CCD-973F-EF1A-6A142178A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pic>
        <p:nvPicPr>
          <p:cNvPr id="5" name="Picture 4" descr="A landscape with a hill and water&#10;&#10;Description automatically generated">
            <a:extLst>
              <a:ext uri="{FF2B5EF4-FFF2-40B4-BE49-F238E27FC236}">
                <a16:creationId xmlns:a16="http://schemas.microsoft.com/office/drawing/2014/main" id="{43133943-F1AA-70E7-5FF8-75D72B7CD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7F994E-4AE0-CF63-25AE-9515FEAD0D0E}"/>
              </a:ext>
            </a:extLst>
          </p:cNvPr>
          <p:cNvSpPr txBox="1"/>
          <p:nvPr/>
        </p:nvSpPr>
        <p:spPr>
          <a:xfrm>
            <a:off x="759460" y="5888503"/>
            <a:ext cx="10454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Have you been drawn by the attraction of Christ?</a:t>
            </a:r>
          </a:p>
        </p:txBody>
      </p:sp>
    </p:spTree>
    <p:extLst>
      <p:ext uri="{BB962C8B-B14F-4D97-AF65-F5344CB8AC3E}">
        <p14:creationId xmlns:p14="http://schemas.microsoft.com/office/powerpoint/2010/main" val="313383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136" y="1028700"/>
            <a:ext cx="9947305" cy="109065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Britannic Bold" panose="020B0903060703020204" pitchFamily="34" charset="0"/>
              </a:rPr>
              <a:t>Redemption’s Attraction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529" y="2020428"/>
            <a:ext cx="9144000" cy="492440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rgbClr val="FFFFFF"/>
                </a:solidFill>
                <a:latin typeface="Georgia" panose="02040502050405020303" pitchFamily="18" charset="0"/>
              </a:rPr>
              <a:t>John 12:20-32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734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87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Natural attractions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345" y="1956665"/>
            <a:ext cx="10998428" cy="4139980"/>
          </a:xfrm>
          <a:noFill/>
        </p:spPr>
        <p:txBody>
          <a:bodyPr anchor="t">
            <a:normAutofit/>
          </a:bodyPr>
          <a:lstStyle/>
          <a:p>
            <a:pPr algn="l"/>
            <a:endParaRPr lang="en-US" sz="3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 descr="A group of airplanes in a building&#10;&#10;Description automatically generated">
            <a:extLst>
              <a:ext uri="{FF2B5EF4-FFF2-40B4-BE49-F238E27FC236}">
                <a16:creationId xmlns:a16="http://schemas.microsoft.com/office/drawing/2014/main" id="{DF0206FA-DB94-B656-04F6-148647725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0" y="1801805"/>
            <a:ext cx="3435350" cy="1717675"/>
          </a:xfrm>
          <a:prstGeom prst="rect">
            <a:avLst/>
          </a:prstGeom>
        </p:spPr>
      </p:pic>
      <p:pic>
        <p:nvPicPr>
          <p:cNvPr id="10" name="Picture 9" descr="A city skyline with a crane and mountains in the background&#10;&#10;Description automatically generated">
            <a:extLst>
              <a:ext uri="{FF2B5EF4-FFF2-40B4-BE49-F238E27FC236}">
                <a16:creationId xmlns:a16="http://schemas.microsoft.com/office/drawing/2014/main" id="{E520C46D-F10D-C38D-DA32-947799A17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04" y="1615667"/>
            <a:ext cx="4094860" cy="2113053"/>
          </a:xfrm>
          <a:prstGeom prst="rect">
            <a:avLst/>
          </a:prstGeom>
        </p:spPr>
      </p:pic>
      <p:pic>
        <p:nvPicPr>
          <p:cNvPr id="13" name="Picture 12" descr="A beach with a body of water and buildings&#10;&#10;Description automatically generated">
            <a:extLst>
              <a:ext uri="{FF2B5EF4-FFF2-40B4-BE49-F238E27FC236}">
                <a16:creationId xmlns:a16="http://schemas.microsoft.com/office/drawing/2014/main" id="{95CADE15-2F34-EB52-D50E-8B6B34B0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88" y="1174194"/>
            <a:ext cx="3937368" cy="2204926"/>
          </a:xfrm>
          <a:prstGeom prst="rect">
            <a:avLst/>
          </a:prstGeom>
        </p:spPr>
      </p:pic>
      <p:pic>
        <p:nvPicPr>
          <p:cNvPr id="17" name="Picture 16" descr="A beach with a pile of logs&#10;&#10;Description automatically generated">
            <a:extLst>
              <a:ext uri="{FF2B5EF4-FFF2-40B4-BE49-F238E27FC236}">
                <a16:creationId xmlns:a16="http://schemas.microsoft.com/office/drawing/2014/main" id="{025F0175-8045-3806-EC95-4FAD02755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2" y="3388648"/>
            <a:ext cx="3689890" cy="2455454"/>
          </a:xfrm>
          <a:prstGeom prst="rect">
            <a:avLst/>
          </a:prstGeom>
        </p:spPr>
      </p:pic>
      <p:pic>
        <p:nvPicPr>
          <p:cNvPr id="21" name="Picture 20" descr="Snoqualmie Falls in a forest&#10;&#10;Description automatically generated">
            <a:extLst>
              <a:ext uri="{FF2B5EF4-FFF2-40B4-BE49-F238E27FC236}">
                <a16:creationId xmlns:a16="http://schemas.microsoft.com/office/drawing/2014/main" id="{D85873ED-FB66-96C9-6C9C-7517B97C7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24" y="3456861"/>
            <a:ext cx="4170712" cy="2775419"/>
          </a:xfrm>
          <a:prstGeom prst="rect">
            <a:avLst/>
          </a:prstGeom>
        </p:spPr>
      </p:pic>
      <p:pic>
        <p:nvPicPr>
          <p:cNvPr id="23" name="Picture 22" descr="A ferris wheel in front of a roller coaster&#10;&#10;Description automatically generated">
            <a:extLst>
              <a:ext uri="{FF2B5EF4-FFF2-40B4-BE49-F238E27FC236}">
                <a16:creationId xmlns:a16="http://schemas.microsoft.com/office/drawing/2014/main" id="{9B47790B-3753-0F56-8DF5-A69291386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03" y="3293390"/>
            <a:ext cx="4217577" cy="2361843"/>
          </a:xfrm>
          <a:prstGeom prst="rect">
            <a:avLst/>
          </a:prstGeom>
        </p:spPr>
      </p:pic>
      <p:pic>
        <p:nvPicPr>
          <p:cNvPr id="26" name="Picture 25" descr="A body of water with islands and trees&#10;&#10;Description automatically generated">
            <a:extLst>
              <a:ext uri="{FF2B5EF4-FFF2-40B4-BE49-F238E27FC236}">
                <a16:creationId xmlns:a16="http://schemas.microsoft.com/office/drawing/2014/main" id="{A663B551-D31A-7A84-5C52-425E22CBD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0" y="5339163"/>
            <a:ext cx="3619500" cy="1266825"/>
          </a:xfrm>
          <a:prstGeom prst="rect">
            <a:avLst/>
          </a:prstGeom>
        </p:spPr>
      </p:pic>
      <p:pic>
        <p:nvPicPr>
          <p:cNvPr id="36" name="Picture 35" descr="A lighthouse on a small island in the middle of the ocean&#10;&#10;Description automatically generated">
            <a:extLst>
              <a:ext uri="{FF2B5EF4-FFF2-40B4-BE49-F238E27FC236}">
                <a16:creationId xmlns:a16="http://schemas.microsoft.com/office/drawing/2014/main" id="{A3E420D8-AEB9-CCD8-2DFC-A8E17B329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50" y="5007135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The Greatest Attraction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345" y="1956665"/>
            <a:ext cx="10998428" cy="4139980"/>
          </a:xfrm>
          <a:noFill/>
        </p:spPr>
        <p:txBody>
          <a:bodyPr anchor="t">
            <a:normAutofit/>
          </a:bodyPr>
          <a:lstStyle/>
          <a:p>
            <a:pPr algn="l"/>
            <a:endParaRPr lang="en-US" sz="3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A cross on a hill&#10;&#10;Description automatically generated">
            <a:extLst>
              <a:ext uri="{FF2B5EF4-FFF2-40B4-BE49-F238E27FC236}">
                <a16:creationId xmlns:a16="http://schemas.microsoft.com/office/drawing/2014/main" id="{CDEB6698-90CA-1998-3A41-F35A56987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5" y="1675528"/>
            <a:ext cx="2871076" cy="4369715"/>
          </a:xfrm>
          <a:prstGeom prst="rect">
            <a:avLst/>
          </a:prstGeom>
        </p:spPr>
      </p:pic>
      <p:pic>
        <p:nvPicPr>
          <p:cNvPr id="12" name="Picture 11" descr="A framed picture of a person in a white robe&#10;&#10;Description automatically generated">
            <a:extLst>
              <a:ext uri="{FF2B5EF4-FFF2-40B4-BE49-F238E27FC236}">
                <a16:creationId xmlns:a16="http://schemas.microsoft.com/office/drawing/2014/main" id="{FFF998B8-F9F5-DC92-5F44-5BEBFA9E6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21" y="1490887"/>
            <a:ext cx="3159012" cy="3159012"/>
          </a:xfrm>
          <a:prstGeom prst="rect">
            <a:avLst/>
          </a:prstGeom>
        </p:spPr>
      </p:pic>
      <p:pic>
        <p:nvPicPr>
          <p:cNvPr id="16" name="Picture 15" descr="A cave with a light in the background&#10;&#10;Description automatically generated">
            <a:extLst>
              <a:ext uri="{FF2B5EF4-FFF2-40B4-BE49-F238E27FC236}">
                <a16:creationId xmlns:a16="http://schemas.microsoft.com/office/drawing/2014/main" id="{39289B76-A44A-2C04-EF6B-32E7175B3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93" y="845044"/>
            <a:ext cx="3379426" cy="1776924"/>
          </a:xfrm>
          <a:prstGeom prst="rect">
            <a:avLst/>
          </a:prstGeom>
        </p:spPr>
      </p:pic>
      <p:pic>
        <p:nvPicPr>
          <p:cNvPr id="18" name="Picture 17" descr="A sun shining through clouds over a mountain&#10;&#10;Description automatically generated">
            <a:extLst>
              <a:ext uri="{FF2B5EF4-FFF2-40B4-BE49-F238E27FC236}">
                <a16:creationId xmlns:a16="http://schemas.microsoft.com/office/drawing/2014/main" id="{A71F7D59-833F-FB48-D45E-9D0584FCD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84" y="2464950"/>
            <a:ext cx="3706641" cy="2075719"/>
          </a:xfrm>
          <a:prstGeom prst="rect">
            <a:avLst/>
          </a:prstGeom>
        </p:spPr>
      </p:pic>
      <p:pic>
        <p:nvPicPr>
          <p:cNvPr id="8" name="Picture 7" descr="A group of crosses in a line&#10;&#10;Description automatically generated">
            <a:extLst>
              <a:ext uri="{FF2B5EF4-FFF2-40B4-BE49-F238E27FC236}">
                <a16:creationId xmlns:a16="http://schemas.microsoft.com/office/drawing/2014/main" id="{91F855B2-4879-EF4F-B800-0B79D834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1" y="4217158"/>
            <a:ext cx="4286036" cy="2400180"/>
          </a:xfrm>
          <a:prstGeom prst="rect">
            <a:avLst/>
          </a:prstGeom>
        </p:spPr>
      </p:pic>
      <p:pic>
        <p:nvPicPr>
          <p:cNvPr id="19" name="Picture 18" descr="A landscape with a hill and clouds&#10;&#10;Description automatically generated">
            <a:extLst>
              <a:ext uri="{FF2B5EF4-FFF2-40B4-BE49-F238E27FC236}">
                <a16:creationId xmlns:a16="http://schemas.microsoft.com/office/drawing/2014/main" id="{46460717-E011-365E-A5F6-4410224FA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3" y="4054341"/>
            <a:ext cx="2725814" cy="27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4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If I be lifted up..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31" y="2101128"/>
            <a:ext cx="10998428" cy="4139980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3800" dirty="0">
                <a:solidFill>
                  <a:schemeClr val="bg1"/>
                </a:solidFill>
                <a:latin typeface="Georgia" panose="02040502050405020303" pitchFamily="18" charset="0"/>
              </a:rPr>
              <a:t>John 12:31-32 </a:t>
            </a:r>
            <a:r>
              <a:rPr lang="en-US" sz="3600" dirty="0">
                <a:solidFill>
                  <a:schemeClr val="bg1"/>
                </a:solidFill>
              </a:rPr>
              <a:t>Now is the judgment of this world; now the ruler of this world will be cast out. </a:t>
            </a:r>
            <a:r>
              <a:rPr lang="en-US" sz="3600" baseline="30000" dirty="0">
                <a:solidFill>
                  <a:schemeClr val="bg1"/>
                </a:solidFill>
              </a:rPr>
              <a:t>32 </a:t>
            </a:r>
            <a:r>
              <a:rPr lang="en-US" sz="3600" dirty="0">
                <a:solidFill>
                  <a:schemeClr val="bg1"/>
                </a:solidFill>
              </a:rPr>
              <a:t>And I, if I am lifted up from the earth, will draw all </a:t>
            </a:r>
            <a:r>
              <a:rPr lang="en-US" sz="3600" i="1" dirty="0">
                <a:solidFill>
                  <a:schemeClr val="bg1"/>
                </a:solidFill>
              </a:rPr>
              <a:t>peoples</a:t>
            </a:r>
            <a:r>
              <a:rPr lang="en-US" sz="3600" dirty="0">
                <a:solidFill>
                  <a:schemeClr val="bg1"/>
                </a:solidFill>
              </a:rPr>
              <a:t> to Myself.” 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1 Corinthians 1:18 </a:t>
            </a:r>
            <a:r>
              <a:rPr lang="en-US" sz="3600" dirty="0">
                <a:solidFill>
                  <a:schemeClr val="bg1"/>
                </a:solidFill>
              </a:rPr>
              <a:t>For the message of the cross is foolishness to those who are perishing, but to us who are being saved it is the power of God. </a:t>
            </a:r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8" y="477560"/>
            <a:ext cx="7912381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Jesus affirmed His importance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345" y="1956665"/>
            <a:ext cx="10998428" cy="4139980"/>
          </a:xfrm>
          <a:noFill/>
        </p:spPr>
        <p:txBody>
          <a:bodyPr anchor="t">
            <a:normAutofit/>
          </a:bodyPr>
          <a:lstStyle/>
          <a:p>
            <a:pPr marL="457200" indent="-457200" algn="l">
              <a:buClr>
                <a:srgbClr val="FFC000"/>
              </a:buClr>
              <a:buFont typeface="Calibri" panose="020F0502020204030204" pitchFamily="34" charset="0"/>
              <a:buChar char="—"/>
            </a:pPr>
            <a:r>
              <a:rPr lang="en-US" sz="3400" baseline="30000" dirty="0"/>
              <a:t> </a:t>
            </a:r>
            <a:r>
              <a:rPr lang="en-US" sz="3400" dirty="0">
                <a:solidFill>
                  <a:schemeClr val="bg1"/>
                </a:solidFill>
              </a:rPr>
              <a:t> “I am the bread of life. He who comes to Me shall never hunger, and he who believes in Me shall never thirst.” 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6:35</a:t>
            </a:r>
          </a:p>
          <a:p>
            <a:pPr marL="457200" indent="-457200" algn="l">
              <a:buClr>
                <a:srgbClr val="FFC000"/>
              </a:buClr>
              <a:buFont typeface="Calibri" panose="020F0502020204030204" pitchFamily="34" charset="0"/>
              <a:buChar char="—"/>
            </a:pPr>
            <a:r>
              <a:rPr lang="en-US" sz="3400" dirty="0">
                <a:solidFill>
                  <a:schemeClr val="bg1"/>
                </a:solidFill>
              </a:rPr>
              <a:t>“I am the light of the world. He who follows Me shall not walk in darkness, but have the light of life.”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8:12</a:t>
            </a:r>
          </a:p>
          <a:p>
            <a:pPr marL="571500" indent="-571500" algn="l">
              <a:buClr>
                <a:srgbClr val="FFC000"/>
              </a:buClr>
              <a:buFont typeface="Calibri" panose="020F0502020204030204" pitchFamily="34" charset="0"/>
              <a:buChar char="—"/>
            </a:pPr>
            <a:r>
              <a:rPr lang="en-US" sz="3400" dirty="0">
                <a:solidFill>
                  <a:schemeClr val="bg1"/>
                </a:solidFill>
              </a:rPr>
              <a:t>“I am the way, the truth, and the life. No one comes to the Father except through Me. 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14:6 </a:t>
            </a:r>
          </a:p>
        </p:txBody>
      </p:sp>
    </p:spTree>
    <p:extLst>
      <p:ext uri="{BB962C8B-B14F-4D97-AF65-F5344CB8AC3E}">
        <p14:creationId xmlns:p14="http://schemas.microsoft.com/office/powerpoint/2010/main" val="13998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Savior of the World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28" y="1853511"/>
            <a:ext cx="10998428" cy="4139980"/>
          </a:xfrm>
          <a:noFill/>
        </p:spPr>
        <p:txBody>
          <a:bodyPr anchor="t">
            <a:normAutofit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800" dirty="0">
                <a:solidFill>
                  <a:schemeClr val="bg1"/>
                </a:solidFill>
                <a:latin typeface="Georgia" panose="02040502050405020303" pitchFamily="18" charset="0"/>
              </a:rPr>
              <a:t>John 1:29 </a:t>
            </a:r>
            <a:r>
              <a:rPr lang="en-US" sz="3400" dirty="0">
                <a:solidFill>
                  <a:schemeClr val="bg1"/>
                </a:solidFill>
              </a:rPr>
              <a:t>“Behold! The Lamb of God who takes away the sin of the world!”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3:16 </a:t>
            </a:r>
            <a:r>
              <a:rPr lang="en-US" sz="3400" dirty="0">
                <a:solidFill>
                  <a:schemeClr val="bg1"/>
                </a:solidFill>
              </a:rPr>
              <a:t>For God so loved the world that He gave His only begotten Son, that whoever believes in Him should not perish but have everlasting life.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John 10:16 </a:t>
            </a:r>
            <a:r>
              <a:rPr lang="en-US" sz="3400" dirty="0">
                <a:solidFill>
                  <a:schemeClr val="bg1"/>
                </a:solidFill>
              </a:rPr>
              <a:t>And other sheep I have which are not of this fold; them also I must bring, and they will hear My voice; and there will be one flock </a:t>
            </a:r>
            <a:r>
              <a:rPr lang="en-US" sz="3400" i="1" dirty="0">
                <a:solidFill>
                  <a:schemeClr val="bg1"/>
                </a:solidFill>
              </a:rPr>
              <a:t>and</a:t>
            </a:r>
            <a:r>
              <a:rPr lang="en-US" sz="3400" dirty="0">
                <a:solidFill>
                  <a:schemeClr val="bg1"/>
                </a:solidFill>
              </a:rPr>
              <a:t> one shepherd.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Attraction of Admiration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31" y="1659167"/>
            <a:ext cx="10998428" cy="4139980"/>
          </a:xfrm>
          <a:noFill/>
        </p:spPr>
        <p:txBody>
          <a:bodyPr anchor="t">
            <a:normAutofit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Roman centurion: </a:t>
            </a:r>
            <a:r>
              <a:rPr lang="en-US" sz="3400" dirty="0">
                <a:solidFill>
                  <a:schemeClr val="bg1"/>
                </a:solidFill>
              </a:rPr>
              <a:t>“This man was the Son of God”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Matthew 27:54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Thieves on cross: </a:t>
            </a:r>
            <a:r>
              <a:rPr lang="en-US" sz="3400" dirty="0">
                <a:solidFill>
                  <a:schemeClr val="bg1"/>
                </a:solidFill>
              </a:rPr>
              <a:t>“Lord, remember me when You come into Your kingdom.” </a:t>
            </a:r>
            <a:r>
              <a:rPr lang="en-US" sz="3400" baseline="30000" dirty="0">
                <a:solidFill>
                  <a:schemeClr val="bg1"/>
                </a:solidFill>
              </a:rPr>
              <a:t>43 </a:t>
            </a:r>
            <a:r>
              <a:rPr lang="en-US" sz="3400" dirty="0">
                <a:solidFill>
                  <a:schemeClr val="bg1"/>
                </a:solidFill>
              </a:rPr>
              <a:t>And Jesus said to him, “Assuredly, I say to you, today you will be with Me in Paradise”        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Luke 23:43</a:t>
            </a: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Prophecy: “</a:t>
            </a:r>
            <a:r>
              <a:rPr lang="en-US" sz="3600" dirty="0">
                <a:solidFill>
                  <a:schemeClr val="bg1"/>
                </a:solidFill>
              </a:rPr>
              <a:t>Behold, My Servant shall be exalted and extolled and be very high.” 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Isaiah 52:13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endParaRPr lang="en-US" sz="3400" dirty="0">
              <a:solidFill>
                <a:schemeClr val="bg1"/>
              </a:solidFill>
            </a:endParaRP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endParaRPr lang="en-US" sz="3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snow and clouds&#10;&#10;Description automatically generated">
            <a:extLst>
              <a:ext uri="{FF2B5EF4-FFF2-40B4-BE49-F238E27FC236}">
                <a16:creationId xmlns:a16="http://schemas.microsoft.com/office/drawing/2014/main" id="{CEC82DB0-9E37-45F1-BE80-4BE2472C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B30DF4-83AF-D8B5-7968-AD9F88E79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19" y="477560"/>
            <a:ext cx="7243064" cy="1045937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Britannic Bold" panose="020B0903060703020204" pitchFamily="34" charset="0"/>
              </a:rPr>
              <a:t>Attraction turns to Love </a:t>
            </a:r>
          </a:p>
        </p:txBody>
      </p:sp>
      <p:pic>
        <p:nvPicPr>
          <p:cNvPr id="7" name="Picture 6" descr="A cross with a light coming out of it&#10;&#10;Description automatically generated">
            <a:extLst>
              <a:ext uri="{FF2B5EF4-FFF2-40B4-BE49-F238E27FC236}">
                <a16:creationId xmlns:a16="http://schemas.microsoft.com/office/drawing/2014/main" id="{B993EF43-92AD-E2B2-A8D9-6D131CF2F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83" b="16734"/>
          <a:stretch/>
        </p:blipFill>
        <p:spPr>
          <a:xfrm>
            <a:off x="6873159" y="2073071"/>
            <a:ext cx="4756908" cy="323820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459FD3-B2D8-331E-C66B-901FD69F293C}"/>
              </a:ext>
            </a:extLst>
          </p:cNvPr>
          <p:cNvSpPr/>
          <p:nvPr/>
        </p:nvSpPr>
        <p:spPr>
          <a:xfrm>
            <a:off x="6860276" y="1929019"/>
            <a:ext cx="4728497" cy="3446009"/>
          </a:xfrm>
          <a:prstGeom prst="rect">
            <a:avLst/>
          </a:prstGeom>
          <a:solidFill>
            <a:srgbClr val="0F1A2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045F5-C3DD-847E-6E99-2C82323C8E23}"/>
              </a:ext>
            </a:extLst>
          </p:cNvPr>
          <p:cNvSpPr/>
          <p:nvPr/>
        </p:nvSpPr>
        <p:spPr>
          <a:xfrm>
            <a:off x="5705840" y="2108784"/>
            <a:ext cx="825316" cy="2252168"/>
          </a:xfrm>
          <a:prstGeom prst="rect">
            <a:avLst/>
          </a:prstGeom>
          <a:solidFill>
            <a:srgbClr val="121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D5F2B-AB9B-2A06-8003-FCFA9CA8A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65" y="1769679"/>
            <a:ext cx="10998428" cy="4139980"/>
          </a:xfrm>
          <a:noFill/>
        </p:spPr>
        <p:txBody>
          <a:bodyPr anchor="t">
            <a:normAutofit fontScale="92500" lnSpcReduction="10000"/>
          </a:bodyPr>
          <a:lstStyle/>
          <a:p>
            <a:pPr marL="571500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>When we realize His death is personal (for me)</a:t>
            </a:r>
          </a:p>
          <a:p>
            <a:pPr marL="1028700" lvl="1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000" dirty="0">
                <a:solidFill>
                  <a:schemeClr val="bg1"/>
                </a:solidFill>
                <a:latin typeface="Georgia" panose="02040502050405020303" pitchFamily="18" charset="0"/>
              </a:rPr>
              <a:t>Galatians 2:20 </a:t>
            </a:r>
            <a:r>
              <a:rPr lang="en-US" sz="3200" dirty="0">
                <a:solidFill>
                  <a:schemeClr val="bg1"/>
                </a:solidFill>
              </a:rPr>
              <a:t>I have been crucified with Christ; it is no longer I who live, but Christ lives in me; and the </a:t>
            </a:r>
            <a:r>
              <a:rPr lang="en-US" sz="3200" i="1" dirty="0">
                <a:solidFill>
                  <a:schemeClr val="bg1"/>
                </a:solidFill>
              </a:rPr>
              <a:t>life</a:t>
            </a:r>
            <a:r>
              <a:rPr lang="en-US" sz="3200" dirty="0">
                <a:solidFill>
                  <a:schemeClr val="bg1"/>
                </a:solidFill>
              </a:rPr>
              <a:t> which I now live in the flesh I live by faith in the Son of God, who loved me and gave Himself for me. </a:t>
            </a:r>
          </a:p>
          <a:p>
            <a:pPr marL="1028700" lvl="1" indent="-571500" algn="l">
              <a:buClr>
                <a:srgbClr val="FFC000"/>
              </a:buClr>
              <a:buFont typeface="Georgia" panose="02040502050405020303" pitchFamily="18" charset="0"/>
              <a:buChar char="—"/>
            </a:pP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John 6:44-45 </a:t>
            </a:r>
            <a:r>
              <a:rPr lang="en-US" sz="3200" dirty="0">
                <a:solidFill>
                  <a:schemeClr val="bg1"/>
                </a:solidFill>
              </a:rPr>
              <a:t>No one can come to Me unless the Father who sent Me draws him; and I will raise him up at the last day. </a:t>
            </a:r>
            <a:r>
              <a:rPr lang="en-US" sz="3200" baseline="30000" dirty="0">
                <a:solidFill>
                  <a:schemeClr val="bg1"/>
                </a:solidFill>
              </a:rPr>
              <a:t>45 </a:t>
            </a:r>
            <a:r>
              <a:rPr lang="en-US" sz="3200" dirty="0">
                <a:solidFill>
                  <a:schemeClr val="bg1"/>
                </a:solidFill>
              </a:rPr>
              <a:t>It is written in the prophets, ‘And they shall all be taught by God.’ Therefore everyone who </a:t>
            </a:r>
            <a:r>
              <a:rPr lang="en-US" sz="3200" baseline="30000" dirty="0">
                <a:solidFill>
                  <a:schemeClr val="bg1"/>
                </a:solidFill>
              </a:rPr>
              <a:t>[</a:t>
            </a:r>
            <a:r>
              <a:rPr lang="en-US" sz="3200" baseline="30000" dirty="0">
                <a:solidFill>
                  <a:schemeClr val="bg1"/>
                </a:solidFill>
                <a:hlinkClick r:id="rId3" tooltip="See footnote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3200" baseline="30000" dirty="0">
                <a:solidFill>
                  <a:schemeClr val="bg1"/>
                </a:solidFill>
              </a:rPr>
              <a:t>]</a:t>
            </a:r>
            <a:r>
              <a:rPr lang="en-US" sz="3200" dirty="0">
                <a:solidFill>
                  <a:schemeClr val="bg1"/>
                </a:solidFill>
              </a:rPr>
              <a:t>has heard and learned from the Father comes to Me. </a:t>
            </a:r>
            <a:endParaRPr lang="en-US" sz="3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806</Words>
  <Application>Microsoft Office PowerPoint</Application>
  <PresentationFormat>Widescreen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Britannic Bold</vt:lpstr>
      <vt:lpstr>Calibri</vt:lpstr>
      <vt:lpstr>Calibri Light</vt:lpstr>
      <vt:lpstr>Georgia</vt:lpstr>
      <vt:lpstr>Office Theme</vt:lpstr>
      <vt:lpstr>Redemption’s Attraction</vt:lpstr>
      <vt:lpstr>Natural attractions</vt:lpstr>
      <vt:lpstr>The Greatest Attraction</vt:lpstr>
      <vt:lpstr>If I be lifted up..</vt:lpstr>
      <vt:lpstr>Jesus affirmed His importance</vt:lpstr>
      <vt:lpstr>Savior of the World</vt:lpstr>
      <vt:lpstr>Attraction of Admiration</vt:lpstr>
      <vt:lpstr>PowerPoint Presentation</vt:lpstr>
      <vt:lpstr>Attraction turns to Love </vt:lpstr>
      <vt:lpstr>Jesus draws us by His Love </vt:lpstr>
      <vt:lpstr>PowerPoint Presentation</vt:lpstr>
      <vt:lpstr>We are drawn by Gratitude</vt:lpstr>
      <vt:lpstr>I will draw all peoples to me</vt:lpstr>
      <vt:lpstr>PowerPoint Presentation</vt:lpstr>
      <vt:lpstr>Redemption’s Attraction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Redemption’s Attraction</dc:title>
  <dc:creator>PAUL BAILEY</dc:creator>
  <cp:lastModifiedBy>PAUL BAILEY</cp:lastModifiedBy>
  <cp:revision>2</cp:revision>
  <dcterms:created xsi:type="dcterms:W3CDTF">2023-11-26T06:59:35Z</dcterms:created>
  <dcterms:modified xsi:type="dcterms:W3CDTF">2023-12-30T00:50:36Z</dcterms:modified>
</cp:coreProperties>
</file>