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68" r:id="rId4"/>
    <p:sldId id="266" r:id="rId5"/>
    <p:sldId id="267" r:id="rId6"/>
    <p:sldId id="260" r:id="rId7"/>
    <p:sldId id="272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AILEY" userId="fa8b635c1b96620b" providerId="LiveId" clId="{266A5E81-63F4-4073-A51B-02F5B7350005}"/>
    <pc:docChg chg="delSld">
      <pc:chgData name="PAUL BAILEY" userId="fa8b635c1b96620b" providerId="LiveId" clId="{266A5E81-63F4-4073-A51B-02F5B7350005}" dt="2023-12-30T00:32:36.034" v="1" actId="2696"/>
      <pc:docMkLst>
        <pc:docMk/>
      </pc:docMkLst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56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57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59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61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62"/>
        </pc:sldMkLst>
      </pc:sldChg>
      <pc:sldChg chg="del">
        <pc:chgData name="PAUL BAILEY" userId="fa8b635c1b96620b" providerId="LiveId" clId="{266A5E81-63F4-4073-A51B-02F5B7350005}" dt="2023-12-30T00:32:36.034" v="1" actId="2696"/>
        <pc:sldMkLst>
          <pc:docMk/>
          <pc:sldMk cId="0" sldId="263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64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65"/>
        </pc:sldMkLst>
      </pc:sldChg>
      <pc:sldChg chg="del">
        <pc:chgData name="PAUL BAILEY" userId="fa8b635c1b96620b" providerId="LiveId" clId="{266A5E81-63F4-4073-A51B-02F5B7350005}" dt="2023-12-30T00:32:36.034" v="1" actId="2696"/>
        <pc:sldMkLst>
          <pc:docMk/>
          <pc:sldMk cId="1424307715" sldId="281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3916627341" sldId="282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1282214028" sldId="283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3615377502" sldId="284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976251244" sldId="285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1725571681" sldId="286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87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88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89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90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91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92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93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94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95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96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97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98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299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00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01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02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03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04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05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06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07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08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09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10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11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12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13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14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15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16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17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18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19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20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21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22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23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24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25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26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27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28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29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30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31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32"/>
        </pc:sldMkLst>
      </pc:sldChg>
      <pc:sldChg chg="del">
        <pc:chgData name="PAUL BAILEY" userId="fa8b635c1b96620b" providerId="LiveId" clId="{266A5E81-63F4-4073-A51B-02F5B7350005}" dt="2023-12-30T00:32:21.917" v="0" actId="2696"/>
        <pc:sldMkLst>
          <pc:docMk/>
          <pc:sldMk cId="0" sldId="333"/>
        </pc:sldMkLst>
      </pc:sldChg>
      <pc:sldChg chg="del">
        <pc:chgData name="PAUL BAILEY" userId="fa8b635c1b96620b" providerId="LiveId" clId="{266A5E81-63F4-4073-A51B-02F5B7350005}" dt="2023-12-30T00:32:36.034" v="1" actId="2696"/>
        <pc:sldMkLst>
          <pc:docMk/>
          <pc:sldMk cId="0" sldId="334"/>
        </pc:sldMkLst>
      </pc:sldChg>
      <pc:sldChg chg="del">
        <pc:chgData name="PAUL BAILEY" userId="fa8b635c1b96620b" providerId="LiveId" clId="{266A5E81-63F4-4073-A51B-02F5B7350005}" dt="2023-12-30T00:32:36.034" v="1" actId="2696"/>
        <pc:sldMkLst>
          <pc:docMk/>
          <pc:sldMk cId="0" sldId="335"/>
        </pc:sldMkLst>
      </pc:sldChg>
      <pc:sldChg chg="del">
        <pc:chgData name="PAUL BAILEY" userId="fa8b635c1b96620b" providerId="LiveId" clId="{266A5E81-63F4-4073-A51B-02F5B7350005}" dt="2023-12-30T00:32:36.034" v="1" actId="2696"/>
        <pc:sldMkLst>
          <pc:docMk/>
          <pc:sldMk cId="0" sldId="336"/>
        </pc:sldMkLst>
      </pc:sldChg>
      <pc:sldChg chg="del">
        <pc:chgData name="PAUL BAILEY" userId="fa8b635c1b96620b" providerId="LiveId" clId="{266A5E81-63F4-4073-A51B-02F5B7350005}" dt="2023-12-30T00:32:36.034" v="1" actId="2696"/>
        <pc:sldMkLst>
          <pc:docMk/>
          <pc:sldMk cId="0" sldId="337"/>
        </pc:sldMkLst>
      </pc:sldChg>
      <pc:sldChg chg="del">
        <pc:chgData name="PAUL BAILEY" userId="fa8b635c1b96620b" providerId="LiveId" clId="{266A5E81-63F4-4073-A51B-02F5B7350005}" dt="2023-12-30T00:32:36.034" v="1" actId="2696"/>
        <pc:sldMkLst>
          <pc:docMk/>
          <pc:sldMk cId="0" sldId="33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6840-858A-ED34-782E-A0E1C015E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C77D4-F787-05AB-CA4F-C3BE16F0C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90D80-0404-CE4C-17E1-517E6771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477FA-F5D8-AFD1-3B96-019A6DDB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A3C3-DDA5-131B-D5BB-C14B90DB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7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A484-931F-5EBF-93C8-28176C62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CC7C2-38CA-43C1-9264-75CD87A89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A0A94-EE48-6735-C018-88687C7F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CA0CE-254F-37F6-1BEE-F8F90FFC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D1BD2-DE67-CB5E-AF87-7ED8B7FB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AF01C0-4191-58DF-EF6B-011C92535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FE6DE-B74C-809D-100C-07AE17F71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5B999-1ED7-7431-BAC5-BE5FB166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F4644-F5FD-1AA8-4389-E4DF418C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A9B43-10C2-C946-BCEA-BB166A88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2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F059-7AA0-2ED9-A32A-B55B9108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C4D51-70FB-9C48-A36C-73AB930C8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CA38C-C42D-1124-E46A-5D5641FC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AD755-EFF5-CB56-D3B4-8890D7C5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3BB91-6403-8359-FA5E-BA2ECB7F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9996-EC9E-BBB6-E4D5-2D169B9D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5A1DF-E718-0C95-BCC6-9B48E5B4F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AD98D-CE8F-52B3-C609-EA8CA386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CE350-5489-A011-877C-F5BF07F7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37AED-60D8-FCBD-81E0-2E897163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4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977B-0E03-E693-55A6-C8A68E73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BACC-CD7A-EBC7-6927-04A87AE7F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16B71-BA2E-2B7F-7547-9B1F0D3CA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6E7A2-9E27-6083-3118-1CD76686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AEC6C-E93D-9083-5A1A-39FDA9A7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18607-99E2-8A17-0F5D-D6F1E220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3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F397-8E46-8F8F-F56A-F1DE9EB3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1C488-7C59-F060-4A6F-2B7FCF188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0FE32-C3A7-2162-AAD6-3CB08B815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960FB-1D37-EB8C-7C3C-C3917D855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4C232-44DD-B205-664D-0399C49E2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A1C58A-3B7C-D22A-C8BF-52E39A0B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97800-CC84-DE5E-76B7-A09D62BB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568E8-2224-529C-78B8-2190A77E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2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EC61-769B-B8EA-F222-710B834D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589D0-1827-5C26-F345-4F68C659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1ED78-E87D-58B3-64BE-E91C4606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3A837-54CC-43FE-8FA9-BB8B1F7B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6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BB8F2-AFD0-5327-1E32-E95754EF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142E5-FCAF-4647-41A1-4681C410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7D445-8424-692B-0B80-329901F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ED94-9A02-5A10-4705-91188CFC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FCFB-C4B0-2285-88C9-28A4E46F3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3116E-3136-E235-1598-B54AF15CB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1229E-C043-DB27-56A7-B2F4FD1D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E707F-EC6F-B0BA-EF31-DBE73B76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BEBB1-96E5-D3A7-0253-AAF981EB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8281-94CE-C53E-3113-F7FEFACF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4DB54-F776-878E-1C15-A0146B41D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EB3E3-58CC-130A-4E3D-DBA3A587F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0E067-049F-6B84-CA17-4A5F844B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51459-9B4D-C870-C7AC-3A50BB72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2597-436A-C994-DDAF-0C0359CF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65B61-FCBE-8F44-7ADA-1F522AFE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BF7F6-9657-2D5A-5F01-42B394BF0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15E13-B2CC-FF77-3FC1-3C3146D94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2D30-28A5-4844-9E38-DB587C6D2DB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7F380-3C58-76B1-5967-977C720B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0BC0A-EFA1-AFF0-3680-B88563918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414D-319A-4FD4-9555-A3EBA057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words&#10;&#10;Description automatically generated">
            <a:extLst>
              <a:ext uri="{FF2B5EF4-FFF2-40B4-BE49-F238E27FC236}">
                <a16:creationId xmlns:a16="http://schemas.microsoft.com/office/drawing/2014/main" id="{B7E52ABF-B7AA-5F8B-6BDA-836257C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1696" b="1"/>
          <a:stretch/>
        </p:blipFill>
        <p:spPr>
          <a:xfrm>
            <a:off x="-3049" y="0"/>
            <a:ext cx="12191999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4639-C87F-E70C-E25F-BDFB9D5A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811" y="5004540"/>
            <a:ext cx="10058400" cy="903127"/>
          </a:xfrm>
          <a:solidFill>
            <a:schemeClr val="bg1"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latin typeface="Britannic Bold" panose="020B0903060703020204" pitchFamily="34" charset="0"/>
              </a:rPr>
              <a:t>The Blessing of Forgiveness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62B3-96E2-D06D-BBEB-45AEE8EE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11" y="6002443"/>
            <a:ext cx="10058400" cy="682837"/>
          </a:xfr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200" dirty="0">
                <a:latin typeface="Georgia" panose="02040502050405020303" pitchFamily="18" charset="0"/>
              </a:rPr>
              <a:t>Matthew 6:12-15</a:t>
            </a:r>
          </a:p>
        </p:txBody>
      </p:sp>
    </p:spTree>
    <p:extLst>
      <p:ext uri="{BB962C8B-B14F-4D97-AF65-F5344CB8AC3E}">
        <p14:creationId xmlns:p14="http://schemas.microsoft.com/office/powerpoint/2010/main" val="409103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words&#10;&#10;Description automatically generated">
            <a:extLst>
              <a:ext uri="{FF2B5EF4-FFF2-40B4-BE49-F238E27FC236}">
                <a16:creationId xmlns:a16="http://schemas.microsoft.com/office/drawing/2014/main" id="{B7E52ABF-B7AA-5F8B-6BDA-836257C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6483" r="277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8631A6-6E14-EF1C-4C46-F77C05B160A0}"/>
              </a:ext>
            </a:extLst>
          </p:cNvPr>
          <p:cNvSpPr/>
          <p:nvPr/>
        </p:nvSpPr>
        <p:spPr>
          <a:xfrm>
            <a:off x="0" y="0"/>
            <a:ext cx="4023359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C5B5-6685-BB3C-656B-6B25E862B54B}"/>
              </a:ext>
            </a:extLst>
          </p:cNvPr>
          <p:cNvSpPr/>
          <p:nvPr/>
        </p:nvSpPr>
        <p:spPr>
          <a:xfrm>
            <a:off x="4023359" y="0"/>
            <a:ext cx="8168641" cy="683970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4639-C87F-E70C-E25F-BDFB9D5A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61963"/>
            <a:ext cx="7832900" cy="807851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latin typeface="Britannic Bold" panose="020B0903060703020204" pitchFamily="34" charset="0"/>
              </a:rPr>
              <a:t>The debt is remitted, canceled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62B3-96E2-D06D-BBEB-45AEE8EE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731768"/>
            <a:ext cx="11388900" cy="4349296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Georgia" panose="02040502050405020303" pitchFamily="18" charset="0"/>
              </a:rPr>
              <a:t>Matthew 6:12 </a:t>
            </a:r>
            <a:r>
              <a:rPr lang="en-US" sz="3400" dirty="0"/>
              <a:t>And forgive us our </a:t>
            </a:r>
            <a:r>
              <a:rPr lang="en-US" sz="3400" u="sng" dirty="0"/>
              <a:t>debts</a:t>
            </a:r>
            <a:r>
              <a:rPr lang="en-US" sz="3400" dirty="0"/>
              <a:t>, As we forgive our </a:t>
            </a:r>
            <a:r>
              <a:rPr lang="en-US" sz="3400" u="sng" dirty="0"/>
              <a:t>debtors</a:t>
            </a:r>
            <a:r>
              <a:rPr lang="en-US" sz="3400" dirty="0"/>
              <a:t>.</a:t>
            </a:r>
          </a:p>
          <a:p>
            <a:pPr marL="457200" indent="-4572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Forgiveness says “I am going to let go of the way I feel”</a:t>
            </a:r>
          </a:p>
          <a:p>
            <a:pPr marL="457200" indent="-4572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But contingent on the other person repenting</a:t>
            </a:r>
          </a:p>
          <a:p>
            <a:pPr marL="457200" indent="-4572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Col 3:13 </a:t>
            </a:r>
            <a:r>
              <a:rPr lang="en-US" sz="3600" dirty="0"/>
              <a:t>bearing with one another, and forgiving one another, if anyone has a complaint against another; even as Christ forgave you, so you also </a:t>
            </a:r>
            <a:r>
              <a:rPr lang="en-US" sz="3600" i="1" dirty="0"/>
              <a:t>must do. </a:t>
            </a:r>
            <a:r>
              <a:rPr lang="en-US" sz="3600" dirty="0"/>
              <a:t>(Eph 4:32)</a:t>
            </a:r>
            <a:endParaRPr lang="en-US" sz="3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0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words&#10;&#10;Description automatically generated">
            <a:extLst>
              <a:ext uri="{FF2B5EF4-FFF2-40B4-BE49-F238E27FC236}">
                <a16:creationId xmlns:a16="http://schemas.microsoft.com/office/drawing/2014/main" id="{B7E52ABF-B7AA-5F8B-6BDA-836257C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6483" r="277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8631A6-6E14-EF1C-4C46-F77C05B160A0}"/>
              </a:ext>
            </a:extLst>
          </p:cNvPr>
          <p:cNvSpPr/>
          <p:nvPr/>
        </p:nvSpPr>
        <p:spPr>
          <a:xfrm>
            <a:off x="0" y="0"/>
            <a:ext cx="4023359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C5B5-6685-BB3C-656B-6B25E862B54B}"/>
              </a:ext>
            </a:extLst>
          </p:cNvPr>
          <p:cNvSpPr/>
          <p:nvPr/>
        </p:nvSpPr>
        <p:spPr>
          <a:xfrm>
            <a:off x="4023359" y="0"/>
            <a:ext cx="8168641" cy="683970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4639-C87F-E70C-E25F-BDFB9D5A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61963"/>
            <a:ext cx="7792260" cy="807851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latin typeface="Britannic Bold" panose="020B0903060703020204" pitchFamily="34" charset="0"/>
              </a:rPr>
              <a:t>Two kinds of forgiveness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62B3-96E2-D06D-BBEB-45AEE8EE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899920"/>
            <a:ext cx="11439700" cy="4181143"/>
          </a:xfrm>
        </p:spPr>
        <p:txBody>
          <a:bodyPr>
            <a:normAutofit lnSpcReduction="10000"/>
          </a:bodyPr>
          <a:lstStyle/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Restore to former relationship (contingent on repentance)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I’m not going to hold this against you (not based on repentance) ..  we don’t hold bitterness</a:t>
            </a:r>
          </a:p>
          <a:p>
            <a:pPr marL="1028700" lvl="1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Jesus on cross – “Father forgive them, for they know not what they do”</a:t>
            </a:r>
          </a:p>
          <a:p>
            <a:pPr marL="1028700" lvl="1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They were offered forgiveness – Acts 2:36-38 these same people had not been forgiven	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endParaRPr lang="en-US" sz="3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words&#10;&#10;Description automatically generated">
            <a:extLst>
              <a:ext uri="{FF2B5EF4-FFF2-40B4-BE49-F238E27FC236}">
                <a16:creationId xmlns:a16="http://schemas.microsoft.com/office/drawing/2014/main" id="{B7E52ABF-B7AA-5F8B-6BDA-836257C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6483" r="277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8631A6-6E14-EF1C-4C46-F77C05B160A0}"/>
              </a:ext>
            </a:extLst>
          </p:cNvPr>
          <p:cNvSpPr/>
          <p:nvPr/>
        </p:nvSpPr>
        <p:spPr>
          <a:xfrm>
            <a:off x="0" y="0"/>
            <a:ext cx="4023359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C5B5-6685-BB3C-656B-6B25E862B54B}"/>
              </a:ext>
            </a:extLst>
          </p:cNvPr>
          <p:cNvSpPr/>
          <p:nvPr/>
        </p:nvSpPr>
        <p:spPr>
          <a:xfrm>
            <a:off x="4023359" y="0"/>
            <a:ext cx="8168641" cy="683970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4639-C87F-E70C-E25F-BDFB9D5A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61963"/>
            <a:ext cx="7792260" cy="807851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latin typeface="Britannic Bold" panose="020B0903060703020204" pitchFamily="34" charset="0"/>
              </a:rPr>
              <a:t>Forgiven when we repent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62B3-96E2-D06D-BBEB-45AEE8EE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50" y="1731767"/>
            <a:ext cx="11439700" cy="4415033"/>
          </a:xfrm>
        </p:spPr>
        <p:txBody>
          <a:bodyPr>
            <a:normAutofit lnSpcReduction="10000"/>
          </a:bodyPr>
          <a:lstStyle/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Luke 17:3 </a:t>
            </a:r>
            <a:r>
              <a:rPr lang="en-US" sz="3400" dirty="0"/>
              <a:t>Take heed to yourselves. If your brother sins against you, rebuke him; and if he repents, forgive him.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Acts 7:59-60 </a:t>
            </a:r>
            <a:r>
              <a:rPr lang="en-US" sz="3400" dirty="0"/>
              <a:t>And they stoned Stephen as he was calling on </a:t>
            </a:r>
            <a:r>
              <a:rPr lang="en-US" sz="3400" i="1" dirty="0"/>
              <a:t>God</a:t>
            </a:r>
            <a:r>
              <a:rPr lang="en-US" sz="3400" dirty="0"/>
              <a:t> and saying, “Lord Jesus, receive my spirit.” </a:t>
            </a:r>
            <a:r>
              <a:rPr lang="en-US" sz="3400" baseline="30000" dirty="0"/>
              <a:t>60 </a:t>
            </a:r>
            <a:r>
              <a:rPr lang="en-US" sz="3400" dirty="0"/>
              <a:t>Then he knelt down and cried out with a loud voice, “Lord, do not charge them with this sin.”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1 Cor 5:4-5 </a:t>
            </a:r>
            <a:r>
              <a:rPr lang="en-US" sz="3400" dirty="0"/>
              <a:t>deliver such a one to Satan for the destruction of the flesh, that his spirit may be saved in the day of the Lord Jesus.</a:t>
            </a:r>
            <a:endParaRPr lang="en-US" sz="3400" dirty="0">
              <a:latin typeface="Georgia" panose="02040502050405020303" pitchFamily="18" charset="0"/>
            </a:endParaRP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endParaRPr lang="en-US" sz="3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words&#10;&#10;Description automatically generated">
            <a:extLst>
              <a:ext uri="{FF2B5EF4-FFF2-40B4-BE49-F238E27FC236}">
                <a16:creationId xmlns:a16="http://schemas.microsoft.com/office/drawing/2014/main" id="{B7E52ABF-B7AA-5F8B-6BDA-836257C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6483" r="277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8631A6-6E14-EF1C-4C46-F77C05B160A0}"/>
              </a:ext>
            </a:extLst>
          </p:cNvPr>
          <p:cNvSpPr/>
          <p:nvPr/>
        </p:nvSpPr>
        <p:spPr>
          <a:xfrm>
            <a:off x="0" y="0"/>
            <a:ext cx="4023359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C5B5-6685-BB3C-656B-6B25E862B54B}"/>
              </a:ext>
            </a:extLst>
          </p:cNvPr>
          <p:cNvSpPr/>
          <p:nvPr/>
        </p:nvSpPr>
        <p:spPr>
          <a:xfrm>
            <a:off x="4023359" y="0"/>
            <a:ext cx="8168641" cy="683970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4639-C87F-E70C-E25F-BDFB9D5A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61963"/>
            <a:ext cx="7792260" cy="807851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latin typeface="Britannic Bold" panose="020B0903060703020204" pitchFamily="34" charset="0"/>
              </a:rPr>
              <a:t>Questions..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62B3-96E2-D06D-BBEB-45AEE8EE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50" y="1731767"/>
            <a:ext cx="11053850" cy="4415033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“I’ll forgive but I’ll never forget”</a:t>
            </a:r>
          </a:p>
          <a:p>
            <a:pPr marL="1028700" lvl="1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Usually indicates bitterness</a:t>
            </a:r>
          </a:p>
          <a:p>
            <a:pPr marL="1028700" lvl="1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Matt 18:35 </a:t>
            </a:r>
            <a:r>
              <a:rPr lang="en-US" sz="3600" dirty="0"/>
              <a:t>So My heavenly Father also will do to you if each of you, from his heart, does not forgive his brother his trespasses.”</a:t>
            </a:r>
          </a:p>
          <a:p>
            <a:pPr marL="1028700" lvl="1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Heb 8:12 </a:t>
            </a:r>
            <a:r>
              <a:rPr lang="en-US" sz="3400" dirty="0"/>
              <a:t>For I will be merciful to their unrighteous-ness, and their sins and their lawless deeds I will remember no more.” (Heb 10:17)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endParaRPr lang="en-US" sz="3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words&#10;&#10;Description automatically generated">
            <a:extLst>
              <a:ext uri="{FF2B5EF4-FFF2-40B4-BE49-F238E27FC236}">
                <a16:creationId xmlns:a16="http://schemas.microsoft.com/office/drawing/2014/main" id="{B7E52ABF-B7AA-5F8B-6BDA-836257C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6483" r="277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8631A6-6E14-EF1C-4C46-F77C05B160A0}"/>
              </a:ext>
            </a:extLst>
          </p:cNvPr>
          <p:cNvSpPr/>
          <p:nvPr/>
        </p:nvSpPr>
        <p:spPr>
          <a:xfrm>
            <a:off x="0" y="0"/>
            <a:ext cx="4023359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C5B5-6685-BB3C-656B-6B25E862B54B}"/>
              </a:ext>
            </a:extLst>
          </p:cNvPr>
          <p:cNvSpPr/>
          <p:nvPr/>
        </p:nvSpPr>
        <p:spPr>
          <a:xfrm>
            <a:off x="4023359" y="0"/>
            <a:ext cx="8168641" cy="683970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4639-C87F-E70C-E25F-BDFB9D5A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61963"/>
            <a:ext cx="7792260" cy="807851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latin typeface="Britannic Bold" panose="020B0903060703020204" pitchFamily="34" charset="0"/>
              </a:rPr>
              <a:t>Jesus’ standard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62B3-96E2-D06D-BBEB-45AEE8EE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50" y="1731767"/>
            <a:ext cx="11053850" cy="4415033"/>
          </a:xfrm>
        </p:spPr>
        <p:txBody>
          <a:bodyPr>
            <a:normAutofit fontScale="92500"/>
          </a:bodyPr>
          <a:lstStyle/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Luke 17:3-5 </a:t>
            </a:r>
            <a:r>
              <a:rPr lang="en-US" sz="3600" dirty="0"/>
              <a:t>Take heed to yourselves. If your brother sins against you, rebuke him; and if he repents, forgive him. </a:t>
            </a:r>
            <a:r>
              <a:rPr lang="en-US" sz="3600" baseline="30000" dirty="0"/>
              <a:t>4 </a:t>
            </a:r>
            <a:r>
              <a:rPr lang="en-US" sz="3600" dirty="0"/>
              <a:t>And if he sins against you seven times in a day, and seven times in a day returns to you, saying, ‘I repent,’ you shall forgive him.”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600" dirty="0">
                <a:latin typeface="Georgia" panose="02040502050405020303" pitchFamily="18" charset="0"/>
              </a:rPr>
              <a:t>Matthew 18:21-22</a:t>
            </a:r>
            <a:r>
              <a:rPr lang="en-US" sz="3600" dirty="0"/>
              <a:t>Then Peter came to Him and said, “Lord, how often shall my brother sin against me, and I forgive him? Up to seven times?” </a:t>
            </a:r>
            <a:r>
              <a:rPr lang="en-US" sz="3600" baseline="30000" dirty="0"/>
              <a:t>22 </a:t>
            </a:r>
            <a:r>
              <a:rPr lang="en-US" sz="3600" dirty="0"/>
              <a:t>Jesus said to him, “I do not say to you, up to seven times, but up to seventy times seven. 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endParaRPr lang="en-US" sz="3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19F3ABD0-103F-0052-6C05-BEFFD1041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hugging&#10;&#10;Description automatically generated">
            <a:extLst>
              <a:ext uri="{FF2B5EF4-FFF2-40B4-BE49-F238E27FC236}">
                <a16:creationId xmlns:a16="http://schemas.microsoft.com/office/drawing/2014/main" id="{A10B1037-EE8A-9035-6F49-A33901196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5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1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words&#10;&#10;Description automatically generated">
            <a:extLst>
              <a:ext uri="{FF2B5EF4-FFF2-40B4-BE49-F238E27FC236}">
                <a16:creationId xmlns:a16="http://schemas.microsoft.com/office/drawing/2014/main" id="{B7E52ABF-B7AA-5F8B-6BDA-836257C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1696" b="1"/>
          <a:stretch/>
        </p:blipFill>
        <p:spPr>
          <a:xfrm>
            <a:off x="-3049" y="0"/>
            <a:ext cx="12191999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4639-C87F-E70C-E25F-BDFB9D5A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811" y="5004540"/>
            <a:ext cx="10058400" cy="903127"/>
          </a:xfrm>
          <a:solidFill>
            <a:schemeClr val="bg1"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latin typeface="Britannic Bold" panose="020B0903060703020204" pitchFamily="34" charset="0"/>
              </a:rPr>
              <a:t>The Blessing of Forgiveness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62B3-96E2-D06D-BBEB-45AEE8EE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11" y="6002443"/>
            <a:ext cx="10058400" cy="682837"/>
          </a:xfr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200" dirty="0">
                <a:latin typeface="Georgia" panose="02040502050405020303" pitchFamily="18" charset="0"/>
              </a:rPr>
              <a:t>Matthew 6:12-15</a:t>
            </a:r>
          </a:p>
        </p:txBody>
      </p:sp>
    </p:spTree>
    <p:extLst>
      <p:ext uri="{BB962C8B-B14F-4D97-AF65-F5344CB8AC3E}">
        <p14:creationId xmlns:p14="http://schemas.microsoft.com/office/powerpoint/2010/main" val="255557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25328079-722D-A596-C575-F56424AF8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135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truck parked in front of a building&#10;&#10;Description automatically generated">
            <a:extLst>
              <a:ext uri="{FF2B5EF4-FFF2-40B4-BE49-F238E27FC236}">
                <a16:creationId xmlns:a16="http://schemas.microsoft.com/office/drawing/2014/main" id="{09A78CA7-5B6F-5893-B26D-B5CBBEB25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2" r="23323" b="-1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2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ith microphones&#10;&#10;Description automatically generated">
            <a:extLst>
              <a:ext uri="{FF2B5EF4-FFF2-40B4-BE49-F238E27FC236}">
                <a16:creationId xmlns:a16="http://schemas.microsoft.com/office/drawing/2014/main" id="{4071646D-C4F7-1877-8F77-BF0969CEE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6" y="793930"/>
            <a:ext cx="10354207" cy="544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19F3ABD0-103F-0052-6C05-BEFFD1041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hugging&#10;&#10;Description automatically generated">
            <a:extLst>
              <a:ext uri="{FF2B5EF4-FFF2-40B4-BE49-F238E27FC236}">
                <a16:creationId xmlns:a16="http://schemas.microsoft.com/office/drawing/2014/main" id="{A10B1037-EE8A-9035-6F49-A33901196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5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8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words&#10;&#10;Description automatically generated">
            <a:extLst>
              <a:ext uri="{FF2B5EF4-FFF2-40B4-BE49-F238E27FC236}">
                <a16:creationId xmlns:a16="http://schemas.microsoft.com/office/drawing/2014/main" id="{B7E52ABF-B7AA-5F8B-6BDA-836257C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6483" r="277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8631A6-6E14-EF1C-4C46-F77C05B160A0}"/>
              </a:ext>
            </a:extLst>
          </p:cNvPr>
          <p:cNvSpPr/>
          <p:nvPr/>
        </p:nvSpPr>
        <p:spPr>
          <a:xfrm>
            <a:off x="0" y="0"/>
            <a:ext cx="4023359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C5B5-6685-BB3C-656B-6B25E862B54B}"/>
              </a:ext>
            </a:extLst>
          </p:cNvPr>
          <p:cNvSpPr/>
          <p:nvPr/>
        </p:nvSpPr>
        <p:spPr>
          <a:xfrm>
            <a:off x="4023359" y="0"/>
            <a:ext cx="8168641" cy="683970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4639-C87F-E70C-E25F-BDFB9D5A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61963"/>
            <a:ext cx="6898179" cy="807851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latin typeface="Britannic Bold" panose="020B0903060703020204" pitchFamily="34" charset="0"/>
              </a:rPr>
              <a:t>God is ready to forgive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62B3-96E2-D06D-BBEB-45AEE8EE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828800"/>
            <a:ext cx="11317780" cy="4252263"/>
          </a:xfrm>
        </p:spPr>
        <p:txBody>
          <a:bodyPr>
            <a:normAutofit/>
          </a:bodyPr>
          <a:lstStyle/>
          <a:p>
            <a:pPr algn="l">
              <a:buClr>
                <a:srgbClr val="FF0000"/>
              </a:buClr>
            </a:pPr>
            <a:r>
              <a:rPr lang="en-US" sz="3800" dirty="0">
                <a:latin typeface="Georgia" panose="02040502050405020303" pitchFamily="18" charset="0"/>
              </a:rPr>
              <a:t>Psalm 86:5  </a:t>
            </a:r>
            <a:r>
              <a:rPr lang="en-US" sz="3400" dirty="0"/>
              <a:t>For You, Lord, </a:t>
            </a:r>
            <a:r>
              <a:rPr lang="en-US" sz="3400" i="1" dirty="0"/>
              <a:t>are</a:t>
            </a:r>
            <a:r>
              <a:rPr lang="en-US" sz="3400" dirty="0"/>
              <a:t> good, and ready to forgive, and abundant in mercy to all those who call upon You.</a:t>
            </a:r>
          </a:p>
          <a:p>
            <a:pPr algn="l">
              <a:buClr>
                <a:srgbClr val="FF0000"/>
              </a:buClr>
            </a:pPr>
            <a:r>
              <a:rPr lang="en-US" sz="3800" dirty="0">
                <a:latin typeface="Georgia" panose="02040502050405020303" pitchFamily="18" charset="0"/>
              </a:rPr>
              <a:t>1 John 1:9 </a:t>
            </a:r>
            <a:r>
              <a:rPr lang="en-US" sz="3400" dirty="0"/>
              <a:t>If we confess our sins, He is faithful and just to forgive us </a:t>
            </a:r>
            <a:r>
              <a:rPr lang="en-US" sz="3400" i="1" dirty="0"/>
              <a:t>our</a:t>
            </a:r>
            <a:r>
              <a:rPr lang="en-US" sz="3400" dirty="0"/>
              <a:t> sins and to cleanse us from all unrighteousness. </a:t>
            </a:r>
          </a:p>
          <a:p>
            <a:pPr marL="457200" indent="-457200" algn="l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sz="3200" dirty="0">
                <a:latin typeface="Georgia" panose="02040502050405020303" pitchFamily="18" charset="0"/>
              </a:rPr>
              <a:t>God is ready to forgive (when we repent)</a:t>
            </a:r>
          </a:p>
          <a:p>
            <a:pPr marL="457200" indent="-457200" algn="l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sz="3200" dirty="0">
                <a:latin typeface="Georgia" panose="02040502050405020303" pitchFamily="18" charset="0"/>
              </a:rPr>
              <a:t>Do I have to forgive before they ask?</a:t>
            </a:r>
          </a:p>
          <a:p>
            <a:pPr marL="457200" indent="-457200" algn="l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sz="3200" dirty="0">
                <a:latin typeface="Georgia" panose="02040502050405020303" pitchFamily="18" charset="0"/>
              </a:rPr>
              <a:t>Automatically or when they ask?</a:t>
            </a:r>
          </a:p>
        </p:txBody>
      </p:sp>
      <p:pic>
        <p:nvPicPr>
          <p:cNvPr id="8" name="Picture 7" descr="A person and person hugging outside&#10;&#10;Description automatically generated">
            <a:extLst>
              <a:ext uri="{FF2B5EF4-FFF2-40B4-BE49-F238E27FC236}">
                <a16:creationId xmlns:a16="http://schemas.microsoft.com/office/drawing/2014/main" id="{D88C04B2-0541-1F12-DDBB-1DE6F9B3F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52" y="4138951"/>
            <a:ext cx="2762568" cy="18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words&#10;&#10;Description automatically generated">
            <a:extLst>
              <a:ext uri="{FF2B5EF4-FFF2-40B4-BE49-F238E27FC236}">
                <a16:creationId xmlns:a16="http://schemas.microsoft.com/office/drawing/2014/main" id="{B7E52ABF-B7AA-5F8B-6BDA-836257C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6483" r="277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8631A6-6E14-EF1C-4C46-F77C05B160A0}"/>
              </a:ext>
            </a:extLst>
          </p:cNvPr>
          <p:cNvSpPr/>
          <p:nvPr/>
        </p:nvSpPr>
        <p:spPr>
          <a:xfrm>
            <a:off x="0" y="0"/>
            <a:ext cx="4023359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C5B5-6685-BB3C-656B-6B25E862B54B}"/>
              </a:ext>
            </a:extLst>
          </p:cNvPr>
          <p:cNvSpPr/>
          <p:nvPr/>
        </p:nvSpPr>
        <p:spPr>
          <a:xfrm>
            <a:off x="4023359" y="0"/>
            <a:ext cx="8168641" cy="683970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4639-C87F-E70C-E25F-BDFB9D5A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61963"/>
            <a:ext cx="7568738" cy="807851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latin typeface="Britannic Bold" panose="020B0903060703020204" pitchFamily="34" charset="0"/>
              </a:rPr>
              <a:t>Forgiveness in our Lives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62B3-96E2-D06D-BBEB-45AEE8EE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889760"/>
            <a:ext cx="11358420" cy="4191303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Georgia" panose="02040502050405020303" pitchFamily="18" charset="0"/>
              </a:rPr>
              <a:t>Matt 6:14-15 </a:t>
            </a:r>
            <a:r>
              <a:rPr lang="en-US" sz="3400" dirty="0"/>
              <a:t>“For if you forgive men their trespasses, your heavenly Father will also forgive you. </a:t>
            </a:r>
            <a:r>
              <a:rPr lang="en-US" sz="3400" baseline="30000" dirty="0"/>
              <a:t>15 </a:t>
            </a:r>
            <a:r>
              <a:rPr lang="en-US" sz="3400" dirty="0"/>
              <a:t>But if you do not forgive men their trespasses, neither will your Father forgive your trespasses.</a:t>
            </a:r>
          </a:p>
          <a:p>
            <a:pPr algn="l"/>
            <a:r>
              <a:rPr lang="en-US" sz="3800" dirty="0">
                <a:latin typeface="Georgia" panose="02040502050405020303" pitchFamily="18" charset="0"/>
              </a:rPr>
              <a:t>Ephesians 4:32</a:t>
            </a:r>
            <a:r>
              <a:rPr lang="en-US" sz="3400" dirty="0">
                <a:latin typeface="Georgia" panose="02040502050405020303" pitchFamily="18" charset="0"/>
              </a:rPr>
              <a:t> </a:t>
            </a:r>
            <a:r>
              <a:rPr lang="en-US" sz="3400" dirty="0"/>
              <a:t>And be kind to one another, tenderhearted, forgiving one another, even as God in Christ forgave you.</a:t>
            </a:r>
            <a:endParaRPr lang="en-US" sz="3400" dirty="0">
              <a:latin typeface="Georgia" panose="02040502050405020303" pitchFamily="18" charset="0"/>
            </a:endParaRPr>
          </a:p>
          <a:p>
            <a:pPr algn="l"/>
            <a:endParaRPr lang="en-US" sz="3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words&#10;&#10;Description automatically generated">
            <a:extLst>
              <a:ext uri="{FF2B5EF4-FFF2-40B4-BE49-F238E27FC236}">
                <a16:creationId xmlns:a16="http://schemas.microsoft.com/office/drawing/2014/main" id="{B7E52ABF-B7AA-5F8B-6BDA-836257C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6483" r="277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8631A6-6E14-EF1C-4C46-F77C05B160A0}"/>
              </a:ext>
            </a:extLst>
          </p:cNvPr>
          <p:cNvSpPr/>
          <p:nvPr/>
        </p:nvSpPr>
        <p:spPr>
          <a:xfrm>
            <a:off x="0" y="0"/>
            <a:ext cx="4023359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C5B5-6685-BB3C-656B-6B25E862B54B}"/>
              </a:ext>
            </a:extLst>
          </p:cNvPr>
          <p:cNvSpPr/>
          <p:nvPr/>
        </p:nvSpPr>
        <p:spPr>
          <a:xfrm>
            <a:off x="4023359" y="32695"/>
            <a:ext cx="8168641" cy="683970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4639-C87F-E70C-E25F-BDFB9D5A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61963"/>
            <a:ext cx="6898179" cy="807851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latin typeface="Britannic Bold" panose="020B0903060703020204" pitchFamily="34" charset="0"/>
              </a:rPr>
              <a:t>What is Forgiveness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62B3-96E2-D06D-BBEB-45AEE8EE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032000"/>
            <a:ext cx="11043460" cy="3693463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Georgia" panose="02040502050405020303" pitchFamily="18" charset="0"/>
              </a:rPr>
              <a:t>Definition – </a:t>
            </a:r>
            <a:r>
              <a:rPr lang="en-US" sz="3400" dirty="0"/>
              <a:t>an attitude of heart which restores the offender to the former state and affections of the </a:t>
            </a:r>
            <a:r>
              <a:rPr lang="en-US" sz="3400" dirty="0" err="1"/>
              <a:t>the</a:t>
            </a:r>
            <a:r>
              <a:rPr lang="en-US" sz="3400" dirty="0"/>
              <a:t> offended one </a:t>
            </a:r>
          </a:p>
          <a:p>
            <a:pPr algn="l"/>
            <a:r>
              <a:rPr lang="en-US" sz="3400" dirty="0">
                <a:latin typeface="Georgia" panose="02040502050405020303" pitchFamily="18" charset="0"/>
              </a:rPr>
              <a:t>Test to know if you have truly forgiven?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400" dirty="0"/>
              <a:t>Do you feel as kindly toward them as before?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400" dirty="0"/>
              <a:t>Is the relationship restored?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98924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words&#10;&#10;Description automatically generated">
            <a:extLst>
              <a:ext uri="{FF2B5EF4-FFF2-40B4-BE49-F238E27FC236}">
                <a16:creationId xmlns:a16="http://schemas.microsoft.com/office/drawing/2014/main" id="{B7E52ABF-B7AA-5F8B-6BDA-836257C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6483" r="277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8631A6-6E14-EF1C-4C46-F77C05B160A0}"/>
              </a:ext>
            </a:extLst>
          </p:cNvPr>
          <p:cNvSpPr/>
          <p:nvPr/>
        </p:nvSpPr>
        <p:spPr>
          <a:xfrm>
            <a:off x="0" y="0"/>
            <a:ext cx="4023359" cy="68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C5B5-6685-BB3C-656B-6B25E862B54B}"/>
              </a:ext>
            </a:extLst>
          </p:cNvPr>
          <p:cNvSpPr/>
          <p:nvPr/>
        </p:nvSpPr>
        <p:spPr>
          <a:xfrm>
            <a:off x="4023359" y="0"/>
            <a:ext cx="8168641" cy="683970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34639-C87F-E70C-E25F-BDFB9D5A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61963"/>
            <a:ext cx="7426500" cy="10823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400" dirty="0">
                <a:latin typeface="Britannic Bold" panose="020B0903060703020204" pitchFamily="34" charset="0"/>
              </a:rPr>
              <a:t>When God </a:t>
            </a:r>
            <a:r>
              <a:rPr lang="en-US" sz="4400" dirty="0" err="1">
                <a:latin typeface="Britannic Bold" panose="020B0903060703020204" pitchFamily="34" charset="0"/>
              </a:rPr>
              <a:t>forgives..how</a:t>
            </a:r>
            <a:r>
              <a:rPr lang="en-US" sz="4400" dirty="0">
                <a:latin typeface="Britannic Bold" panose="020B0903060703020204" pitchFamily="34" charset="0"/>
              </a:rPr>
              <a:t> does He treat the one forgiven?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62B3-96E2-D06D-BBEB-45AEE8EE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950720"/>
            <a:ext cx="11023140" cy="4130343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Georgia" panose="02040502050405020303" pitchFamily="18" charset="0"/>
              </a:rPr>
              <a:t>Psalm 103:10-12 </a:t>
            </a:r>
            <a:r>
              <a:rPr lang="en-US" sz="3400" dirty="0"/>
              <a:t>For as the heavens are high above the earth, </a:t>
            </a:r>
            <a:r>
              <a:rPr lang="en-US" sz="3400" i="1" dirty="0"/>
              <a:t>So</a:t>
            </a:r>
            <a:r>
              <a:rPr lang="en-US" sz="3400" dirty="0"/>
              <a:t> great is His mercy toward those who fear Him; </a:t>
            </a:r>
            <a:r>
              <a:rPr lang="en-US" sz="3400" baseline="30000" dirty="0"/>
              <a:t>12 </a:t>
            </a:r>
            <a:r>
              <a:rPr lang="en-US" sz="3400" dirty="0"/>
              <a:t>As far as the east is from the west, </a:t>
            </a:r>
            <a:r>
              <a:rPr lang="en-US" sz="3400" i="1" dirty="0"/>
              <a:t>So</a:t>
            </a:r>
            <a:r>
              <a:rPr lang="en-US" sz="3400" dirty="0"/>
              <a:t> far has He removed our transgressions from us.</a:t>
            </a:r>
          </a:p>
          <a:p>
            <a:pPr algn="l"/>
            <a:r>
              <a:rPr lang="en-US" sz="3400" dirty="0">
                <a:latin typeface="Georgia" panose="02040502050405020303" pitchFamily="18" charset="0"/>
              </a:rPr>
              <a:t>David’s sins were forgiven – Psalm 32, Psalm 51</a:t>
            </a:r>
          </a:p>
          <a:p>
            <a:pPr algn="l"/>
            <a:r>
              <a:rPr lang="en-US" sz="3400" dirty="0">
                <a:latin typeface="Georgia" panose="02040502050405020303" pitchFamily="18" charset="0"/>
              </a:rPr>
              <a:t>1 John 1:9 </a:t>
            </a:r>
            <a:r>
              <a:rPr lang="en-US" sz="2800" baseline="30000" dirty="0"/>
              <a:t> </a:t>
            </a:r>
            <a:r>
              <a:rPr lang="en-US" sz="3400" dirty="0"/>
              <a:t>If we confess our sins, He is faithful and just to forgive us </a:t>
            </a:r>
            <a:r>
              <a:rPr lang="en-US" sz="3400" i="1" dirty="0"/>
              <a:t>our</a:t>
            </a:r>
            <a:r>
              <a:rPr lang="en-US" sz="3400" dirty="0"/>
              <a:t> sins and to cleanse us from all unrighteousness</a:t>
            </a:r>
            <a:endParaRPr lang="en-US" sz="3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737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Britannic Bold</vt:lpstr>
      <vt:lpstr>Calibri</vt:lpstr>
      <vt:lpstr>Calibri Light</vt:lpstr>
      <vt:lpstr>Georgia</vt:lpstr>
      <vt:lpstr>Office Theme</vt:lpstr>
      <vt:lpstr>The Blessing of Forgiveness</vt:lpstr>
      <vt:lpstr>PowerPoint Presentation</vt:lpstr>
      <vt:lpstr>PowerPoint Presentation</vt:lpstr>
      <vt:lpstr>PowerPoint Presentation</vt:lpstr>
      <vt:lpstr>PowerPoint Presentation</vt:lpstr>
      <vt:lpstr>God is ready to forgive </vt:lpstr>
      <vt:lpstr>Forgiveness in our Lives</vt:lpstr>
      <vt:lpstr>What is Forgiveness</vt:lpstr>
      <vt:lpstr>When God forgives..how does He treat the one forgiven?</vt:lpstr>
      <vt:lpstr>The debt is remitted, canceled</vt:lpstr>
      <vt:lpstr>Two kinds of forgiveness</vt:lpstr>
      <vt:lpstr>Forgiven when we repent</vt:lpstr>
      <vt:lpstr>Questions..</vt:lpstr>
      <vt:lpstr>Jesus’ standard</vt:lpstr>
      <vt:lpstr>PowerPoint Presentation</vt:lpstr>
      <vt:lpstr>PowerPoint Presentation</vt:lpstr>
      <vt:lpstr>The Blessing of Forgiveness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2</cp:revision>
  <dcterms:created xsi:type="dcterms:W3CDTF">2023-09-24T02:36:30Z</dcterms:created>
  <dcterms:modified xsi:type="dcterms:W3CDTF">2023-12-30T00:32:41Z</dcterms:modified>
</cp:coreProperties>
</file>