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7" r:id="rId4"/>
    <p:sldId id="276" r:id="rId5"/>
    <p:sldId id="277" r:id="rId6"/>
    <p:sldId id="271" r:id="rId7"/>
    <p:sldId id="278" r:id="rId8"/>
    <p:sldId id="279" r:id="rId9"/>
    <p:sldId id="272" r:id="rId10"/>
    <p:sldId id="273" r:id="rId11"/>
    <p:sldId id="274" r:id="rId12"/>
    <p:sldId id="275" r:id="rId13"/>
    <p:sldId id="280" r:id="rId14"/>
    <p:sldId id="281" r:id="rId15"/>
    <p:sldId id="28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8FFFD0-CB42-4652-8E6B-BC7AC778A538}" v="181" dt="2023-12-17T18:44:26.5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463" autoAdjust="0"/>
    <p:restoredTop sz="94660"/>
  </p:normalViewPr>
  <p:slideViewPr>
    <p:cSldViewPr snapToGrid="0">
      <p:cViewPr varScale="1">
        <p:scale>
          <a:sx n="63" d="100"/>
          <a:sy n="63" d="100"/>
        </p:scale>
        <p:origin x="24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4B927-2409-156C-2F4A-C68FCCCB1F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971E8E6-9FA4-D58F-19A8-9027761166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393E79-24B1-FFC9-D425-AE8B45BACAC1}"/>
              </a:ext>
            </a:extLst>
          </p:cNvPr>
          <p:cNvSpPr>
            <a:spLocks noGrp="1"/>
          </p:cNvSpPr>
          <p:nvPr>
            <p:ph type="dt" sz="half" idx="10"/>
          </p:nvPr>
        </p:nvSpPr>
        <p:spPr/>
        <p:txBody>
          <a:bodyPr/>
          <a:lstStyle/>
          <a:p>
            <a:fld id="{6E24EADA-337B-430B-BA5D-D5F0CEE24FC4}" type="datetimeFigureOut">
              <a:rPr lang="en-US" smtClean="0"/>
              <a:t>12/29/2023</a:t>
            </a:fld>
            <a:endParaRPr lang="en-US"/>
          </a:p>
        </p:txBody>
      </p:sp>
      <p:sp>
        <p:nvSpPr>
          <p:cNvPr id="5" name="Footer Placeholder 4">
            <a:extLst>
              <a:ext uri="{FF2B5EF4-FFF2-40B4-BE49-F238E27FC236}">
                <a16:creationId xmlns:a16="http://schemas.microsoft.com/office/drawing/2014/main" id="{5ACE21D7-8074-C3B6-5600-D51554C626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F33EE0-F73C-DD68-7F76-A6CF8A9E26AE}"/>
              </a:ext>
            </a:extLst>
          </p:cNvPr>
          <p:cNvSpPr>
            <a:spLocks noGrp="1"/>
          </p:cNvSpPr>
          <p:nvPr>
            <p:ph type="sldNum" sz="quarter" idx="12"/>
          </p:nvPr>
        </p:nvSpPr>
        <p:spPr/>
        <p:txBody>
          <a:bodyPr/>
          <a:lstStyle/>
          <a:p>
            <a:fld id="{CACEA2E8-FB00-429E-A437-DF1EBFE4CAC7}" type="slidenum">
              <a:rPr lang="en-US" smtClean="0"/>
              <a:t>‹#›</a:t>
            </a:fld>
            <a:endParaRPr lang="en-US"/>
          </a:p>
        </p:txBody>
      </p:sp>
    </p:spTree>
    <p:extLst>
      <p:ext uri="{BB962C8B-B14F-4D97-AF65-F5344CB8AC3E}">
        <p14:creationId xmlns:p14="http://schemas.microsoft.com/office/powerpoint/2010/main" val="607380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B4A17-3FEB-5799-EFE7-11C50ED3E7A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3DFF5F-46FF-A746-C59D-73AEC2BF72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031208-1050-5003-2B77-B7336F3C3318}"/>
              </a:ext>
            </a:extLst>
          </p:cNvPr>
          <p:cNvSpPr>
            <a:spLocks noGrp="1"/>
          </p:cNvSpPr>
          <p:nvPr>
            <p:ph type="dt" sz="half" idx="10"/>
          </p:nvPr>
        </p:nvSpPr>
        <p:spPr/>
        <p:txBody>
          <a:bodyPr/>
          <a:lstStyle/>
          <a:p>
            <a:fld id="{6E24EADA-337B-430B-BA5D-D5F0CEE24FC4}" type="datetimeFigureOut">
              <a:rPr lang="en-US" smtClean="0"/>
              <a:t>12/29/2023</a:t>
            </a:fld>
            <a:endParaRPr lang="en-US"/>
          </a:p>
        </p:txBody>
      </p:sp>
      <p:sp>
        <p:nvSpPr>
          <p:cNvPr id="5" name="Footer Placeholder 4">
            <a:extLst>
              <a:ext uri="{FF2B5EF4-FFF2-40B4-BE49-F238E27FC236}">
                <a16:creationId xmlns:a16="http://schemas.microsoft.com/office/drawing/2014/main" id="{11921FAD-607A-5F3C-F392-F5781355E8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B2F6CD-FF48-9A05-97F8-A50BB4580817}"/>
              </a:ext>
            </a:extLst>
          </p:cNvPr>
          <p:cNvSpPr>
            <a:spLocks noGrp="1"/>
          </p:cNvSpPr>
          <p:nvPr>
            <p:ph type="sldNum" sz="quarter" idx="12"/>
          </p:nvPr>
        </p:nvSpPr>
        <p:spPr/>
        <p:txBody>
          <a:bodyPr/>
          <a:lstStyle/>
          <a:p>
            <a:fld id="{CACEA2E8-FB00-429E-A437-DF1EBFE4CAC7}" type="slidenum">
              <a:rPr lang="en-US" smtClean="0"/>
              <a:t>‹#›</a:t>
            </a:fld>
            <a:endParaRPr lang="en-US"/>
          </a:p>
        </p:txBody>
      </p:sp>
    </p:spTree>
    <p:extLst>
      <p:ext uri="{BB962C8B-B14F-4D97-AF65-F5344CB8AC3E}">
        <p14:creationId xmlns:p14="http://schemas.microsoft.com/office/powerpoint/2010/main" val="433466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7C6F9D-0FE6-7978-ECC6-DCDDC20776C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17C48B3-F46D-4EC2-61A3-9FF078EBA80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1090B5-F54E-9815-1224-DDB0BF958F10}"/>
              </a:ext>
            </a:extLst>
          </p:cNvPr>
          <p:cNvSpPr>
            <a:spLocks noGrp="1"/>
          </p:cNvSpPr>
          <p:nvPr>
            <p:ph type="dt" sz="half" idx="10"/>
          </p:nvPr>
        </p:nvSpPr>
        <p:spPr/>
        <p:txBody>
          <a:bodyPr/>
          <a:lstStyle/>
          <a:p>
            <a:fld id="{6E24EADA-337B-430B-BA5D-D5F0CEE24FC4}" type="datetimeFigureOut">
              <a:rPr lang="en-US" smtClean="0"/>
              <a:t>12/29/2023</a:t>
            </a:fld>
            <a:endParaRPr lang="en-US"/>
          </a:p>
        </p:txBody>
      </p:sp>
      <p:sp>
        <p:nvSpPr>
          <p:cNvPr id="5" name="Footer Placeholder 4">
            <a:extLst>
              <a:ext uri="{FF2B5EF4-FFF2-40B4-BE49-F238E27FC236}">
                <a16:creationId xmlns:a16="http://schemas.microsoft.com/office/drawing/2014/main" id="{57E2AFD7-A4BE-150C-31DF-957CE8624D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B6FB41-8982-F586-AF1C-E34A38752669}"/>
              </a:ext>
            </a:extLst>
          </p:cNvPr>
          <p:cNvSpPr>
            <a:spLocks noGrp="1"/>
          </p:cNvSpPr>
          <p:nvPr>
            <p:ph type="sldNum" sz="quarter" idx="12"/>
          </p:nvPr>
        </p:nvSpPr>
        <p:spPr/>
        <p:txBody>
          <a:bodyPr/>
          <a:lstStyle/>
          <a:p>
            <a:fld id="{CACEA2E8-FB00-429E-A437-DF1EBFE4CAC7}" type="slidenum">
              <a:rPr lang="en-US" smtClean="0"/>
              <a:t>‹#›</a:t>
            </a:fld>
            <a:endParaRPr lang="en-US"/>
          </a:p>
        </p:txBody>
      </p:sp>
    </p:spTree>
    <p:extLst>
      <p:ext uri="{BB962C8B-B14F-4D97-AF65-F5344CB8AC3E}">
        <p14:creationId xmlns:p14="http://schemas.microsoft.com/office/powerpoint/2010/main" val="253535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2AC4E-CDC9-C967-5DBC-D0E629E129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1C554A0-D50B-5399-B643-E4BE7D9DBC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19B647-405C-2C38-1079-3863B2593239}"/>
              </a:ext>
            </a:extLst>
          </p:cNvPr>
          <p:cNvSpPr>
            <a:spLocks noGrp="1"/>
          </p:cNvSpPr>
          <p:nvPr>
            <p:ph type="dt" sz="half" idx="10"/>
          </p:nvPr>
        </p:nvSpPr>
        <p:spPr/>
        <p:txBody>
          <a:bodyPr/>
          <a:lstStyle/>
          <a:p>
            <a:fld id="{6E24EADA-337B-430B-BA5D-D5F0CEE24FC4}" type="datetimeFigureOut">
              <a:rPr lang="en-US" smtClean="0"/>
              <a:t>12/29/2023</a:t>
            </a:fld>
            <a:endParaRPr lang="en-US"/>
          </a:p>
        </p:txBody>
      </p:sp>
      <p:sp>
        <p:nvSpPr>
          <p:cNvPr id="5" name="Footer Placeholder 4">
            <a:extLst>
              <a:ext uri="{FF2B5EF4-FFF2-40B4-BE49-F238E27FC236}">
                <a16:creationId xmlns:a16="http://schemas.microsoft.com/office/drawing/2014/main" id="{49ADA057-C14E-826D-DB23-DE2E109C94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003372-B924-C6D1-B623-E6C64ABBABA2}"/>
              </a:ext>
            </a:extLst>
          </p:cNvPr>
          <p:cNvSpPr>
            <a:spLocks noGrp="1"/>
          </p:cNvSpPr>
          <p:nvPr>
            <p:ph type="sldNum" sz="quarter" idx="12"/>
          </p:nvPr>
        </p:nvSpPr>
        <p:spPr/>
        <p:txBody>
          <a:bodyPr/>
          <a:lstStyle/>
          <a:p>
            <a:fld id="{CACEA2E8-FB00-429E-A437-DF1EBFE4CAC7}" type="slidenum">
              <a:rPr lang="en-US" smtClean="0"/>
              <a:t>‹#›</a:t>
            </a:fld>
            <a:endParaRPr lang="en-US"/>
          </a:p>
        </p:txBody>
      </p:sp>
    </p:spTree>
    <p:extLst>
      <p:ext uri="{BB962C8B-B14F-4D97-AF65-F5344CB8AC3E}">
        <p14:creationId xmlns:p14="http://schemas.microsoft.com/office/powerpoint/2010/main" val="369887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E20A8-E5BE-5C9A-E79C-61C9AA079F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67EA06-86EE-B276-D6CF-1931966164B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1BE74A-E2D6-051E-390C-0901B3B0FEDC}"/>
              </a:ext>
            </a:extLst>
          </p:cNvPr>
          <p:cNvSpPr>
            <a:spLocks noGrp="1"/>
          </p:cNvSpPr>
          <p:nvPr>
            <p:ph type="dt" sz="half" idx="10"/>
          </p:nvPr>
        </p:nvSpPr>
        <p:spPr/>
        <p:txBody>
          <a:bodyPr/>
          <a:lstStyle/>
          <a:p>
            <a:fld id="{6E24EADA-337B-430B-BA5D-D5F0CEE24FC4}" type="datetimeFigureOut">
              <a:rPr lang="en-US" smtClean="0"/>
              <a:t>12/29/2023</a:t>
            </a:fld>
            <a:endParaRPr lang="en-US"/>
          </a:p>
        </p:txBody>
      </p:sp>
      <p:sp>
        <p:nvSpPr>
          <p:cNvPr id="5" name="Footer Placeholder 4">
            <a:extLst>
              <a:ext uri="{FF2B5EF4-FFF2-40B4-BE49-F238E27FC236}">
                <a16:creationId xmlns:a16="http://schemas.microsoft.com/office/drawing/2014/main" id="{8AA47CEC-247C-14B3-A290-A1FE8B8B55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6C49C2-4D7B-4F25-B81C-71210AEDA0BE}"/>
              </a:ext>
            </a:extLst>
          </p:cNvPr>
          <p:cNvSpPr>
            <a:spLocks noGrp="1"/>
          </p:cNvSpPr>
          <p:nvPr>
            <p:ph type="sldNum" sz="quarter" idx="12"/>
          </p:nvPr>
        </p:nvSpPr>
        <p:spPr/>
        <p:txBody>
          <a:bodyPr/>
          <a:lstStyle/>
          <a:p>
            <a:fld id="{CACEA2E8-FB00-429E-A437-DF1EBFE4CAC7}" type="slidenum">
              <a:rPr lang="en-US" smtClean="0"/>
              <a:t>‹#›</a:t>
            </a:fld>
            <a:endParaRPr lang="en-US"/>
          </a:p>
        </p:txBody>
      </p:sp>
    </p:spTree>
    <p:extLst>
      <p:ext uri="{BB962C8B-B14F-4D97-AF65-F5344CB8AC3E}">
        <p14:creationId xmlns:p14="http://schemas.microsoft.com/office/powerpoint/2010/main" val="131734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73117-D615-8F9A-0235-E48091FAD3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3EEF99-6DA3-0A6B-0D0A-65AB78109A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EFCF6BE-41AD-8113-9423-FB8E9298A6D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24A2D7-5ED5-B6EE-7A86-A4B8FD974044}"/>
              </a:ext>
            </a:extLst>
          </p:cNvPr>
          <p:cNvSpPr>
            <a:spLocks noGrp="1"/>
          </p:cNvSpPr>
          <p:nvPr>
            <p:ph type="dt" sz="half" idx="10"/>
          </p:nvPr>
        </p:nvSpPr>
        <p:spPr/>
        <p:txBody>
          <a:bodyPr/>
          <a:lstStyle/>
          <a:p>
            <a:fld id="{6E24EADA-337B-430B-BA5D-D5F0CEE24FC4}" type="datetimeFigureOut">
              <a:rPr lang="en-US" smtClean="0"/>
              <a:t>12/29/2023</a:t>
            </a:fld>
            <a:endParaRPr lang="en-US"/>
          </a:p>
        </p:txBody>
      </p:sp>
      <p:sp>
        <p:nvSpPr>
          <p:cNvPr id="6" name="Footer Placeholder 5">
            <a:extLst>
              <a:ext uri="{FF2B5EF4-FFF2-40B4-BE49-F238E27FC236}">
                <a16:creationId xmlns:a16="http://schemas.microsoft.com/office/drawing/2014/main" id="{ED469891-B98B-F002-C6D4-F71E6E342F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86DBE-0F13-859C-15EE-32780CBA7B38}"/>
              </a:ext>
            </a:extLst>
          </p:cNvPr>
          <p:cNvSpPr>
            <a:spLocks noGrp="1"/>
          </p:cNvSpPr>
          <p:nvPr>
            <p:ph type="sldNum" sz="quarter" idx="12"/>
          </p:nvPr>
        </p:nvSpPr>
        <p:spPr/>
        <p:txBody>
          <a:bodyPr/>
          <a:lstStyle/>
          <a:p>
            <a:fld id="{CACEA2E8-FB00-429E-A437-DF1EBFE4CAC7}" type="slidenum">
              <a:rPr lang="en-US" smtClean="0"/>
              <a:t>‹#›</a:t>
            </a:fld>
            <a:endParaRPr lang="en-US"/>
          </a:p>
        </p:txBody>
      </p:sp>
    </p:spTree>
    <p:extLst>
      <p:ext uri="{BB962C8B-B14F-4D97-AF65-F5344CB8AC3E}">
        <p14:creationId xmlns:p14="http://schemas.microsoft.com/office/powerpoint/2010/main" val="812977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02A1D-2BFB-3B4A-7236-C26B5348100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D610D6-DA73-1F71-A02B-BB5EFAB16A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58AE66-B527-C0E8-6441-C71A4AAC46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562D41D-7F91-F58C-2670-6A0BBE0401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6E501A-28FA-77AF-D4BF-21D5AE0CD8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A168A-DDDB-3D43-87C9-D8D6645A8D13}"/>
              </a:ext>
            </a:extLst>
          </p:cNvPr>
          <p:cNvSpPr>
            <a:spLocks noGrp="1"/>
          </p:cNvSpPr>
          <p:nvPr>
            <p:ph type="dt" sz="half" idx="10"/>
          </p:nvPr>
        </p:nvSpPr>
        <p:spPr/>
        <p:txBody>
          <a:bodyPr/>
          <a:lstStyle/>
          <a:p>
            <a:fld id="{6E24EADA-337B-430B-BA5D-D5F0CEE24FC4}" type="datetimeFigureOut">
              <a:rPr lang="en-US" smtClean="0"/>
              <a:t>12/29/2023</a:t>
            </a:fld>
            <a:endParaRPr lang="en-US"/>
          </a:p>
        </p:txBody>
      </p:sp>
      <p:sp>
        <p:nvSpPr>
          <p:cNvPr id="8" name="Footer Placeholder 7">
            <a:extLst>
              <a:ext uri="{FF2B5EF4-FFF2-40B4-BE49-F238E27FC236}">
                <a16:creationId xmlns:a16="http://schemas.microsoft.com/office/drawing/2014/main" id="{E8286215-2020-8DB4-F436-98601EE2E1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9E0601-3C90-378E-D1F6-2E8BC59DD6A4}"/>
              </a:ext>
            </a:extLst>
          </p:cNvPr>
          <p:cNvSpPr>
            <a:spLocks noGrp="1"/>
          </p:cNvSpPr>
          <p:nvPr>
            <p:ph type="sldNum" sz="quarter" idx="12"/>
          </p:nvPr>
        </p:nvSpPr>
        <p:spPr/>
        <p:txBody>
          <a:bodyPr/>
          <a:lstStyle/>
          <a:p>
            <a:fld id="{CACEA2E8-FB00-429E-A437-DF1EBFE4CAC7}" type="slidenum">
              <a:rPr lang="en-US" smtClean="0"/>
              <a:t>‹#›</a:t>
            </a:fld>
            <a:endParaRPr lang="en-US"/>
          </a:p>
        </p:txBody>
      </p:sp>
    </p:spTree>
    <p:extLst>
      <p:ext uri="{BB962C8B-B14F-4D97-AF65-F5344CB8AC3E}">
        <p14:creationId xmlns:p14="http://schemas.microsoft.com/office/powerpoint/2010/main" val="2446536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08877-4951-61A8-C4FD-057341ACCD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757815-D67B-277C-59FB-A7C7A0F5D577}"/>
              </a:ext>
            </a:extLst>
          </p:cNvPr>
          <p:cNvSpPr>
            <a:spLocks noGrp="1"/>
          </p:cNvSpPr>
          <p:nvPr>
            <p:ph type="dt" sz="half" idx="10"/>
          </p:nvPr>
        </p:nvSpPr>
        <p:spPr/>
        <p:txBody>
          <a:bodyPr/>
          <a:lstStyle/>
          <a:p>
            <a:fld id="{6E24EADA-337B-430B-BA5D-D5F0CEE24FC4}" type="datetimeFigureOut">
              <a:rPr lang="en-US" smtClean="0"/>
              <a:t>12/29/2023</a:t>
            </a:fld>
            <a:endParaRPr lang="en-US"/>
          </a:p>
        </p:txBody>
      </p:sp>
      <p:sp>
        <p:nvSpPr>
          <p:cNvPr id="4" name="Footer Placeholder 3">
            <a:extLst>
              <a:ext uri="{FF2B5EF4-FFF2-40B4-BE49-F238E27FC236}">
                <a16:creationId xmlns:a16="http://schemas.microsoft.com/office/drawing/2014/main" id="{7F9E7A5F-DE72-512C-4CAF-CED033FF27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E415A-9E9F-CBB5-E0CB-2A5D69D51A8C}"/>
              </a:ext>
            </a:extLst>
          </p:cNvPr>
          <p:cNvSpPr>
            <a:spLocks noGrp="1"/>
          </p:cNvSpPr>
          <p:nvPr>
            <p:ph type="sldNum" sz="quarter" idx="12"/>
          </p:nvPr>
        </p:nvSpPr>
        <p:spPr/>
        <p:txBody>
          <a:bodyPr/>
          <a:lstStyle/>
          <a:p>
            <a:fld id="{CACEA2E8-FB00-429E-A437-DF1EBFE4CAC7}" type="slidenum">
              <a:rPr lang="en-US" smtClean="0"/>
              <a:t>‹#›</a:t>
            </a:fld>
            <a:endParaRPr lang="en-US"/>
          </a:p>
        </p:txBody>
      </p:sp>
    </p:spTree>
    <p:extLst>
      <p:ext uri="{BB962C8B-B14F-4D97-AF65-F5344CB8AC3E}">
        <p14:creationId xmlns:p14="http://schemas.microsoft.com/office/powerpoint/2010/main" val="351070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CEA450-DDFF-403F-3033-54F28BFEC1D5}"/>
              </a:ext>
            </a:extLst>
          </p:cNvPr>
          <p:cNvSpPr>
            <a:spLocks noGrp="1"/>
          </p:cNvSpPr>
          <p:nvPr>
            <p:ph type="dt" sz="half" idx="10"/>
          </p:nvPr>
        </p:nvSpPr>
        <p:spPr/>
        <p:txBody>
          <a:bodyPr/>
          <a:lstStyle/>
          <a:p>
            <a:fld id="{6E24EADA-337B-430B-BA5D-D5F0CEE24FC4}" type="datetimeFigureOut">
              <a:rPr lang="en-US" smtClean="0"/>
              <a:t>12/29/2023</a:t>
            </a:fld>
            <a:endParaRPr lang="en-US"/>
          </a:p>
        </p:txBody>
      </p:sp>
      <p:sp>
        <p:nvSpPr>
          <p:cNvPr id="3" name="Footer Placeholder 2">
            <a:extLst>
              <a:ext uri="{FF2B5EF4-FFF2-40B4-BE49-F238E27FC236}">
                <a16:creationId xmlns:a16="http://schemas.microsoft.com/office/drawing/2014/main" id="{63B94723-ECD1-70B5-9844-8A467DA19B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73B706-3B17-F86A-ADB3-624FAF72B3FA}"/>
              </a:ext>
            </a:extLst>
          </p:cNvPr>
          <p:cNvSpPr>
            <a:spLocks noGrp="1"/>
          </p:cNvSpPr>
          <p:nvPr>
            <p:ph type="sldNum" sz="quarter" idx="12"/>
          </p:nvPr>
        </p:nvSpPr>
        <p:spPr/>
        <p:txBody>
          <a:bodyPr/>
          <a:lstStyle/>
          <a:p>
            <a:fld id="{CACEA2E8-FB00-429E-A437-DF1EBFE4CAC7}" type="slidenum">
              <a:rPr lang="en-US" smtClean="0"/>
              <a:t>‹#›</a:t>
            </a:fld>
            <a:endParaRPr lang="en-US"/>
          </a:p>
        </p:txBody>
      </p:sp>
    </p:spTree>
    <p:extLst>
      <p:ext uri="{BB962C8B-B14F-4D97-AF65-F5344CB8AC3E}">
        <p14:creationId xmlns:p14="http://schemas.microsoft.com/office/powerpoint/2010/main" val="293954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90CA1-D990-142A-A2B1-85459F59EB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9F2FF6-CE56-5B90-75BF-AA37084021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2AEEA9-4DC2-C524-65AB-F55A9B9DE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0BFE19-6CD2-BCC9-191C-80A86C916BA7}"/>
              </a:ext>
            </a:extLst>
          </p:cNvPr>
          <p:cNvSpPr>
            <a:spLocks noGrp="1"/>
          </p:cNvSpPr>
          <p:nvPr>
            <p:ph type="dt" sz="half" idx="10"/>
          </p:nvPr>
        </p:nvSpPr>
        <p:spPr/>
        <p:txBody>
          <a:bodyPr/>
          <a:lstStyle/>
          <a:p>
            <a:fld id="{6E24EADA-337B-430B-BA5D-D5F0CEE24FC4}" type="datetimeFigureOut">
              <a:rPr lang="en-US" smtClean="0"/>
              <a:t>12/29/2023</a:t>
            </a:fld>
            <a:endParaRPr lang="en-US"/>
          </a:p>
        </p:txBody>
      </p:sp>
      <p:sp>
        <p:nvSpPr>
          <p:cNvPr id="6" name="Footer Placeholder 5">
            <a:extLst>
              <a:ext uri="{FF2B5EF4-FFF2-40B4-BE49-F238E27FC236}">
                <a16:creationId xmlns:a16="http://schemas.microsoft.com/office/drawing/2014/main" id="{27AE5A75-81E4-7187-267B-FF525D85BA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61382F-9B8C-C464-16AB-CFCEE11266D8}"/>
              </a:ext>
            </a:extLst>
          </p:cNvPr>
          <p:cNvSpPr>
            <a:spLocks noGrp="1"/>
          </p:cNvSpPr>
          <p:nvPr>
            <p:ph type="sldNum" sz="quarter" idx="12"/>
          </p:nvPr>
        </p:nvSpPr>
        <p:spPr/>
        <p:txBody>
          <a:bodyPr/>
          <a:lstStyle/>
          <a:p>
            <a:fld id="{CACEA2E8-FB00-429E-A437-DF1EBFE4CAC7}" type="slidenum">
              <a:rPr lang="en-US" smtClean="0"/>
              <a:t>‹#›</a:t>
            </a:fld>
            <a:endParaRPr lang="en-US"/>
          </a:p>
        </p:txBody>
      </p:sp>
    </p:spTree>
    <p:extLst>
      <p:ext uri="{BB962C8B-B14F-4D97-AF65-F5344CB8AC3E}">
        <p14:creationId xmlns:p14="http://schemas.microsoft.com/office/powerpoint/2010/main" val="645736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9FFB2-A7F7-D369-7486-22066C1C19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9DA7EC4-6D92-F4E2-D05E-34F22DCCE5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9565FC5-0151-74C2-84B7-008E0F5BB88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769C82-2EB8-3AF9-FCCF-0841E97B8EFD}"/>
              </a:ext>
            </a:extLst>
          </p:cNvPr>
          <p:cNvSpPr>
            <a:spLocks noGrp="1"/>
          </p:cNvSpPr>
          <p:nvPr>
            <p:ph type="dt" sz="half" idx="10"/>
          </p:nvPr>
        </p:nvSpPr>
        <p:spPr/>
        <p:txBody>
          <a:bodyPr/>
          <a:lstStyle/>
          <a:p>
            <a:fld id="{6E24EADA-337B-430B-BA5D-D5F0CEE24FC4}" type="datetimeFigureOut">
              <a:rPr lang="en-US" smtClean="0"/>
              <a:t>12/29/2023</a:t>
            </a:fld>
            <a:endParaRPr lang="en-US"/>
          </a:p>
        </p:txBody>
      </p:sp>
      <p:sp>
        <p:nvSpPr>
          <p:cNvPr id="6" name="Footer Placeholder 5">
            <a:extLst>
              <a:ext uri="{FF2B5EF4-FFF2-40B4-BE49-F238E27FC236}">
                <a16:creationId xmlns:a16="http://schemas.microsoft.com/office/drawing/2014/main" id="{E0CEAE9A-B5D5-7627-2161-60BE472CAF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B2EBF9-812E-750A-A094-4F0676CA3D0A}"/>
              </a:ext>
            </a:extLst>
          </p:cNvPr>
          <p:cNvSpPr>
            <a:spLocks noGrp="1"/>
          </p:cNvSpPr>
          <p:nvPr>
            <p:ph type="sldNum" sz="quarter" idx="12"/>
          </p:nvPr>
        </p:nvSpPr>
        <p:spPr/>
        <p:txBody>
          <a:bodyPr/>
          <a:lstStyle/>
          <a:p>
            <a:fld id="{CACEA2E8-FB00-429E-A437-DF1EBFE4CAC7}" type="slidenum">
              <a:rPr lang="en-US" smtClean="0"/>
              <a:t>‹#›</a:t>
            </a:fld>
            <a:endParaRPr lang="en-US"/>
          </a:p>
        </p:txBody>
      </p:sp>
    </p:spTree>
    <p:extLst>
      <p:ext uri="{BB962C8B-B14F-4D97-AF65-F5344CB8AC3E}">
        <p14:creationId xmlns:p14="http://schemas.microsoft.com/office/powerpoint/2010/main" val="1284813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E9E57E-643B-839E-C5B9-48DD33E85C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3E7B06-BFDC-8C74-E9BE-F25C0609D7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379C89-3086-0EBD-A062-9445D313E6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24EADA-337B-430B-BA5D-D5F0CEE24FC4}" type="datetimeFigureOut">
              <a:rPr lang="en-US" smtClean="0"/>
              <a:t>12/29/2023</a:t>
            </a:fld>
            <a:endParaRPr lang="en-US"/>
          </a:p>
        </p:txBody>
      </p:sp>
      <p:sp>
        <p:nvSpPr>
          <p:cNvPr id="5" name="Footer Placeholder 4">
            <a:extLst>
              <a:ext uri="{FF2B5EF4-FFF2-40B4-BE49-F238E27FC236}">
                <a16:creationId xmlns:a16="http://schemas.microsoft.com/office/drawing/2014/main" id="{EB32A48D-F73A-036D-2DF1-E8BA2E688F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844D-7A61-FF19-7696-BD7083E7E0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CEA2E8-FB00-429E-A437-DF1EBFE4CAC7}" type="slidenum">
              <a:rPr lang="en-US" smtClean="0"/>
              <a:t>‹#›</a:t>
            </a:fld>
            <a:endParaRPr lang="en-US"/>
          </a:p>
        </p:txBody>
      </p:sp>
    </p:spTree>
    <p:extLst>
      <p:ext uri="{BB962C8B-B14F-4D97-AF65-F5344CB8AC3E}">
        <p14:creationId xmlns:p14="http://schemas.microsoft.com/office/powerpoint/2010/main" val="2895281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t="10000"/>
          <a:stretch/>
        </p:blipFill>
        <p:spPr>
          <a:xfrm>
            <a:off x="-3047" y="10"/>
            <a:ext cx="12191999" cy="6857990"/>
          </a:xfrm>
          <a:prstGeom prst="rect">
            <a:avLst/>
          </a:prstGeom>
        </p:spPr>
      </p:pic>
      <p:sp>
        <p:nvSpPr>
          <p:cNvPr id="17" name="Rectangle 16">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1069848" y="5027866"/>
            <a:ext cx="10058400" cy="1086008"/>
          </a:xfrm>
          <a:effectLst>
            <a:outerShdw blurRad="50800" dist="38100" dir="2700000" algn="tl" rotWithShape="0">
              <a:prstClr val="black">
                <a:alpha val="40000"/>
              </a:prstClr>
            </a:outerShdw>
          </a:effectLst>
        </p:spPr>
        <p:txBody>
          <a:bodyPr anchor="ctr">
            <a:normAutofit/>
          </a:bodyPr>
          <a:lstStyle/>
          <a:p>
            <a:r>
              <a:rPr lang="en-US" sz="5200" dirty="0">
                <a:solidFill>
                  <a:srgbClr val="FFFFFF"/>
                </a:solidFill>
                <a:latin typeface="Britannic Bold" panose="020B0903060703020204" pitchFamily="34" charset="0"/>
              </a:rPr>
              <a:t>Trembling at My Word</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1063752" y="5951540"/>
            <a:ext cx="10058400" cy="696253"/>
          </a:xfrm>
          <a:effectLst>
            <a:outerShdw blurRad="50800" dist="38100" dir="2700000" algn="tl" rotWithShape="0">
              <a:prstClr val="black">
                <a:alpha val="40000"/>
              </a:prstClr>
            </a:outerShdw>
          </a:effectLst>
        </p:spPr>
        <p:txBody>
          <a:bodyPr>
            <a:normAutofit/>
          </a:bodyPr>
          <a:lstStyle/>
          <a:p>
            <a:r>
              <a:rPr lang="en-US" sz="4000" dirty="0">
                <a:solidFill>
                  <a:srgbClr val="FFFFFF"/>
                </a:solidFill>
                <a:latin typeface="Georgia" panose="02040502050405020303" pitchFamily="18" charset="0"/>
              </a:rPr>
              <a:t>Isaiah 66:1-2</a:t>
            </a:r>
          </a:p>
          <a:p>
            <a:endParaRPr lang="en-US" sz="4000" dirty="0">
              <a:solidFill>
                <a:srgbClr val="FFFFFF"/>
              </a:solidFill>
              <a:latin typeface="Georgia" panose="02040502050405020303" pitchFamily="18" charset="0"/>
            </a:endParaRPr>
          </a:p>
          <a:p>
            <a:endParaRPr lang="en-US" sz="4000" dirty="0">
              <a:solidFill>
                <a:srgbClr val="FFFFFF"/>
              </a:solidFill>
              <a:latin typeface="Georgia" panose="02040502050405020303" pitchFamily="18" charset="0"/>
            </a:endParaRPr>
          </a:p>
        </p:txBody>
      </p:sp>
    </p:spTree>
    <p:extLst>
      <p:ext uri="{BB962C8B-B14F-4D97-AF65-F5344CB8AC3E}">
        <p14:creationId xmlns:p14="http://schemas.microsoft.com/office/powerpoint/2010/main" val="3166653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r="21000"/>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5B26EB5-B836-A281-7085-F29897544D28}"/>
              </a:ext>
            </a:extLst>
          </p:cNvPr>
          <p:cNvSpPr/>
          <p:nvPr/>
        </p:nvSpPr>
        <p:spPr>
          <a:xfrm>
            <a:off x="0" y="0"/>
            <a:ext cx="4277360" cy="683971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529B5-E2BE-534B-D492-802337709B93}"/>
              </a:ext>
            </a:extLst>
          </p:cNvPr>
          <p:cNvSpPr/>
          <p:nvPr/>
        </p:nvSpPr>
        <p:spPr>
          <a:xfrm>
            <a:off x="4277359" y="9144"/>
            <a:ext cx="7914637" cy="6839712"/>
          </a:xfrm>
          <a:prstGeom prst="rect">
            <a:avLst/>
          </a:prstGeom>
          <a:solidFill>
            <a:schemeClr val="tx1">
              <a:alpha val="5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477980" y="1940057"/>
            <a:ext cx="9915701" cy="3896663"/>
          </a:xfrm>
        </p:spPr>
        <p:txBody>
          <a:bodyPr>
            <a:normAutofit/>
          </a:bodyPr>
          <a:lstStyle/>
          <a:p>
            <a:pPr algn="l"/>
            <a:endParaRPr lang="en-US" sz="3800" dirty="0">
              <a:solidFill>
                <a:schemeClr val="bg1"/>
              </a:solidFill>
              <a:latin typeface="Georgia" panose="02040502050405020303" pitchFamily="18" charset="0"/>
            </a:endParaRPr>
          </a:p>
        </p:txBody>
      </p:sp>
      <p:pic>
        <p:nvPicPr>
          <p:cNvPr id="8" name="Picture 7" descr="A cow cut out of yellow and black text&#10;&#10;Description automatically generated">
            <a:extLst>
              <a:ext uri="{FF2B5EF4-FFF2-40B4-BE49-F238E27FC236}">
                <a16:creationId xmlns:a16="http://schemas.microsoft.com/office/drawing/2014/main" id="{6E0B18E1-205E-343A-1624-4E0552C21B4E}"/>
              </a:ext>
            </a:extLst>
          </p:cNvPr>
          <p:cNvPicPr>
            <a:picLocks noChangeAspect="1"/>
          </p:cNvPicPr>
          <p:nvPr/>
        </p:nvPicPr>
        <p:blipFill rotWithShape="1">
          <a:blip r:embed="rId3">
            <a:extLst>
              <a:ext uri="{28A0092B-C50C-407E-A947-70E740481C1C}">
                <a14:useLocalDpi xmlns:a14="http://schemas.microsoft.com/office/drawing/2010/main" val="0"/>
              </a:ext>
            </a:extLst>
          </a:blip>
          <a:srcRect b="9327"/>
          <a:stretch/>
        </p:blipFill>
        <p:spPr>
          <a:xfrm>
            <a:off x="0" y="9144"/>
            <a:ext cx="12215060" cy="6857990"/>
          </a:xfrm>
          <a:prstGeom prst="rect">
            <a:avLst/>
          </a:prstGeom>
        </p:spPr>
      </p:pic>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364183" y="340630"/>
            <a:ext cx="7436662" cy="1051290"/>
          </a:xfrm>
          <a:solidFill>
            <a:schemeClr val="tx1">
              <a:alpha val="31000"/>
            </a:schemeClr>
          </a:solidFill>
        </p:spPr>
        <p:txBody>
          <a:bodyPr anchor="ctr">
            <a:normAutofit fontScale="90000"/>
          </a:bodyPr>
          <a:lstStyle/>
          <a:p>
            <a:pPr algn="l"/>
            <a:r>
              <a:rPr lang="en-US" sz="4200" dirty="0">
                <a:solidFill>
                  <a:schemeClr val="bg1"/>
                </a:solidFill>
                <a:latin typeface="Britannic Bold" panose="020B0903060703020204" pitchFamily="34" charset="0"/>
              </a:rPr>
              <a:t>Man’s thoughts produce idolatry and wickedness</a:t>
            </a:r>
          </a:p>
        </p:txBody>
      </p:sp>
    </p:spTree>
    <p:extLst>
      <p:ext uri="{BB962C8B-B14F-4D97-AF65-F5344CB8AC3E}">
        <p14:creationId xmlns:p14="http://schemas.microsoft.com/office/powerpoint/2010/main" val="2802659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r="21000"/>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5B26EB5-B836-A281-7085-F29897544D28}"/>
              </a:ext>
            </a:extLst>
          </p:cNvPr>
          <p:cNvSpPr/>
          <p:nvPr/>
        </p:nvSpPr>
        <p:spPr>
          <a:xfrm>
            <a:off x="0" y="0"/>
            <a:ext cx="4277360" cy="683971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529B5-E2BE-534B-D492-802337709B93}"/>
              </a:ext>
            </a:extLst>
          </p:cNvPr>
          <p:cNvSpPr/>
          <p:nvPr/>
        </p:nvSpPr>
        <p:spPr>
          <a:xfrm>
            <a:off x="4277359" y="9144"/>
            <a:ext cx="7914637" cy="6839712"/>
          </a:xfrm>
          <a:prstGeom prst="rect">
            <a:avLst/>
          </a:prstGeom>
          <a:solidFill>
            <a:schemeClr val="tx1">
              <a:alpha val="5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477980" y="543243"/>
            <a:ext cx="7436662" cy="862715"/>
          </a:xfrm>
        </p:spPr>
        <p:txBody>
          <a:bodyPr anchor="ctr">
            <a:normAutofit/>
          </a:bodyPr>
          <a:lstStyle/>
          <a:p>
            <a:pPr algn="l"/>
            <a:r>
              <a:rPr lang="en-US" sz="4200" dirty="0">
                <a:solidFill>
                  <a:schemeClr val="bg1"/>
                </a:solidFill>
                <a:latin typeface="Britannic Bold" panose="020B0903060703020204" pitchFamily="34" charset="0"/>
              </a:rPr>
              <a:t>God’s word always delivers..</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477980" y="1940057"/>
            <a:ext cx="9915701" cy="3896663"/>
          </a:xfrm>
        </p:spPr>
        <p:txBody>
          <a:bodyPr>
            <a:normAutofit/>
          </a:bodyPr>
          <a:lstStyle/>
          <a:p>
            <a:pPr algn="l"/>
            <a:r>
              <a:rPr lang="en-US" sz="3800" dirty="0">
                <a:solidFill>
                  <a:schemeClr val="bg1"/>
                </a:solidFill>
                <a:latin typeface="Georgia" panose="02040502050405020303" pitchFamily="18" charset="0"/>
              </a:rPr>
              <a:t>Isaiah 55:10-11 </a:t>
            </a:r>
            <a:r>
              <a:rPr lang="en-US" sz="3000" dirty="0">
                <a:solidFill>
                  <a:schemeClr val="bg1"/>
                </a:solidFill>
              </a:rPr>
              <a:t>For as the rain comes down, and the snow from heaven, And do not return there, But water the earth, And make it bring forth and bud, That it may give seed to the </a:t>
            </a:r>
            <a:r>
              <a:rPr lang="en-US" sz="3000" dirty="0" err="1">
                <a:solidFill>
                  <a:schemeClr val="bg1"/>
                </a:solidFill>
              </a:rPr>
              <a:t>sower</a:t>
            </a:r>
            <a:r>
              <a:rPr lang="en-US" sz="3000" dirty="0">
                <a:solidFill>
                  <a:schemeClr val="bg1"/>
                </a:solidFill>
              </a:rPr>
              <a:t> And bread to the eater, 11 So shall My word be that goes forth from My mouth; It shall not return to Me void, But it shall accomplish what I please, and it shall prosper </a:t>
            </a:r>
            <a:r>
              <a:rPr lang="en-US" sz="3000" i="1" dirty="0">
                <a:solidFill>
                  <a:schemeClr val="bg1"/>
                </a:solidFill>
              </a:rPr>
              <a:t>in the thing</a:t>
            </a:r>
            <a:r>
              <a:rPr lang="en-US" sz="3000" dirty="0">
                <a:solidFill>
                  <a:schemeClr val="bg1"/>
                </a:solidFill>
              </a:rPr>
              <a:t> for which I sent it. </a:t>
            </a: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31447933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r="21000"/>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5B26EB5-B836-A281-7085-F29897544D28}"/>
              </a:ext>
            </a:extLst>
          </p:cNvPr>
          <p:cNvSpPr/>
          <p:nvPr/>
        </p:nvSpPr>
        <p:spPr>
          <a:xfrm>
            <a:off x="0" y="0"/>
            <a:ext cx="4277360" cy="683971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529B5-E2BE-534B-D492-802337709B93}"/>
              </a:ext>
            </a:extLst>
          </p:cNvPr>
          <p:cNvSpPr/>
          <p:nvPr/>
        </p:nvSpPr>
        <p:spPr>
          <a:xfrm>
            <a:off x="4277359" y="9144"/>
            <a:ext cx="7914637" cy="6839712"/>
          </a:xfrm>
          <a:prstGeom prst="rect">
            <a:avLst/>
          </a:prstGeom>
          <a:solidFill>
            <a:schemeClr val="tx1">
              <a:alpha val="5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477980" y="543243"/>
            <a:ext cx="7436662" cy="862715"/>
          </a:xfrm>
        </p:spPr>
        <p:txBody>
          <a:bodyPr anchor="ctr">
            <a:normAutofit/>
          </a:bodyPr>
          <a:lstStyle/>
          <a:p>
            <a:pPr algn="l"/>
            <a:r>
              <a:rPr lang="en-US" sz="4200" dirty="0">
                <a:solidFill>
                  <a:schemeClr val="bg1"/>
                </a:solidFill>
                <a:latin typeface="Britannic Bold" panose="020B0903060703020204" pitchFamily="34" charset="0"/>
              </a:rPr>
              <a:t>God’s word is living..</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477980" y="1838961"/>
            <a:ext cx="9915701" cy="4155440"/>
          </a:xfrm>
        </p:spPr>
        <p:txBody>
          <a:bodyPr>
            <a:normAutofit fontScale="92500" lnSpcReduction="10000"/>
          </a:bodyPr>
          <a:lstStyle/>
          <a:p>
            <a:pPr algn="l"/>
            <a:r>
              <a:rPr lang="en-US" sz="3800" dirty="0">
                <a:solidFill>
                  <a:schemeClr val="bg1"/>
                </a:solidFill>
                <a:latin typeface="Georgia" panose="02040502050405020303" pitchFamily="18" charset="0"/>
              </a:rPr>
              <a:t>Hebrews 3-4 .. Don’t repeat Israel’s mistakes</a:t>
            </a:r>
          </a:p>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rPr>
              <a:t>Heb 3:7-8</a:t>
            </a:r>
            <a:r>
              <a:rPr lang="en-US" sz="3200" dirty="0"/>
              <a:t>“</a:t>
            </a:r>
            <a:r>
              <a:rPr lang="en-US" sz="3200" dirty="0">
                <a:solidFill>
                  <a:schemeClr val="bg1"/>
                </a:solidFill>
              </a:rPr>
              <a:t>Today, if you will hear His voice, </a:t>
            </a:r>
            <a:r>
              <a:rPr lang="en-US" sz="3200" baseline="30000" dirty="0">
                <a:solidFill>
                  <a:schemeClr val="bg1"/>
                </a:solidFill>
              </a:rPr>
              <a:t>8 </a:t>
            </a:r>
            <a:r>
              <a:rPr lang="en-US" sz="3200" dirty="0">
                <a:solidFill>
                  <a:schemeClr val="bg1"/>
                </a:solidFill>
              </a:rPr>
              <a:t>Do not harden your hearts as in the rebellion, In the day of trial in the wilderness..</a:t>
            </a:r>
          </a:p>
          <a:p>
            <a:pPr marL="571500" indent="-571500" algn="l">
              <a:buClr>
                <a:srgbClr val="FFC000"/>
              </a:buClr>
              <a:buFont typeface="Georgia" panose="02040502050405020303" pitchFamily="18" charset="0"/>
              <a:buChar char="—"/>
            </a:pPr>
            <a:r>
              <a:rPr lang="en-US" sz="3200" dirty="0">
                <a:solidFill>
                  <a:schemeClr val="bg1"/>
                </a:solidFill>
                <a:latin typeface="Georgia" panose="02040502050405020303" pitchFamily="18" charset="0"/>
              </a:rPr>
              <a:t>4:11-12 </a:t>
            </a:r>
            <a:r>
              <a:rPr lang="en-US" sz="3200" dirty="0">
                <a:solidFill>
                  <a:schemeClr val="bg1"/>
                </a:solidFill>
              </a:rPr>
              <a:t>Let us therefore be diligent to enter that rest, lest anyone fall according to the same example of </a:t>
            </a:r>
            <a:r>
              <a:rPr lang="en-US" sz="3200" dirty="0" err="1">
                <a:solidFill>
                  <a:schemeClr val="bg1"/>
                </a:solidFill>
              </a:rPr>
              <a:t>disobed-ience</a:t>
            </a:r>
            <a:r>
              <a:rPr lang="en-US" sz="3200" dirty="0">
                <a:solidFill>
                  <a:schemeClr val="bg1"/>
                </a:solidFill>
              </a:rPr>
              <a:t>. </a:t>
            </a:r>
            <a:r>
              <a:rPr lang="en-US" sz="3200" baseline="30000" dirty="0">
                <a:solidFill>
                  <a:schemeClr val="bg1"/>
                </a:solidFill>
              </a:rPr>
              <a:t>12 </a:t>
            </a:r>
            <a:r>
              <a:rPr lang="en-US" sz="3200" dirty="0">
                <a:solidFill>
                  <a:schemeClr val="bg1"/>
                </a:solidFill>
              </a:rPr>
              <a:t>For the word of God </a:t>
            </a:r>
            <a:r>
              <a:rPr lang="en-US" sz="3200" i="1" dirty="0">
                <a:solidFill>
                  <a:schemeClr val="bg1"/>
                </a:solidFill>
              </a:rPr>
              <a:t>is</a:t>
            </a:r>
            <a:r>
              <a:rPr lang="en-US" sz="3200" dirty="0">
                <a:solidFill>
                  <a:schemeClr val="bg1"/>
                </a:solidFill>
              </a:rPr>
              <a:t> living and powerful, and sharper than any two-edged sword, piercing even to the division of soul and spirit, and of joints and marrow, and is a discerner of the thoughts and intents of the heart.</a:t>
            </a:r>
            <a:r>
              <a:rPr lang="en-US" sz="3200" dirty="0"/>
              <a:t> </a:t>
            </a: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363410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r="21000"/>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5B26EB5-B836-A281-7085-F29897544D28}"/>
              </a:ext>
            </a:extLst>
          </p:cNvPr>
          <p:cNvSpPr/>
          <p:nvPr/>
        </p:nvSpPr>
        <p:spPr>
          <a:xfrm>
            <a:off x="0" y="0"/>
            <a:ext cx="4277360" cy="683971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529B5-E2BE-534B-D492-802337709B93}"/>
              </a:ext>
            </a:extLst>
          </p:cNvPr>
          <p:cNvSpPr/>
          <p:nvPr/>
        </p:nvSpPr>
        <p:spPr>
          <a:xfrm>
            <a:off x="4277359" y="9144"/>
            <a:ext cx="7914637" cy="6839712"/>
          </a:xfrm>
          <a:prstGeom prst="rect">
            <a:avLst/>
          </a:prstGeom>
          <a:solidFill>
            <a:schemeClr val="tx1">
              <a:alpha val="5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477980" y="543243"/>
            <a:ext cx="7436662" cy="862715"/>
          </a:xfrm>
        </p:spPr>
        <p:txBody>
          <a:bodyPr anchor="ctr">
            <a:normAutofit/>
          </a:bodyPr>
          <a:lstStyle/>
          <a:p>
            <a:pPr algn="l"/>
            <a:r>
              <a:rPr lang="en-US" sz="4200" dirty="0">
                <a:solidFill>
                  <a:schemeClr val="bg1"/>
                </a:solidFill>
                <a:latin typeface="Britannic Bold" panose="020B0903060703020204" pitchFamily="34" charset="0"/>
              </a:rPr>
              <a:t>We have come to Mt Zion..</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477980" y="1838961"/>
            <a:ext cx="9915701" cy="4155440"/>
          </a:xfrm>
        </p:spPr>
        <p:txBody>
          <a:bodyPr>
            <a:normAutofit fontScale="92500" lnSpcReduction="10000"/>
          </a:bodyPr>
          <a:lstStyle/>
          <a:p>
            <a:pPr algn="l"/>
            <a:r>
              <a:rPr lang="en-US" sz="3800" dirty="0">
                <a:solidFill>
                  <a:schemeClr val="bg1"/>
                </a:solidFill>
                <a:latin typeface="Georgia" panose="02040502050405020303" pitchFamily="18" charset="0"/>
              </a:rPr>
              <a:t>Hebrews 12:18-25 </a:t>
            </a:r>
            <a:r>
              <a:rPr lang="en-US" sz="3000" dirty="0">
                <a:solidFill>
                  <a:schemeClr val="bg1"/>
                </a:solidFill>
              </a:rPr>
              <a:t>For you have not come to the mountain that may be touched and that burned with fire, </a:t>
            </a:r>
          </a:p>
          <a:p>
            <a:pPr algn="l"/>
            <a:r>
              <a:rPr lang="en-US" sz="3200" baseline="30000" dirty="0">
                <a:solidFill>
                  <a:schemeClr val="bg1"/>
                </a:solidFill>
              </a:rPr>
              <a:t>22 </a:t>
            </a:r>
            <a:r>
              <a:rPr lang="en-US" sz="3200" dirty="0">
                <a:solidFill>
                  <a:schemeClr val="bg1"/>
                </a:solidFill>
              </a:rPr>
              <a:t>But you have come to Mount Zion and to the city of the living God, the heavenly Jerusalem, to an innumerable company of angels,.. </a:t>
            </a:r>
            <a:r>
              <a:rPr lang="en-US" sz="3200" baseline="30000" dirty="0">
                <a:solidFill>
                  <a:schemeClr val="bg1"/>
                </a:solidFill>
              </a:rPr>
              <a:t>24 </a:t>
            </a:r>
            <a:r>
              <a:rPr lang="en-US" sz="3200" dirty="0">
                <a:solidFill>
                  <a:schemeClr val="bg1"/>
                </a:solidFill>
              </a:rPr>
              <a:t>to Jesus the Mediator of the new covenant, and to the blood of sprinkling that speaks better things than </a:t>
            </a:r>
            <a:r>
              <a:rPr lang="en-US" sz="3200" i="1" dirty="0">
                <a:solidFill>
                  <a:schemeClr val="bg1"/>
                </a:solidFill>
              </a:rPr>
              <a:t>that of</a:t>
            </a:r>
            <a:r>
              <a:rPr lang="en-US" sz="3200" dirty="0">
                <a:solidFill>
                  <a:schemeClr val="bg1"/>
                </a:solidFill>
              </a:rPr>
              <a:t> Abel. 25 See that you do not refuse Him who speaks. For if they did not escape who refused Him who spoke on earth, much more </a:t>
            </a:r>
            <a:r>
              <a:rPr lang="en-US" sz="3200" i="1" dirty="0">
                <a:solidFill>
                  <a:schemeClr val="bg1"/>
                </a:solidFill>
              </a:rPr>
              <a:t>shall we not escape</a:t>
            </a:r>
            <a:r>
              <a:rPr lang="en-US" sz="3200" dirty="0">
                <a:solidFill>
                  <a:schemeClr val="bg1"/>
                </a:solidFill>
              </a:rPr>
              <a:t> if we turn away from Him who </a:t>
            </a:r>
            <a:r>
              <a:rPr lang="en-US" sz="3200" i="1" dirty="0">
                <a:solidFill>
                  <a:schemeClr val="bg1"/>
                </a:solidFill>
              </a:rPr>
              <a:t>speaks</a:t>
            </a:r>
            <a:r>
              <a:rPr lang="en-US" sz="3200" dirty="0">
                <a:solidFill>
                  <a:schemeClr val="bg1"/>
                </a:solidFill>
              </a:rPr>
              <a:t> from heaven..</a:t>
            </a:r>
          </a:p>
          <a:p>
            <a:pPr algn="l"/>
            <a:endParaRPr lang="en-US" sz="30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4168002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r="21000"/>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5B26EB5-B836-A281-7085-F29897544D28}"/>
              </a:ext>
            </a:extLst>
          </p:cNvPr>
          <p:cNvSpPr/>
          <p:nvPr/>
        </p:nvSpPr>
        <p:spPr>
          <a:xfrm>
            <a:off x="0" y="0"/>
            <a:ext cx="4277360" cy="683971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529B5-E2BE-534B-D492-802337709B93}"/>
              </a:ext>
            </a:extLst>
          </p:cNvPr>
          <p:cNvSpPr/>
          <p:nvPr/>
        </p:nvSpPr>
        <p:spPr>
          <a:xfrm>
            <a:off x="4277359" y="9144"/>
            <a:ext cx="7914637" cy="6839712"/>
          </a:xfrm>
          <a:prstGeom prst="rect">
            <a:avLst/>
          </a:prstGeom>
          <a:solidFill>
            <a:schemeClr val="tx1">
              <a:alpha val="5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477980" y="543243"/>
            <a:ext cx="7436662" cy="862715"/>
          </a:xfrm>
        </p:spPr>
        <p:txBody>
          <a:bodyPr anchor="ctr">
            <a:normAutofit/>
          </a:bodyPr>
          <a:lstStyle/>
          <a:p>
            <a:pPr algn="l"/>
            <a:r>
              <a:rPr lang="en-US" sz="4200" dirty="0">
                <a:solidFill>
                  <a:schemeClr val="bg1"/>
                </a:solidFill>
                <a:latin typeface="Britannic Bold" panose="020B0903060703020204" pitchFamily="34" charset="0"/>
              </a:rPr>
              <a:t>To this one I will look ..</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599900" y="2045115"/>
            <a:ext cx="9915701" cy="4155440"/>
          </a:xfrm>
        </p:spPr>
        <p:txBody>
          <a:bodyPr>
            <a:normAutofit/>
          </a:bodyPr>
          <a:lstStyle/>
          <a:p>
            <a:pPr algn="l"/>
            <a:r>
              <a:rPr lang="en-US" sz="3800" dirty="0">
                <a:solidFill>
                  <a:schemeClr val="bg1"/>
                </a:solidFill>
                <a:latin typeface="Georgia" panose="02040502050405020303" pitchFamily="18" charset="0"/>
              </a:rPr>
              <a:t>Isaiah 66:1-2 </a:t>
            </a:r>
            <a:r>
              <a:rPr lang="en-US" sz="3200" dirty="0">
                <a:solidFill>
                  <a:schemeClr val="bg1"/>
                </a:solidFill>
              </a:rPr>
              <a:t>“But on this </a:t>
            </a:r>
            <a:r>
              <a:rPr lang="en-US" sz="3200" i="1" dirty="0">
                <a:solidFill>
                  <a:schemeClr val="bg1"/>
                </a:solidFill>
              </a:rPr>
              <a:t>one</a:t>
            </a:r>
            <a:r>
              <a:rPr lang="en-US" sz="3200" dirty="0">
                <a:solidFill>
                  <a:schemeClr val="bg1"/>
                </a:solidFill>
              </a:rPr>
              <a:t> will I look: on </a:t>
            </a:r>
            <a:r>
              <a:rPr lang="en-US" sz="3200" i="1" dirty="0">
                <a:solidFill>
                  <a:schemeClr val="bg1"/>
                </a:solidFill>
              </a:rPr>
              <a:t>him who is</a:t>
            </a:r>
            <a:r>
              <a:rPr lang="en-US" sz="3200" dirty="0">
                <a:solidFill>
                  <a:schemeClr val="bg1"/>
                </a:solidFill>
              </a:rPr>
              <a:t> poor and of a contrite spirit, and who </a:t>
            </a:r>
            <a:r>
              <a:rPr lang="en-US" sz="3200" u="sng" dirty="0">
                <a:solidFill>
                  <a:schemeClr val="bg1"/>
                </a:solidFill>
              </a:rPr>
              <a:t>trembles at My word</a:t>
            </a:r>
            <a:r>
              <a:rPr lang="en-US" sz="3200" dirty="0">
                <a:solidFill>
                  <a:schemeClr val="bg1"/>
                </a:solidFill>
              </a:rPr>
              <a:t>.</a:t>
            </a:r>
          </a:p>
          <a:p>
            <a:pPr algn="l"/>
            <a:endParaRPr lang="en-US" sz="3200" dirty="0">
              <a:solidFill>
                <a:schemeClr val="bg1"/>
              </a:solidFill>
            </a:endParaRPr>
          </a:p>
          <a:p>
            <a:pPr algn="l"/>
            <a:endParaRPr lang="en-US" sz="30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3395696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t="10000"/>
          <a:stretch/>
        </p:blipFill>
        <p:spPr>
          <a:xfrm>
            <a:off x="-3047" y="10"/>
            <a:ext cx="12191999" cy="6857990"/>
          </a:xfrm>
          <a:prstGeom prst="rect">
            <a:avLst/>
          </a:prstGeom>
        </p:spPr>
      </p:pic>
      <p:sp>
        <p:nvSpPr>
          <p:cNvPr id="17" name="Rectangle 16">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1069848" y="5027866"/>
            <a:ext cx="10058400" cy="1086008"/>
          </a:xfrm>
          <a:effectLst>
            <a:outerShdw blurRad="50800" dist="38100" dir="2700000" algn="tl" rotWithShape="0">
              <a:prstClr val="black">
                <a:alpha val="40000"/>
              </a:prstClr>
            </a:outerShdw>
          </a:effectLst>
        </p:spPr>
        <p:txBody>
          <a:bodyPr anchor="ctr">
            <a:normAutofit/>
          </a:bodyPr>
          <a:lstStyle/>
          <a:p>
            <a:r>
              <a:rPr lang="en-US" sz="5200" dirty="0">
                <a:solidFill>
                  <a:srgbClr val="FFFFFF"/>
                </a:solidFill>
                <a:latin typeface="Britannic Bold" panose="020B0903060703020204" pitchFamily="34" charset="0"/>
              </a:rPr>
              <a:t>Trembling at My Word</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1063752" y="5951540"/>
            <a:ext cx="10058400" cy="696253"/>
          </a:xfrm>
          <a:effectLst>
            <a:outerShdw blurRad="50800" dist="38100" dir="2700000" algn="tl" rotWithShape="0">
              <a:prstClr val="black">
                <a:alpha val="40000"/>
              </a:prstClr>
            </a:outerShdw>
          </a:effectLst>
        </p:spPr>
        <p:txBody>
          <a:bodyPr>
            <a:normAutofit/>
          </a:bodyPr>
          <a:lstStyle/>
          <a:p>
            <a:r>
              <a:rPr lang="en-US" sz="4000" dirty="0">
                <a:solidFill>
                  <a:srgbClr val="FFFFFF"/>
                </a:solidFill>
                <a:latin typeface="Georgia" panose="02040502050405020303" pitchFamily="18" charset="0"/>
              </a:rPr>
              <a:t>Isaiah 66:1-2</a:t>
            </a:r>
          </a:p>
          <a:p>
            <a:endParaRPr lang="en-US" sz="4000" dirty="0">
              <a:solidFill>
                <a:srgbClr val="FFFFFF"/>
              </a:solidFill>
              <a:latin typeface="Georgia" panose="02040502050405020303" pitchFamily="18" charset="0"/>
            </a:endParaRPr>
          </a:p>
          <a:p>
            <a:endParaRPr lang="en-US" sz="4000" dirty="0">
              <a:solidFill>
                <a:srgbClr val="FFFFFF"/>
              </a:solidFill>
              <a:latin typeface="Georgia" panose="02040502050405020303" pitchFamily="18" charset="0"/>
            </a:endParaRPr>
          </a:p>
        </p:txBody>
      </p:sp>
    </p:spTree>
    <p:extLst>
      <p:ext uri="{BB962C8B-B14F-4D97-AF65-F5344CB8AC3E}">
        <p14:creationId xmlns:p14="http://schemas.microsoft.com/office/powerpoint/2010/main" val="2233658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r="21000"/>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5B26EB5-B836-A281-7085-F29897544D28}"/>
              </a:ext>
            </a:extLst>
          </p:cNvPr>
          <p:cNvSpPr/>
          <p:nvPr/>
        </p:nvSpPr>
        <p:spPr>
          <a:xfrm>
            <a:off x="0" y="0"/>
            <a:ext cx="4277360" cy="683971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529B5-E2BE-534B-D492-802337709B93}"/>
              </a:ext>
            </a:extLst>
          </p:cNvPr>
          <p:cNvSpPr/>
          <p:nvPr/>
        </p:nvSpPr>
        <p:spPr>
          <a:xfrm>
            <a:off x="4277359" y="9144"/>
            <a:ext cx="7914637" cy="6839712"/>
          </a:xfrm>
          <a:prstGeom prst="rect">
            <a:avLst/>
          </a:prstGeom>
          <a:solidFill>
            <a:schemeClr val="tx1">
              <a:alpha val="5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523696" y="340630"/>
            <a:ext cx="6501939" cy="862715"/>
          </a:xfrm>
        </p:spPr>
        <p:txBody>
          <a:bodyPr anchor="ctr">
            <a:normAutofit fontScale="90000"/>
          </a:bodyPr>
          <a:lstStyle/>
          <a:p>
            <a:pPr algn="l"/>
            <a:r>
              <a:rPr lang="en-US" sz="4200" dirty="0">
                <a:solidFill>
                  <a:schemeClr val="bg1"/>
                </a:solidFill>
                <a:latin typeface="Britannic Bold" panose="020B0903060703020204" pitchFamily="34" charset="0"/>
              </a:rPr>
              <a:t>Context of Isaiah’s message</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477979" y="2184400"/>
            <a:ext cx="11038517" cy="3896663"/>
          </a:xfrm>
        </p:spPr>
        <p:txBody>
          <a:bodyPr>
            <a:normAutofit/>
          </a:bodyPr>
          <a:lstStyle/>
          <a:p>
            <a:pPr algn="l"/>
            <a:r>
              <a:rPr lang="en-US" sz="3800" dirty="0">
                <a:solidFill>
                  <a:schemeClr val="bg1"/>
                </a:solidFill>
                <a:latin typeface="Georgia" panose="02040502050405020303" pitchFamily="18" charset="0"/>
              </a:rPr>
              <a:t>Isa 40-66 comfort to captives in Babylon</a:t>
            </a:r>
          </a:p>
          <a:p>
            <a:pPr marL="571500" indent="-571500" algn="l">
              <a:buClr>
                <a:srgbClr val="FFC000"/>
              </a:buClr>
              <a:buFont typeface="Georgia" panose="02040502050405020303" pitchFamily="18" charset="0"/>
              <a:buChar char="—"/>
            </a:pPr>
            <a:r>
              <a:rPr lang="en-US" sz="3000" dirty="0">
                <a:solidFill>
                  <a:schemeClr val="bg1"/>
                </a:solidFill>
                <a:latin typeface="Georgia" panose="02040502050405020303" pitchFamily="18" charset="0"/>
              </a:rPr>
              <a:t>Prophesies 100 years beforehand</a:t>
            </a:r>
          </a:p>
          <a:p>
            <a:pPr marL="571500" indent="-571500" algn="l">
              <a:buClr>
                <a:srgbClr val="FFC000"/>
              </a:buClr>
              <a:buFont typeface="Georgia" panose="02040502050405020303" pitchFamily="18" charset="0"/>
              <a:buChar char="—"/>
            </a:pPr>
            <a:r>
              <a:rPr lang="en-US" sz="3000" dirty="0">
                <a:solidFill>
                  <a:schemeClr val="bg1"/>
                </a:solidFill>
                <a:latin typeface="Georgia" panose="02040502050405020303" pitchFamily="18" charset="0"/>
              </a:rPr>
              <a:t>Reason: failure to listen to God’s word</a:t>
            </a:r>
          </a:p>
          <a:p>
            <a:pPr marL="571500" indent="-571500" algn="l">
              <a:buClr>
                <a:srgbClr val="FFC000"/>
              </a:buClr>
              <a:buFont typeface="Georgia" panose="02040502050405020303" pitchFamily="18" charset="0"/>
              <a:buChar char="—"/>
            </a:pPr>
            <a:r>
              <a:rPr lang="en-US" sz="3000" dirty="0">
                <a:solidFill>
                  <a:schemeClr val="bg1"/>
                </a:solidFill>
                <a:latin typeface="Georgia" panose="02040502050405020303" pitchFamily="18" charset="0"/>
              </a:rPr>
              <a:t>Comfort: coming of the Messiah </a:t>
            </a:r>
          </a:p>
          <a:p>
            <a:pPr marL="571500" indent="-571500" algn="l">
              <a:buClr>
                <a:srgbClr val="FFC000"/>
              </a:buClr>
              <a:buFont typeface="Georgia" panose="02040502050405020303" pitchFamily="18" charset="0"/>
              <a:buChar char="—"/>
            </a:pPr>
            <a:r>
              <a:rPr lang="en-US" sz="3000" dirty="0">
                <a:solidFill>
                  <a:schemeClr val="bg1"/>
                </a:solidFill>
                <a:latin typeface="Georgia" panose="02040502050405020303" pitchFamily="18" charset="0"/>
              </a:rPr>
              <a:t>Their future: seeking the Lord/His word</a:t>
            </a:r>
          </a:p>
          <a:p>
            <a:pPr marL="571500" indent="-571500" algn="l">
              <a:buClr>
                <a:srgbClr val="FFC000"/>
              </a:buClr>
              <a:buFont typeface="Georgia" panose="02040502050405020303" pitchFamily="18" charset="0"/>
              <a:buChar char="—"/>
            </a:pPr>
            <a:endParaRPr lang="en-US" sz="30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07111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r="21000"/>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5B26EB5-B836-A281-7085-F29897544D28}"/>
              </a:ext>
            </a:extLst>
          </p:cNvPr>
          <p:cNvSpPr/>
          <p:nvPr/>
        </p:nvSpPr>
        <p:spPr>
          <a:xfrm>
            <a:off x="0" y="0"/>
            <a:ext cx="4277360" cy="683971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529B5-E2BE-534B-D492-802337709B93}"/>
              </a:ext>
            </a:extLst>
          </p:cNvPr>
          <p:cNvSpPr/>
          <p:nvPr/>
        </p:nvSpPr>
        <p:spPr>
          <a:xfrm>
            <a:off x="4277359" y="9144"/>
            <a:ext cx="7914637" cy="6839712"/>
          </a:xfrm>
          <a:prstGeom prst="rect">
            <a:avLst/>
          </a:prstGeom>
          <a:solidFill>
            <a:schemeClr val="tx1">
              <a:alpha val="5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477980" y="543243"/>
            <a:ext cx="7436662" cy="862715"/>
          </a:xfrm>
        </p:spPr>
        <p:txBody>
          <a:bodyPr anchor="ctr">
            <a:normAutofit fontScale="90000"/>
          </a:bodyPr>
          <a:lstStyle/>
          <a:p>
            <a:pPr algn="l"/>
            <a:r>
              <a:rPr lang="en-US" sz="4200" dirty="0">
                <a:solidFill>
                  <a:schemeClr val="bg1"/>
                </a:solidFill>
                <a:latin typeface="Britannic Bold" panose="020B0903060703020204" pitchFamily="34" charset="0"/>
              </a:rPr>
              <a:t>Returning to Rebuild the temple</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477980" y="1940057"/>
            <a:ext cx="9915701" cy="3896663"/>
          </a:xfrm>
        </p:spPr>
        <p:txBody>
          <a:bodyPr>
            <a:normAutofit/>
          </a:bodyPr>
          <a:lstStyle/>
          <a:p>
            <a:pPr algn="l"/>
            <a:r>
              <a:rPr lang="en-US" sz="3800" dirty="0">
                <a:solidFill>
                  <a:schemeClr val="bg1"/>
                </a:solidFill>
                <a:latin typeface="Georgia" panose="02040502050405020303" pitchFamily="18" charset="0"/>
              </a:rPr>
              <a:t>66:1-2  </a:t>
            </a:r>
            <a:r>
              <a:rPr lang="en-US" sz="3200" dirty="0">
                <a:solidFill>
                  <a:schemeClr val="bg1"/>
                </a:solidFill>
              </a:rPr>
              <a:t>“Heaven </a:t>
            </a:r>
            <a:r>
              <a:rPr lang="en-US" sz="3200" i="1" dirty="0">
                <a:solidFill>
                  <a:schemeClr val="bg1"/>
                </a:solidFill>
              </a:rPr>
              <a:t>is</a:t>
            </a:r>
            <a:r>
              <a:rPr lang="en-US" sz="3200" dirty="0">
                <a:solidFill>
                  <a:schemeClr val="bg1"/>
                </a:solidFill>
              </a:rPr>
              <a:t> My throne, and earth </a:t>
            </a:r>
            <a:r>
              <a:rPr lang="en-US" sz="3200" i="1" dirty="0">
                <a:solidFill>
                  <a:schemeClr val="bg1"/>
                </a:solidFill>
              </a:rPr>
              <a:t>is</a:t>
            </a:r>
            <a:r>
              <a:rPr lang="en-US" sz="3200" dirty="0">
                <a:solidFill>
                  <a:schemeClr val="bg1"/>
                </a:solidFill>
              </a:rPr>
              <a:t> My footstool. Where </a:t>
            </a:r>
            <a:r>
              <a:rPr lang="en-US" sz="3200" i="1" dirty="0">
                <a:solidFill>
                  <a:schemeClr val="bg1"/>
                </a:solidFill>
              </a:rPr>
              <a:t>is</a:t>
            </a:r>
            <a:r>
              <a:rPr lang="en-US" sz="3200" dirty="0">
                <a:solidFill>
                  <a:schemeClr val="bg1"/>
                </a:solidFill>
              </a:rPr>
              <a:t> the house that you will build Me? And where </a:t>
            </a:r>
            <a:r>
              <a:rPr lang="en-US" sz="3200" i="1" dirty="0">
                <a:solidFill>
                  <a:schemeClr val="bg1"/>
                </a:solidFill>
              </a:rPr>
              <a:t>is</a:t>
            </a:r>
            <a:r>
              <a:rPr lang="en-US" sz="3200" dirty="0">
                <a:solidFill>
                  <a:schemeClr val="bg1"/>
                </a:solidFill>
              </a:rPr>
              <a:t> the place of My rest? </a:t>
            </a:r>
            <a:r>
              <a:rPr lang="en-US" sz="3200" baseline="30000" dirty="0">
                <a:solidFill>
                  <a:schemeClr val="bg1"/>
                </a:solidFill>
              </a:rPr>
              <a:t>2 </a:t>
            </a:r>
            <a:r>
              <a:rPr lang="en-US" sz="3200" dirty="0">
                <a:solidFill>
                  <a:schemeClr val="bg1"/>
                </a:solidFill>
              </a:rPr>
              <a:t>For all those </a:t>
            </a:r>
            <a:r>
              <a:rPr lang="en-US" sz="3200" i="1" dirty="0">
                <a:solidFill>
                  <a:schemeClr val="bg1"/>
                </a:solidFill>
              </a:rPr>
              <a:t>things</a:t>
            </a:r>
            <a:r>
              <a:rPr lang="en-US" sz="3200" dirty="0">
                <a:solidFill>
                  <a:schemeClr val="bg1"/>
                </a:solidFill>
              </a:rPr>
              <a:t> My hand has made, and all those </a:t>
            </a:r>
            <a:r>
              <a:rPr lang="en-US" sz="3200" i="1" dirty="0">
                <a:solidFill>
                  <a:schemeClr val="bg1"/>
                </a:solidFill>
              </a:rPr>
              <a:t>things</a:t>
            </a:r>
            <a:r>
              <a:rPr lang="en-US" sz="3200" dirty="0">
                <a:solidFill>
                  <a:schemeClr val="bg1"/>
                </a:solidFill>
              </a:rPr>
              <a:t> exist,” says the </a:t>
            </a:r>
            <a:r>
              <a:rPr lang="en-US" sz="3200" cap="small" dirty="0">
                <a:solidFill>
                  <a:schemeClr val="bg1"/>
                </a:solidFill>
                <a:effectLst/>
              </a:rPr>
              <a:t>Lord</a:t>
            </a:r>
            <a:r>
              <a:rPr lang="en-US" sz="3200" dirty="0">
                <a:solidFill>
                  <a:schemeClr val="bg1"/>
                </a:solidFill>
              </a:rPr>
              <a:t>. </a:t>
            </a:r>
          </a:p>
          <a:p>
            <a:pPr algn="l"/>
            <a:r>
              <a:rPr lang="en-US" sz="3200" dirty="0">
                <a:solidFill>
                  <a:schemeClr val="bg1"/>
                </a:solidFill>
              </a:rPr>
              <a:t>“But on this </a:t>
            </a:r>
            <a:r>
              <a:rPr lang="en-US" sz="3200" i="1" dirty="0">
                <a:solidFill>
                  <a:schemeClr val="bg1"/>
                </a:solidFill>
              </a:rPr>
              <a:t>one</a:t>
            </a:r>
            <a:r>
              <a:rPr lang="en-US" sz="3200" dirty="0">
                <a:solidFill>
                  <a:schemeClr val="bg1"/>
                </a:solidFill>
              </a:rPr>
              <a:t> will I look: on </a:t>
            </a:r>
            <a:r>
              <a:rPr lang="en-US" sz="3200" i="1" dirty="0">
                <a:solidFill>
                  <a:schemeClr val="bg1"/>
                </a:solidFill>
              </a:rPr>
              <a:t>him who is</a:t>
            </a:r>
            <a:r>
              <a:rPr lang="en-US" sz="3200" dirty="0">
                <a:solidFill>
                  <a:schemeClr val="bg1"/>
                </a:solidFill>
              </a:rPr>
              <a:t> poor and of a contrite spirit, and who </a:t>
            </a:r>
            <a:r>
              <a:rPr lang="en-US" sz="3200" u="sng" dirty="0">
                <a:solidFill>
                  <a:schemeClr val="bg1"/>
                </a:solidFill>
              </a:rPr>
              <a:t>trembles at My word</a:t>
            </a:r>
            <a:r>
              <a:rPr lang="en-US" sz="3200" dirty="0">
                <a:solidFill>
                  <a:schemeClr val="bg1"/>
                </a:solidFill>
              </a:rPr>
              <a:t>.</a:t>
            </a:r>
          </a:p>
          <a:p>
            <a:pPr algn="l"/>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214583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r="21000"/>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5B26EB5-B836-A281-7085-F29897544D28}"/>
              </a:ext>
            </a:extLst>
          </p:cNvPr>
          <p:cNvSpPr/>
          <p:nvPr/>
        </p:nvSpPr>
        <p:spPr>
          <a:xfrm>
            <a:off x="0" y="0"/>
            <a:ext cx="4277360" cy="683971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529B5-E2BE-534B-D492-802337709B93}"/>
              </a:ext>
            </a:extLst>
          </p:cNvPr>
          <p:cNvSpPr/>
          <p:nvPr/>
        </p:nvSpPr>
        <p:spPr>
          <a:xfrm>
            <a:off x="4277359" y="9144"/>
            <a:ext cx="7914637" cy="6839712"/>
          </a:xfrm>
          <a:prstGeom prst="rect">
            <a:avLst/>
          </a:prstGeom>
          <a:solidFill>
            <a:schemeClr val="tx1">
              <a:alpha val="5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477980" y="543243"/>
            <a:ext cx="7436662" cy="862715"/>
          </a:xfrm>
        </p:spPr>
        <p:txBody>
          <a:bodyPr anchor="ctr">
            <a:normAutofit/>
          </a:bodyPr>
          <a:lstStyle/>
          <a:p>
            <a:pPr algn="l"/>
            <a:r>
              <a:rPr lang="en-US" sz="4200" dirty="0">
                <a:solidFill>
                  <a:schemeClr val="bg1"/>
                </a:solidFill>
                <a:latin typeface="Britannic Bold" panose="020B0903060703020204" pitchFamily="34" charset="0"/>
              </a:rPr>
              <a:t>Israel had forgotten God</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477980" y="1940057"/>
            <a:ext cx="9915701" cy="3896663"/>
          </a:xfrm>
        </p:spPr>
        <p:txBody>
          <a:bodyPr>
            <a:normAutofit/>
          </a:bodyPr>
          <a:lstStyle/>
          <a:p>
            <a:pPr algn="l"/>
            <a:r>
              <a:rPr lang="en-US" sz="3800" dirty="0">
                <a:solidFill>
                  <a:schemeClr val="bg1"/>
                </a:solidFill>
                <a:latin typeface="Georgia" panose="02040502050405020303" pitchFamily="18" charset="0"/>
              </a:rPr>
              <a:t>66:3-4 </a:t>
            </a:r>
            <a:r>
              <a:rPr lang="en-US" sz="3000" dirty="0">
                <a:solidFill>
                  <a:schemeClr val="bg1"/>
                </a:solidFill>
                <a:latin typeface="Georgia" panose="02040502050405020303" pitchFamily="18" charset="0"/>
              </a:rPr>
              <a:t> </a:t>
            </a:r>
            <a:r>
              <a:rPr lang="en-US" sz="3000" dirty="0">
                <a:solidFill>
                  <a:schemeClr val="bg1"/>
                </a:solidFill>
              </a:rPr>
              <a:t>“He who kills a bull </a:t>
            </a:r>
            <a:r>
              <a:rPr lang="en-US" sz="3000" i="1" dirty="0">
                <a:solidFill>
                  <a:schemeClr val="bg1"/>
                </a:solidFill>
              </a:rPr>
              <a:t>is as if</a:t>
            </a:r>
            <a:r>
              <a:rPr lang="en-US" sz="3000" dirty="0">
                <a:solidFill>
                  <a:schemeClr val="bg1"/>
                </a:solidFill>
              </a:rPr>
              <a:t> he slays a </a:t>
            </a:r>
            <a:r>
              <a:rPr lang="en-US" sz="3000" dirty="0" err="1">
                <a:solidFill>
                  <a:schemeClr val="bg1"/>
                </a:solidFill>
              </a:rPr>
              <a:t>man..</a:t>
            </a:r>
            <a:r>
              <a:rPr lang="en-US" sz="3000" dirty="0" err="1"/>
              <a:t>;</a:t>
            </a:r>
            <a:r>
              <a:rPr lang="en-US" sz="3000" dirty="0" err="1">
                <a:solidFill>
                  <a:schemeClr val="bg1"/>
                </a:solidFill>
              </a:rPr>
              <a:t>He</a:t>
            </a:r>
            <a:r>
              <a:rPr lang="en-US" sz="3000" dirty="0">
                <a:solidFill>
                  <a:schemeClr val="bg1"/>
                </a:solidFill>
              </a:rPr>
              <a:t> who burns incense, </a:t>
            </a:r>
            <a:r>
              <a:rPr lang="en-US" sz="3000" i="1" dirty="0">
                <a:solidFill>
                  <a:schemeClr val="bg1"/>
                </a:solidFill>
              </a:rPr>
              <a:t>as if</a:t>
            </a:r>
            <a:r>
              <a:rPr lang="en-US" sz="3000" dirty="0">
                <a:solidFill>
                  <a:schemeClr val="bg1"/>
                </a:solidFill>
              </a:rPr>
              <a:t> he blesses an idol. Just as they have chosen their own ways, And their soul delights in their abominations, </a:t>
            </a:r>
            <a:r>
              <a:rPr lang="en-US" sz="3000" baseline="30000" dirty="0">
                <a:solidFill>
                  <a:schemeClr val="bg1"/>
                </a:solidFill>
              </a:rPr>
              <a:t>4 </a:t>
            </a:r>
            <a:r>
              <a:rPr lang="en-US" sz="3000" dirty="0">
                <a:solidFill>
                  <a:schemeClr val="bg1"/>
                </a:solidFill>
              </a:rPr>
              <a:t>So will I choose their delusions, And bring their fears on them; Because, when I called, no one answered, </a:t>
            </a:r>
            <a:r>
              <a:rPr lang="en-US" sz="3000" u="sng" dirty="0">
                <a:solidFill>
                  <a:schemeClr val="bg1"/>
                </a:solidFill>
              </a:rPr>
              <a:t>When I spoke they did not hear</a:t>
            </a:r>
            <a:r>
              <a:rPr lang="en-US" sz="3000" dirty="0">
                <a:solidFill>
                  <a:schemeClr val="bg1"/>
                </a:solidFill>
              </a:rPr>
              <a:t>; But they did evil before My eyes, And chose </a:t>
            </a:r>
            <a:r>
              <a:rPr lang="en-US" sz="3000" i="1" dirty="0">
                <a:solidFill>
                  <a:schemeClr val="bg1"/>
                </a:solidFill>
              </a:rPr>
              <a:t>that</a:t>
            </a:r>
            <a:r>
              <a:rPr lang="en-US" sz="3000" dirty="0">
                <a:solidFill>
                  <a:schemeClr val="bg1"/>
                </a:solidFill>
              </a:rPr>
              <a:t> in which I do not delight.”</a:t>
            </a:r>
            <a:endParaRPr lang="en-US" sz="30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12146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r="21000"/>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5B26EB5-B836-A281-7085-F29897544D28}"/>
              </a:ext>
            </a:extLst>
          </p:cNvPr>
          <p:cNvSpPr/>
          <p:nvPr/>
        </p:nvSpPr>
        <p:spPr>
          <a:xfrm>
            <a:off x="0" y="0"/>
            <a:ext cx="4277360" cy="683971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529B5-E2BE-534B-D492-802337709B93}"/>
              </a:ext>
            </a:extLst>
          </p:cNvPr>
          <p:cNvSpPr/>
          <p:nvPr/>
        </p:nvSpPr>
        <p:spPr>
          <a:xfrm>
            <a:off x="4277359" y="9144"/>
            <a:ext cx="7914637" cy="6839712"/>
          </a:xfrm>
          <a:prstGeom prst="rect">
            <a:avLst/>
          </a:prstGeom>
          <a:solidFill>
            <a:schemeClr val="tx1">
              <a:alpha val="5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477979" y="543243"/>
            <a:ext cx="6841839" cy="1194117"/>
          </a:xfrm>
        </p:spPr>
        <p:txBody>
          <a:bodyPr anchor="ctr">
            <a:normAutofit/>
          </a:bodyPr>
          <a:lstStyle/>
          <a:p>
            <a:pPr algn="l"/>
            <a:r>
              <a:rPr lang="en-US" sz="4200" dirty="0">
                <a:solidFill>
                  <a:schemeClr val="bg1"/>
                </a:solidFill>
                <a:latin typeface="Britannic Bold" panose="020B0903060703020204" pitchFamily="34" charset="0"/>
              </a:rPr>
              <a:t>God’s blessings in His word</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477980" y="1940057"/>
            <a:ext cx="9915701" cy="3896663"/>
          </a:xfrm>
        </p:spPr>
        <p:txBody>
          <a:bodyPr>
            <a:normAutofit/>
          </a:bodyPr>
          <a:lstStyle/>
          <a:p>
            <a:pPr algn="l"/>
            <a:r>
              <a:rPr lang="en-US" sz="3800" dirty="0">
                <a:solidFill>
                  <a:schemeClr val="bg1"/>
                </a:solidFill>
                <a:latin typeface="Georgia" panose="02040502050405020303" pitchFamily="18" charset="0"/>
              </a:rPr>
              <a:t>66:5-12 </a:t>
            </a:r>
            <a:r>
              <a:rPr lang="en-US" sz="3000" dirty="0">
                <a:solidFill>
                  <a:schemeClr val="bg1"/>
                </a:solidFill>
                <a:latin typeface="Georgia" panose="02040502050405020303" pitchFamily="18" charset="0"/>
              </a:rPr>
              <a:t> </a:t>
            </a:r>
            <a:r>
              <a:rPr lang="en-US" sz="3000" dirty="0">
                <a:solidFill>
                  <a:schemeClr val="bg1"/>
                </a:solidFill>
              </a:rPr>
              <a:t>Hear the word of the </a:t>
            </a:r>
            <a:r>
              <a:rPr lang="en-US" sz="3000" cap="small" dirty="0">
                <a:solidFill>
                  <a:schemeClr val="bg1"/>
                </a:solidFill>
                <a:effectLst/>
              </a:rPr>
              <a:t>Lord</a:t>
            </a:r>
            <a:r>
              <a:rPr lang="en-US" sz="3000" dirty="0">
                <a:solidFill>
                  <a:schemeClr val="bg1"/>
                </a:solidFill>
              </a:rPr>
              <a:t>, You who tremble at His word…</a:t>
            </a:r>
            <a:r>
              <a:rPr lang="en-US" sz="3000" dirty="0"/>
              <a:t>“</a:t>
            </a:r>
            <a:r>
              <a:rPr lang="en-US" sz="3000" dirty="0">
                <a:solidFill>
                  <a:schemeClr val="bg1"/>
                </a:solidFill>
              </a:rPr>
              <a:t>Rejoice with Jerusalem, And be glad with her, all you who love her; Rejoice for joy with her, all you who mourn for her; .. </a:t>
            </a:r>
            <a:r>
              <a:rPr lang="en-US" sz="3000" baseline="30000" dirty="0">
                <a:solidFill>
                  <a:schemeClr val="bg1"/>
                </a:solidFill>
              </a:rPr>
              <a:t>12 </a:t>
            </a:r>
            <a:r>
              <a:rPr lang="en-US" sz="3000" dirty="0">
                <a:solidFill>
                  <a:schemeClr val="bg1"/>
                </a:solidFill>
              </a:rPr>
              <a:t>For thus says the </a:t>
            </a:r>
            <a:r>
              <a:rPr lang="en-US" sz="3000" cap="small" dirty="0">
                <a:solidFill>
                  <a:schemeClr val="bg1"/>
                </a:solidFill>
                <a:effectLst/>
              </a:rPr>
              <a:t>Lord</a:t>
            </a:r>
            <a:r>
              <a:rPr lang="en-US" sz="3000" dirty="0">
                <a:solidFill>
                  <a:schemeClr val="bg1"/>
                </a:solidFill>
              </a:rPr>
              <a:t>: “Behold, I will extend peace to her like a river, And the glory of the Gentiles like a flowing stream.</a:t>
            </a:r>
          </a:p>
          <a:p>
            <a:pPr algn="l"/>
            <a:endParaRPr lang="en-US" sz="30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3016153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r="21000"/>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5B26EB5-B836-A281-7085-F29897544D28}"/>
              </a:ext>
            </a:extLst>
          </p:cNvPr>
          <p:cNvSpPr/>
          <p:nvPr/>
        </p:nvSpPr>
        <p:spPr>
          <a:xfrm>
            <a:off x="0" y="0"/>
            <a:ext cx="4277360" cy="683971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529B5-E2BE-534B-D492-802337709B93}"/>
              </a:ext>
            </a:extLst>
          </p:cNvPr>
          <p:cNvSpPr/>
          <p:nvPr/>
        </p:nvSpPr>
        <p:spPr>
          <a:xfrm>
            <a:off x="4277359" y="9144"/>
            <a:ext cx="7914637" cy="6839712"/>
          </a:xfrm>
          <a:prstGeom prst="rect">
            <a:avLst/>
          </a:prstGeom>
          <a:solidFill>
            <a:schemeClr val="tx1">
              <a:alpha val="5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477980" y="543243"/>
            <a:ext cx="6288580" cy="862715"/>
          </a:xfrm>
        </p:spPr>
        <p:txBody>
          <a:bodyPr anchor="ctr">
            <a:normAutofit/>
          </a:bodyPr>
          <a:lstStyle/>
          <a:p>
            <a:pPr algn="l"/>
            <a:r>
              <a:rPr lang="en-US" sz="4200" dirty="0">
                <a:solidFill>
                  <a:schemeClr val="bg1"/>
                </a:solidFill>
                <a:latin typeface="Britannic Bold" panose="020B0903060703020204" pitchFamily="34" charset="0"/>
              </a:rPr>
              <a:t>Trembling before God</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477980" y="2072640"/>
            <a:ext cx="9915701" cy="3764080"/>
          </a:xfrm>
        </p:spPr>
        <p:txBody>
          <a:bodyPr>
            <a:normAutofit fontScale="92500"/>
          </a:bodyPr>
          <a:lstStyle/>
          <a:p>
            <a:pPr algn="l"/>
            <a:r>
              <a:rPr lang="en-US" sz="3800" dirty="0">
                <a:solidFill>
                  <a:schemeClr val="bg1"/>
                </a:solidFill>
                <a:latin typeface="Georgia" panose="02040502050405020303" pitchFamily="18" charset="0"/>
              </a:rPr>
              <a:t>Exodus 19-20 God comes down on Mt Sinai</a:t>
            </a:r>
          </a:p>
          <a:p>
            <a:pPr marL="571500" indent="-571500" algn="l">
              <a:buClr>
                <a:srgbClr val="FFC000"/>
              </a:buClr>
              <a:buFont typeface="Georgia" panose="02040502050405020303" pitchFamily="18" charset="0"/>
              <a:buChar char="—"/>
            </a:pPr>
            <a:r>
              <a:rPr lang="en-US" sz="3000" dirty="0" err="1">
                <a:solidFill>
                  <a:schemeClr val="bg1"/>
                </a:solidFill>
                <a:latin typeface="Georgia" panose="02040502050405020303" pitchFamily="18" charset="0"/>
              </a:rPr>
              <a:t>Exod</a:t>
            </a:r>
            <a:r>
              <a:rPr lang="en-US" sz="3000" dirty="0">
                <a:solidFill>
                  <a:schemeClr val="bg1"/>
                </a:solidFill>
                <a:latin typeface="Georgia" panose="02040502050405020303" pitchFamily="18" charset="0"/>
              </a:rPr>
              <a:t> 19:18 </a:t>
            </a:r>
            <a:r>
              <a:rPr lang="en-US" sz="3200" dirty="0">
                <a:solidFill>
                  <a:schemeClr val="bg1"/>
                </a:solidFill>
              </a:rPr>
              <a:t>Mount Sinai </a:t>
            </a:r>
            <a:r>
              <a:rPr lang="en-US" sz="3200" i="1" dirty="0">
                <a:solidFill>
                  <a:schemeClr val="bg1"/>
                </a:solidFill>
              </a:rPr>
              <a:t>was</a:t>
            </a:r>
            <a:r>
              <a:rPr lang="en-US" sz="3200" dirty="0">
                <a:solidFill>
                  <a:schemeClr val="bg1"/>
                </a:solidFill>
              </a:rPr>
              <a:t> completely in smoke, because the </a:t>
            </a:r>
            <a:r>
              <a:rPr lang="en-US" sz="3200" cap="small" dirty="0">
                <a:solidFill>
                  <a:schemeClr val="bg1"/>
                </a:solidFill>
                <a:effectLst/>
              </a:rPr>
              <a:t>Lord</a:t>
            </a:r>
            <a:r>
              <a:rPr lang="en-US" sz="3200" dirty="0">
                <a:solidFill>
                  <a:schemeClr val="bg1"/>
                </a:solidFill>
              </a:rPr>
              <a:t> descended upon it in fire…</a:t>
            </a:r>
          </a:p>
          <a:p>
            <a:pPr marL="571500" indent="-571500" algn="l">
              <a:buClr>
                <a:srgbClr val="FFC000"/>
              </a:buClr>
              <a:buFont typeface="Georgia" panose="02040502050405020303" pitchFamily="18" charset="0"/>
              <a:buChar char="—"/>
            </a:pPr>
            <a:r>
              <a:rPr lang="en-US" sz="3200" dirty="0">
                <a:solidFill>
                  <a:schemeClr val="bg1"/>
                </a:solidFill>
              </a:rPr>
              <a:t>20:18-19 </a:t>
            </a:r>
            <a:r>
              <a:rPr lang="en-US" sz="3000" dirty="0">
                <a:solidFill>
                  <a:schemeClr val="bg1"/>
                </a:solidFill>
              </a:rPr>
              <a:t>Now all the people witnessed the </a:t>
            </a:r>
            <a:r>
              <a:rPr lang="en-US" sz="3000" dirty="0" err="1">
                <a:solidFill>
                  <a:schemeClr val="bg1"/>
                </a:solidFill>
              </a:rPr>
              <a:t>thunderings</a:t>
            </a:r>
            <a:r>
              <a:rPr lang="en-US" sz="3000" dirty="0">
                <a:solidFill>
                  <a:schemeClr val="bg1"/>
                </a:solidFill>
              </a:rPr>
              <a:t>, the lightning flashes, the sound of the trumpet, and the mountain smoking; and when the people saw </a:t>
            </a:r>
            <a:r>
              <a:rPr lang="en-US" sz="3000" i="1" dirty="0">
                <a:solidFill>
                  <a:schemeClr val="bg1"/>
                </a:solidFill>
              </a:rPr>
              <a:t>it,</a:t>
            </a:r>
            <a:r>
              <a:rPr lang="en-US" sz="3000" dirty="0">
                <a:solidFill>
                  <a:schemeClr val="bg1"/>
                </a:solidFill>
              </a:rPr>
              <a:t> they trembled and stood afar off. </a:t>
            </a:r>
            <a:r>
              <a:rPr lang="en-US" sz="3000" baseline="30000" dirty="0">
                <a:solidFill>
                  <a:schemeClr val="bg1"/>
                </a:solidFill>
              </a:rPr>
              <a:t>19 </a:t>
            </a:r>
            <a:r>
              <a:rPr lang="en-US" sz="3000" dirty="0">
                <a:solidFill>
                  <a:schemeClr val="bg1"/>
                </a:solidFill>
              </a:rPr>
              <a:t>Then they said to Moses, “You speak with us, and we will hear; but let not God speak with us, lest we die.”</a:t>
            </a:r>
          </a:p>
          <a:p>
            <a:pPr marL="571500" indent="-571500" algn="l">
              <a:buClr>
                <a:srgbClr val="FFC000"/>
              </a:buClr>
              <a:buFont typeface="Georgia" panose="02040502050405020303" pitchFamily="18" charset="0"/>
              <a:buChar char="—"/>
            </a:pP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067013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r="21000"/>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5B26EB5-B836-A281-7085-F29897544D28}"/>
              </a:ext>
            </a:extLst>
          </p:cNvPr>
          <p:cNvSpPr/>
          <p:nvPr/>
        </p:nvSpPr>
        <p:spPr>
          <a:xfrm>
            <a:off x="0" y="0"/>
            <a:ext cx="4277360" cy="683971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529B5-E2BE-534B-D492-802337709B93}"/>
              </a:ext>
            </a:extLst>
          </p:cNvPr>
          <p:cNvSpPr/>
          <p:nvPr/>
        </p:nvSpPr>
        <p:spPr>
          <a:xfrm>
            <a:off x="4277359" y="9144"/>
            <a:ext cx="7914637" cy="6839712"/>
          </a:xfrm>
          <a:prstGeom prst="rect">
            <a:avLst/>
          </a:prstGeom>
          <a:solidFill>
            <a:schemeClr val="tx1">
              <a:alpha val="5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477980" y="543243"/>
            <a:ext cx="7182660" cy="862715"/>
          </a:xfrm>
        </p:spPr>
        <p:txBody>
          <a:bodyPr anchor="ctr">
            <a:normAutofit fontScale="90000"/>
          </a:bodyPr>
          <a:lstStyle/>
          <a:p>
            <a:pPr algn="l"/>
            <a:r>
              <a:rPr lang="en-US" sz="4200" dirty="0">
                <a:solidFill>
                  <a:schemeClr val="bg1"/>
                </a:solidFill>
                <a:latin typeface="Britannic Bold" panose="020B0903060703020204" pitchFamily="34" charset="0"/>
              </a:rPr>
              <a:t>Fearing and Keeping His word</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414851" y="2142230"/>
            <a:ext cx="9915701" cy="4283127"/>
          </a:xfrm>
        </p:spPr>
        <p:txBody>
          <a:bodyPr>
            <a:normAutofit/>
          </a:bodyPr>
          <a:lstStyle/>
          <a:p>
            <a:pPr marL="571500" indent="-571500" algn="l">
              <a:buClr>
                <a:srgbClr val="FFC000"/>
              </a:buClr>
              <a:buFont typeface="Georgia" panose="02040502050405020303" pitchFamily="18" charset="0"/>
              <a:buChar char="—"/>
            </a:pPr>
            <a:r>
              <a:rPr lang="en-US" sz="3800" dirty="0" err="1">
                <a:solidFill>
                  <a:schemeClr val="bg1"/>
                </a:solidFill>
                <a:latin typeface="Georgia" panose="02040502050405020303" pitchFamily="18" charset="0"/>
              </a:rPr>
              <a:t>Deut</a:t>
            </a:r>
            <a:r>
              <a:rPr lang="en-US" sz="3800" dirty="0">
                <a:solidFill>
                  <a:schemeClr val="bg1"/>
                </a:solidFill>
                <a:latin typeface="Georgia" panose="02040502050405020303" pitchFamily="18" charset="0"/>
              </a:rPr>
              <a:t> 10:12-13 </a:t>
            </a:r>
            <a:r>
              <a:rPr lang="en-US" sz="2400" baseline="30000" dirty="0"/>
              <a:t> </a:t>
            </a:r>
            <a:r>
              <a:rPr lang="en-US" sz="3000" dirty="0">
                <a:solidFill>
                  <a:schemeClr val="bg1"/>
                </a:solidFill>
              </a:rPr>
              <a:t>“And now, Israel, what does the </a:t>
            </a:r>
            <a:r>
              <a:rPr lang="en-US" sz="3000" cap="small" dirty="0">
                <a:solidFill>
                  <a:schemeClr val="bg1"/>
                </a:solidFill>
                <a:effectLst/>
              </a:rPr>
              <a:t>Lord</a:t>
            </a:r>
            <a:r>
              <a:rPr lang="en-US" sz="3000" dirty="0">
                <a:solidFill>
                  <a:schemeClr val="bg1"/>
                </a:solidFill>
              </a:rPr>
              <a:t> your God require of you, but to fear the </a:t>
            </a:r>
            <a:r>
              <a:rPr lang="en-US" sz="3000" cap="small" dirty="0">
                <a:solidFill>
                  <a:schemeClr val="bg1"/>
                </a:solidFill>
                <a:effectLst/>
              </a:rPr>
              <a:t>Lord</a:t>
            </a:r>
            <a:r>
              <a:rPr lang="en-US" sz="3000" dirty="0">
                <a:solidFill>
                  <a:schemeClr val="bg1"/>
                </a:solidFill>
              </a:rPr>
              <a:t> your God, to walk in all His ways and to love Him, to serve the </a:t>
            </a:r>
            <a:r>
              <a:rPr lang="en-US" sz="3000" cap="small" dirty="0">
                <a:solidFill>
                  <a:schemeClr val="bg1"/>
                </a:solidFill>
                <a:effectLst/>
              </a:rPr>
              <a:t>Lord</a:t>
            </a:r>
            <a:r>
              <a:rPr lang="en-US" sz="3000" dirty="0">
                <a:solidFill>
                  <a:schemeClr val="bg1"/>
                </a:solidFill>
              </a:rPr>
              <a:t> your God with all your heart and with all your soul, </a:t>
            </a:r>
            <a:r>
              <a:rPr lang="en-US" sz="3000" baseline="30000" dirty="0">
                <a:solidFill>
                  <a:schemeClr val="bg1"/>
                </a:solidFill>
              </a:rPr>
              <a:t>13 </a:t>
            </a:r>
            <a:r>
              <a:rPr lang="en-US" sz="3000" i="1" dirty="0">
                <a:solidFill>
                  <a:schemeClr val="bg1"/>
                </a:solidFill>
              </a:rPr>
              <a:t>and</a:t>
            </a:r>
            <a:r>
              <a:rPr lang="en-US" sz="3000" dirty="0">
                <a:solidFill>
                  <a:schemeClr val="bg1"/>
                </a:solidFill>
              </a:rPr>
              <a:t> to keep the commandments of the </a:t>
            </a:r>
            <a:r>
              <a:rPr lang="en-US" sz="3000" cap="small" dirty="0">
                <a:solidFill>
                  <a:schemeClr val="bg1"/>
                </a:solidFill>
                <a:effectLst/>
              </a:rPr>
              <a:t>Lord</a:t>
            </a:r>
            <a:r>
              <a:rPr lang="en-US" sz="3000" dirty="0">
                <a:solidFill>
                  <a:schemeClr val="bg1"/>
                </a:solidFill>
              </a:rPr>
              <a:t> and His statutes which I command you today </a:t>
            </a:r>
            <a:r>
              <a:rPr lang="en-US" sz="3000" u="sng" dirty="0">
                <a:solidFill>
                  <a:schemeClr val="bg1"/>
                </a:solidFill>
              </a:rPr>
              <a:t>for your good</a:t>
            </a:r>
            <a:r>
              <a:rPr lang="en-US" sz="3000" dirty="0">
                <a:solidFill>
                  <a:schemeClr val="bg1"/>
                </a:solidFill>
              </a:rPr>
              <a:t>? </a:t>
            </a:r>
            <a:endParaRPr lang="en-US" sz="30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374184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r="21000"/>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5B26EB5-B836-A281-7085-F29897544D28}"/>
              </a:ext>
            </a:extLst>
          </p:cNvPr>
          <p:cNvSpPr/>
          <p:nvPr/>
        </p:nvSpPr>
        <p:spPr>
          <a:xfrm>
            <a:off x="0" y="0"/>
            <a:ext cx="4277360" cy="683971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529B5-E2BE-534B-D492-802337709B93}"/>
              </a:ext>
            </a:extLst>
          </p:cNvPr>
          <p:cNvSpPr/>
          <p:nvPr/>
        </p:nvSpPr>
        <p:spPr>
          <a:xfrm>
            <a:off x="4277359" y="9144"/>
            <a:ext cx="7914637" cy="6839712"/>
          </a:xfrm>
          <a:prstGeom prst="rect">
            <a:avLst/>
          </a:prstGeom>
          <a:solidFill>
            <a:schemeClr val="tx1">
              <a:alpha val="5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477980" y="543243"/>
            <a:ext cx="7162340" cy="862715"/>
          </a:xfrm>
        </p:spPr>
        <p:txBody>
          <a:bodyPr anchor="ctr">
            <a:normAutofit/>
          </a:bodyPr>
          <a:lstStyle/>
          <a:p>
            <a:pPr algn="l"/>
            <a:r>
              <a:rPr lang="en-US" sz="4200" dirty="0">
                <a:solidFill>
                  <a:schemeClr val="bg1"/>
                </a:solidFill>
                <a:latin typeface="Britannic Bold" panose="020B0903060703020204" pitchFamily="34" charset="0"/>
              </a:rPr>
              <a:t>God offers true satisfaction</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477980" y="1940057"/>
            <a:ext cx="9915701" cy="3896663"/>
          </a:xfrm>
        </p:spPr>
        <p:txBody>
          <a:bodyPr>
            <a:normAutofit fontScale="92500"/>
          </a:bodyPr>
          <a:lstStyle/>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rPr>
              <a:t>Isaiah 55:1-2 </a:t>
            </a:r>
            <a:r>
              <a:rPr lang="en-US" sz="3200" dirty="0">
                <a:solidFill>
                  <a:schemeClr val="bg1"/>
                </a:solidFill>
              </a:rPr>
              <a:t>“Ho! Everyone who thirsts, Come to the waters; And you who have no money, Come, buy and eat.</a:t>
            </a:r>
            <a:br>
              <a:rPr lang="en-US" sz="3200" dirty="0">
                <a:solidFill>
                  <a:schemeClr val="bg1"/>
                </a:solidFill>
              </a:rPr>
            </a:br>
            <a:r>
              <a:rPr lang="en-US" sz="3200" dirty="0">
                <a:solidFill>
                  <a:schemeClr val="bg1"/>
                </a:solidFill>
              </a:rPr>
              <a:t>Yes, come, buy wine and milk Without money and without price. </a:t>
            </a:r>
            <a:r>
              <a:rPr lang="en-US" sz="3200" baseline="30000" dirty="0">
                <a:solidFill>
                  <a:schemeClr val="bg1"/>
                </a:solidFill>
              </a:rPr>
              <a:t>2 </a:t>
            </a:r>
            <a:r>
              <a:rPr lang="en-US" sz="3200" dirty="0">
                <a:solidFill>
                  <a:schemeClr val="bg1"/>
                </a:solidFill>
              </a:rPr>
              <a:t>Why do you spend money for </a:t>
            </a:r>
            <a:r>
              <a:rPr lang="en-US" sz="3200" i="1" dirty="0">
                <a:solidFill>
                  <a:schemeClr val="bg1"/>
                </a:solidFill>
              </a:rPr>
              <a:t>what is</a:t>
            </a:r>
            <a:r>
              <a:rPr lang="en-US" sz="3200" dirty="0">
                <a:solidFill>
                  <a:schemeClr val="bg1"/>
                </a:solidFill>
              </a:rPr>
              <a:t> not bread,</a:t>
            </a:r>
            <a:br>
              <a:rPr lang="en-US" sz="3200" dirty="0">
                <a:solidFill>
                  <a:schemeClr val="bg1"/>
                </a:solidFill>
              </a:rPr>
            </a:br>
            <a:r>
              <a:rPr lang="en-US" sz="3200" dirty="0">
                <a:solidFill>
                  <a:schemeClr val="bg1"/>
                </a:solidFill>
              </a:rPr>
              <a:t>And your wages for </a:t>
            </a:r>
            <a:r>
              <a:rPr lang="en-US" sz="3200" i="1" dirty="0">
                <a:solidFill>
                  <a:schemeClr val="bg1"/>
                </a:solidFill>
              </a:rPr>
              <a:t>what</a:t>
            </a:r>
            <a:r>
              <a:rPr lang="en-US" sz="3200" dirty="0">
                <a:solidFill>
                  <a:schemeClr val="bg1"/>
                </a:solidFill>
              </a:rPr>
              <a:t> does not satisfy? </a:t>
            </a:r>
            <a:r>
              <a:rPr lang="en-US" sz="3200" u="sng" dirty="0">
                <a:solidFill>
                  <a:schemeClr val="bg1"/>
                </a:solidFill>
              </a:rPr>
              <a:t>Listen carefully to Me</a:t>
            </a:r>
            <a:r>
              <a:rPr lang="en-US" sz="3200" dirty="0">
                <a:solidFill>
                  <a:schemeClr val="bg1"/>
                </a:solidFill>
              </a:rPr>
              <a:t>, and eat </a:t>
            </a:r>
            <a:r>
              <a:rPr lang="en-US" sz="3200" i="1" dirty="0">
                <a:solidFill>
                  <a:schemeClr val="bg1"/>
                </a:solidFill>
              </a:rPr>
              <a:t>what is</a:t>
            </a:r>
            <a:r>
              <a:rPr lang="en-US" sz="3200" dirty="0">
                <a:solidFill>
                  <a:schemeClr val="bg1"/>
                </a:solidFill>
              </a:rPr>
              <a:t> good, And let your soul delight itself in abundance. </a:t>
            </a:r>
            <a:r>
              <a:rPr lang="en-US" sz="3200" baseline="30000" dirty="0">
                <a:solidFill>
                  <a:schemeClr val="bg1"/>
                </a:solidFill>
              </a:rPr>
              <a:t>3 </a:t>
            </a:r>
            <a:r>
              <a:rPr lang="en-US" sz="3200" dirty="0">
                <a:solidFill>
                  <a:schemeClr val="bg1"/>
                </a:solidFill>
              </a:rPr>
              <a:t>Incline your ear, and come to Me.</a:t>
            </a:r>
            <a:br>
              <a:rPr lang="en-US" sz="3200" dirty="0">
                <a:solidFill>
                  <a:schemeClr val="bg1"/>
                </a:solidFill>
              </a:rPr>
            </a:br>
            <a:r>
              <a:rPr lang="en-US" sz="3200" dirty="0">
                <a:solidFill>
                  <a:schemeClr val="bg1"/>
                </a:solidFill>
              </a:rPr>
              <a:t>Hear, and your soul shall live;</a:t>
            </a: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746122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close-up of hands folded over a book&#10;&#10;Description automatically generated">
            <a:extLst>
              <a:ext uri="{FF2B5EF4-FFF2-40B4-BE49-F238E27FC236}">
                <a16:creationId xmlns:a16="http://schemas.microsoft.com/office/drawing/2014/main" id="{1CFF6B57-180E-8D80-7DE5-29E660766FE6}"/>
              </a:ext>
            </a:extLst>
          </p:cNvPr>
          <p:cNvPicPr>
            <a:picLocks noChangeAspect="1"/>
          </p:cNvPicPr>
          <p:nvPr/>
        </p:nvPicPr>
        <p:blipFill rotWithShape="1">
          <a:blip r:embed="rId2">
            <a:extLst>
              <a:ext uri="{28A0092B-C50C-407E-A947-70E740481C1C}">
                <a14:useLocalDpi xmlns:a14="http://schemas.microsoft.com/office/drawing/2010/main" val="0"/>
              </a:ext>
            </a:extLst>
          </a:blip>
          <a:srcRect r="21000"/>
          <a:stretch/>
        </p:blipFill>
        <p:spPr>
          <a:xfrm>
            <a:off x="3523488" y="10"/>
            <a:ext cx="8668512" cy="6857990"/>
          </a:xfrm>
          <a:prstGeom prst="rect">
            <a:avLst/>
          </a:prstGeom>
        </p:spPr>
      </p:pic>
      <p:sp>
        <p:nvSpPr>
          <p:cNvPr id="24" name="Rectangle 2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8" name="Rectangle 2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D5B26EB5-B836-A281-7085-F29897544D28}"/>
              </a:ext>
            </a:extLst>
          </p:cNvPr>
          <p:cNvSpPr/>
          <p:nvPr/>
        </p:nvSpPr>
        <p:spPr>
          <a:xfrm>
            <a:off x="0" y="0"/>
            <a:ext cx="4277360" cy="6839712"/>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07529B5-E2BE-534B-D492-802337709B93}"/>
              </a:ext>
            </a:extLst>
          </p:cNvPr>
          <p:cNvSpPr/>
          <p:nvPr/>
        </p:nvSpPr>
        <p:spPr>
          <a:xfrm>
            <a:off x="4277359" y="9144"/>
            <a:ext cx="7914637" cy="6839712"/>
          </a:xfrm>
          <a:prstGeom prst="rect">
            <a:avLst/>
          </a:prstGeom>
          <a:solidFill>
            <a:schemeClr val="tx1">
              <a:alpha val="57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9F9917-2905-CF97-B8A0-1E4574FC5B90}"/>
              </a:ext>
            </a:extLst>
          </p:cNvPr>
          <p:cNvSpPr>
            <a:spLocks noGrp="1"/>
          </p:cNvSpPr>
          <p:nvPr>
            <p:ph type="ctrTitle"/>
          </p:nvPr>
        </p:nvSpPr>
        <p:spPr>
          <a:xfrm>
            <a:off x="670560" y="668545"/>
            <a:ext cx="7244082" cy="737413"/>
          </a:xfrm>
        </p:spPr>
        <p:txBody>
          <a:bodyPr anchor="ctr">
            <a:normAutofit/>
          </a:bodyPr>
          <a:lstStyle/>
          <a:p>
            <a:pPr algn="l"/>
            <a:r>
              <a:rPr lang="en-US" sz="4200" dirty="0">
                <a:solidFill>
                  <a:schemeClr val="bg1"/>
                </a:solidFill>
                <a:latin typeface="Britannic Bold" panose="020B0903060703020204" pitchFamily="34" charset="0"/>
              </a:rPr>
              <a:t>Seek the Lord.. His thoughts</a:t>
            </a:r>
          </a:p>
        </p:txBody>
      </p:sp>
      <p:sp>
        <p:nvSpPr>
          <p:cNvPr id="3" name="Subtitle 2">
            <a:extLst>
              <a:ext uri="{FF2B5EF4-FFF2-40B4-BE49-F238E27FC236}">
                <a16:creationId xmlns:a16="http://schemas.microsoft.com/office/drawing/2014/main" id="{5C178824-9EC7-D1FD-8DAB-6D79302C84AB}"/>
              </a:ext>
            </a:extLst>
          </p:cNvPr>
          <p:cNvSpPr>
            <a:spLocks noGrp="1"/>
          </p:cNvSpPr>
          <p:nvPr>
            <p:ph type="subTitle" idx="1"/>
          </p:nvPr>
        </p:nvSpPr>
        <p:spPr>
          <a:xfrm>
            <a:off x="481029" y="1970537"/>
            <a:ext cx="9915701" cy="3896663"/>
          </a:xfrm>
        </p:spPr>
        <p:txBody>
          <a:bodyPr>
            <a:normAutofit fontScale="92500" lnSpcReduction="10000"/>
          </a:bodyPr>
          <a:lstStyle/>
          <a:p>
            <a:pPr marL="571500" indent="-571500" algn="l">
              <a:buClr>
                <a:srgbClr val="FFC000"/>
              </a:buClr>
              <a:buFont typeface="Georgia" panose="02040502050405020303" pitchFamily="18" charset="0"/>
              <a:buChar char="—"/>
            </a:pPr>
            <a:r>
              <a:rPr lang="en-US" sz="3800" dirty="0">
                <a:solidFill>
                  <a:schemeClr val="bg1"/>
                </a:solidFill>
                <a:latin typeface="Georgia" panose="02040502050405020303" pitchFamily="18" charset="0"/>
              </a:rPr>
              <a:t>Isaiah 55:6-7 </a:t>
            </a:r>
            <a:r>
              <a:rPr lang="en-US" sz="3200" dirty="0">
                <a:solidFill>
                  <a:schemeClr val="bg1"/>
                </a:solidFill>
              </a:rPr>
              <a:t>Seek the </a:t>
            </a:r>
            <a:r>
              <a:rPr lang="en-US" sz="3200" cap="small" dirty="0">
                <a:solidFill>
                  <a:schemeClr val="bg1"/>
                </a:solidFill>
                <a:effectLst/>
              </a:rPr>
              <a:t>Lord</a:t>
            </a:r>
            <a:r>
              <a:rPr lang="en-US" sz="3200" dirty="0">
                <a:solidFill>
                  <a:schemeClr val="bg1"/>
                </a:solidFill>
              </a:rPr>
              <a:t> while He may be found,</a:t>
            </a:r>
            <a:br>
              <a:rPr lang="en-US" sz="3200" dirty="0">
                <a:solidFill>
                  <a:schemeClr val="bg1"/>
                </a:solidFill>
              </a:rPr>
            </a:br>
            <a:r>
              <a:rPr lang="en-US" sz="3200" dirty="0">
                <a:solidFill>
                  <a:schemeClr val="bg1"/>
                </a:solidFill>
              </a:rPr>
              <a:t>Call upon Him while He is near. </a:t>
            </a:r>
            <a:r>
              <a:rPr lang="en-US" sz="3200" baseline="30000" dirty="0">
                <a:solidFill>
                  <a:schemeClr val="bg1"/>
                </a:solidFill>
              </a:rPr>
              <a:t>7 </a:t>
            </a:r>
            <a:r>
              <a:rPr lang="en-US" sz="3200" dirty="0">
                <a:solidFill>
                  <a:schemeClr val="bg1"/>
                </a:solidFill>
              </a:rPr>
              <a:t>Let the wicked forsake his way, And the unrighteous man his thoughts; Let him return to the </a:t>
            </a:r>
            <a:r>
              <a:rPr lang="en-US" sz="3200" cap="small" dirty="0">
                <a:solidFill>
                  <a:schemeClr val="bg1"/>
                </a:solidFill>
                <a:effectLst/>
              </a:rPr>
              <a:t>Lord</a:t>
            </a:r>
            <a:r>
              <a:rPr lang="en-US" sz="3200" dirty="0">
                <a:solidFill>
                  <a:schemeClr val="bg1"/>
                </a:solidFill>
              </a:rPr>
              <a:t>, And He will have mercy on him; And to our God, For He will abundantly pardon. </a:t>
            </a:r>
          </a:p>
          <a:p>
            <a:pPr marL="571500" indent="-571500" algn="l">
              <a:buClr>
                <a:srgbClr val="FFC000"/>
              </a:buClr>
              <a:buFont typeface="Georgia" panose="02040502050405020303" pitchFamily="18" charset="0"/>
              <a:buChar char="—"/>
            </a:pPr>
            <a:r>
              <a:rPr lang="en-US" sz="3200" baseline="30000" dirty="0">
                <a:solidFill>
                  <a:schemeClr val="bg1"/>
                </a:solidFill>
              </a:rPr>
              <a:t>8 </a:t>
            </a:r>
            <a:r>
              <a:rPr lang="en-US" sz="3200" dirty="0">
                <a:solidFill>
                  <a:schemeClr val="bg1"/>
                </a:solidFill>
              </a:rPr>
              <a:t>“For My thoughts </a:t>
            </a:r>
            <a:r>
              <a:rPr lang="en-US" sz="3200" i="1" dirty="0">
                <a:solidFill>
                  <a:schemeClr val="bg1"/>
                </a:solidFill>
              </a:rPr>
              <a:t>are</a:t>
            </a:r>
            <a:r>
              <a:rPr lang="en-US" sz="3200" dirty="0">
                <a:solidFill>
                  <a:schemeClr val="bg1"/>
                </a:solidFill>
              </a:rPr>
              <a:t> not your thoughts, Nor </a:t>
            </a:r>
            <a:r>
              <a:rPr lang="en-US" sz="3200" i="1" dirty="0">
                <a:solidFill>
                  <a:schemeClr val="bg1"/>
                </a:solidFill>
              </a:rPr>
              <a:t>are</a:t>
            </a:r>
            <a:r>
              <a:rPr lang="en-US" sz="3200" dirty="0">
                <a:solidFill>
                  <a:schemeClr val="bg1"/>
                </a:solidFill>
              </a:rPr>
              <a:t> your ways My ways,” says the </a:t>
            </a:r>
            <a:r>
              <a:rPr lang="en-US" sz="3200" cap="small" dirty="0">
                <a:solidFill>
                  <a:schemeClr val="bg1"/>
                </a:solidFill>
                <a:effectLst/>
              </a:rPr>
              <a:t>Lord</a:t>
            </a:r>
            <a:r>
              <a:rPr lang="en-US" sz="3200" dirty="0">
                <a:solidFill>
                  <a:schemeClr val="bg1"/>
                </a:solidFill>
              </a:rPr>
              <a:t>. </a:t>
            </a:r>
            <a:r>
              <a:rPr lang="en-US" sz="3200" baseline="30000" dirty="0">
                <a:solidFill>
                  <a:schemeClr val="bg1"/>
                </a:solidFill>
              </a:rPr>
              <a:t>9 </a:t>
            </a:r>
            <a:r>
              <a:rPr lang="en-US" sz="3200" dirty="0">
                <a:solidFill>
                  <a:schemeClr val="bg1"/>
                </a:solidFill>
              </a:rPr>
              <a:t>“For </a:t>
            </a:r>
            <a:r>
              <a:rPr lang="en-US" sz="3200" i="1" dirty="0">
                <a:solidFill>
                  <a:schemeClr val="bg1"/>
                </a:solidFill>
              </a:rPr>
              <a:t>as</a:t>
            </a:r>
            <a:r>
              <a:rPr lang="en-US" sz="3200" dirty="0">
                <a:solidFill>
                  <a:schemeClr val="bg1"/>
                </a:solidFill>
              </a:rPr>
              <a:t> the heavens are higher than the earth, So are My ways higher than your ways, And My thoughts than your thoughts.</a:t>
            </a:r>
          </a:p>
          <a:p>
            <a:pPr marL="571500" indent="-571500" algn="l">
              <a:buClr>
                <a:srgbClr val="FFC000"/>
              </a:buClr>
              <a:buFont typeface="Georgia" panose="02040502050405020303" pitchFamily="18" charset="0"/>
              <a:buChar char="—"/>
            </a:pPr>
            <a:endParaRPr lang="en-US" sz="3800" dirty="0">
              <a:solidFill>
                <a:schemeClr val="bg1"/>
              </a:solidFill>
              <a:latin typeface="Georgia" panose="02040502050405020303" pitchFamily="18" charset="0"/>
            </a:endParaRPr>
          </a:p>
        </p:txBody>
      </p:sp>
    </p:spTree>
    <p:extLst>
      <p:ext uri="{BB962C8B-B14F-4D97-AF65-F5344CB8AC3E}">
        <p14:creationId xmlns:p14="http://schemas.microsoft.com/office/powerpoint/2010/main" val="216242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958</TotalTime>
  <Words>1085</Words>
  <Application>Microsoft Office PowerPoint</Application>
  <PresentationFormat>Widescreen</PresentationFormat>
  <Paragraphs>40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Britannic Bold</vt:lpstr>
      <vt:lpstr>Calibri</vt:lpstr>
      <vt:lpstr>Calibri Light</vt:lpstr>
      <vt:lpstr>Georgia</vt:lpstr>
      <vt:lpstr>Office Theme</vt:lpstr>
      <vt:lpstr>Trembling at My Word</vt:lpstr>
      <vt:lpstr>Context of Isaiah’s message</vt:lpstr>
      <vt:lpstr>Returning to Rebuild the temple</vt:lpstr>
      <vt:lpstr>Israel had forgotten God</vt:lpstr>
      <vt:lpstr>God’s blessings in His word</vt:lpstr>
      <vt:lpstr>Trembling before God</vt:lpstr>
      <vt:lpstr>Fearing and Keeping His word</vt:lpstr>
      <vt:lpstr>God offers true satisfaction</vt:lpstr>
      <vt:lpstr>Seek the Lord.. His thoughts</vt:lpstr>
      <vt:lpstr>Man’s thoughts produce idolatry and wickedness</vt:lpstr>
      <vt:lpstr>God’s word always delivers..</vt:lpstr>
      <vt:lpstr>God’s word is living..</vt:lpstr>
      <vt:lpstr>We have come to Mt Zion..</vt:lpstr>
      <vt:lpstr>To this one I will look ..</vt:lpstr>
      <vt:lpstr>Trembling at My Word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Trembling at My Word</dc:title>
  <dc:creator>PAUL BAILEY</dc:creator>
  <cp:lastModifiedBy>PAUL BAILEY</cp:lastModifiedBy>
  <cp:revision>2</cp:revision>
  <dcterms:created xsi:type="dcterms:W3CDTF">2023-12-17T02:45:52Z</dcterms:created>
  <dcterms:modified xsi:type="dcterms:W3CDTF">2023-12-30T00:55:56Z</dcterms:modified>
</cp:coreProperties>
</file>