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7" r:id="rId3"/>
    <p:sldId id="282" r:id="rId4"/>
    <p:sldId id="286" r:id="rId5"/>
    <p:sldId id="283" r:id="rId6"/>
    <p:sldId id="284" r:id="rId7"/>
    <p:sldId id="285" r:id="rId8"/>
    <p:sldId id="287" r:id="rId9"/>
    <p:sldId id="288" r:id="rId10"/>
    <p:sldId id="290" r:id="rId11"/>
    <p:sldId id="289" r:id="rId12"/>
    <p:sldId id="291" r:id="rId13"/>
    <p:sldId id="292" r:id="rId14"/>
    <p:sldId id="29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21E83-2C7D-41AF-911D-2274C31D2D17}" v="422" dt="2024-01-21T18:39:5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6" autoAdjust="0"/>
    <p:restoredTop sz="94660"/>
  </p:normalViewPr>
  <p:slideViewPr>
    <p:cSldViewPr snapToGrid="0">
      <p:cViewPr varScale="1">
        <p:scale>
          <a:sx n="63" d="100"/>
          <a:sy n="63" d="100"/>
        </p:scale>
        <p:origin x="3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29CD-E6A2-6E19-63A2-24950A259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95026-8B4C-EE9C-99A1-7475A60C2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3EDA7-E8EC-0250-83BA-07A402A1B433}"/>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346A4A40-4F59-1FD4-D6AB-CC254286D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22E06-79FF-776B-8A5C-3F5BC976FBE9}"/>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363122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4379-B576-86C6-12E2-BCB891CDA5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FD9B6-4C08-89B7-1127-EC74E3BF1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A6A91-A42D-E253-60C9-5C51C3FAA1EA}"/>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4940AF28-F55C-3E7D-9B64-C685819D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E5CC-BEE5-9691-4A3E-798F13DDA3CB}"/>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70922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26AD5-B14C-66C6-4463-19281AF25F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E4445-2372-84DD-F861-311B0C1BF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B939E-0228-FDCB-13ED-7222E0642AD8}"/>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A7CADDB7-0071-6725-760C-8EBBEE435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7ADD6-D63E-F3FB-D9AC-A47F43AAC0CD}"/>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142119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E14C-3823-E1FD-2011-C821529C8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631A4-E31E-18DF-5F76-0BAA754B98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822AF-9756-E622-1136-07CE87A43D87}"/>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22A6543F-BEC6-3537-DB7F-D50B797E9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25EB9-9161-E443-230E-66456D2FC835}"/>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368543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0B98-5798-99A0-0212-116B33B06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24971-FAEA-BEC0-F367-872BB21A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5D5E6-8C2C-8E5B-0032-06B98760099E}"/>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6F144D09-DF61-D20D-592B-BB4A6DEF3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4C73A-BDA5-A334-388C-08401C03E844}"/>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136207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BA3F-6E4A-DFC0-4D43-8704B658BB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AA088-D7F6-020D-E349-47CF4CB66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681DD-225B-B6F8-C9A1-945876565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9ECF15-7985-EE59-218B-F5D62DEB3AA7}"/>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6" name="Footer Placeholder 5">
            <a:extLst>
              <a:ext uri="{FF2B5EF4-FFF2-40B4-BE49-F238E27FC236}">
                <a16:creationId xmlns:a16="http://schemas.microsoft.com/office/drawing/2014/main" id="{FE2A21EC-6919-120D-E46E-6E3212512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21009-2174-AB0B-2364-4D4C27D6A5FB}"/>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68097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3C7C-45F2-C395-3D14-997B30076A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5A89C-AE00-C429-D884-9845E05B4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F0F4D-FB47-2A1D-EB89-BC4E11E51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2AB7-880B-6E80-9EFB-12D41E0A8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1106C-5908-0596-C52C-3F233F966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9E87D-59C1-6B14-81CB-8116707BC466}"/>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8" name="Footer Placeholder 7">
            <a:extLst>
              <a:ext uri="{FF2B5EF4-FFF2-40B4-BE49-F238E27FC236}">
                <a16:creationId xmlns:a16="http://schemas.microsoft.com/office/drawing/2014/main" id="{6AFCB401-B043-BBE2-C2E3-4BBFA8BA05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3B867E-BB15-B1CA-44DA-31A16851D509}"/>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11225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76C-796E-DE15-5170-F8EEB27B1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04C0B4-76EB-9A8B-CB01-6B00688DB64A}"/>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4" name="Footer Placeholder 3">
            <a:extLst>
              <a:ext uri="{FF2B5EF4-FFF2-40B4-BE49-F238E27FC236}">
                <a16:creationId xmlns:a16="http://schemas.microsoft.com/office/drawing/2014/main" id="{86416866-A1CA-5D4B-A82B-4002D67628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58DC3-6299-03DE-FB18-9A6FE1BC50A9}"/>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120980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03468-3470-F2D0-CD4C-6041FFE8EE9D}"/>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3" name="Footer Placeholder 2">
            <a:extLst>
              <a:ext uri="{FF2B5EF4-FFF2-40B4-BE49-F238E27FC236}">
                <a16:creationId xmlns:a16="http://schemas.microsoft.com/office/drawing/2014/main" id="{289E2D32-4BCF-8BC3-7DFA-16F9C0B281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1ADF3-498E-8C56-4371-1FB40A70EF17}"/>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411854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DDB0-8764-286D-781D-2DEFD60CE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8C42D3-71B1-353F-9E79-5264D6AFD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36BBE-7E18-391B-0C93-FDB4E7DFC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6B4AB-D24C-F3CF-B8D4-C1EAD671079B}"/>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6" name="Footer Placeholder 5">
            <a:extLst>
              <a:ext uri="{FF2B5EF4-FFF2-40B4-BE49-F238E27FC236}">
                <a16:creationId xmlns:a16="http://schemas.microsoft.com/office/drawing/2014/main" id="{23ACFF7C-16EC-1484-982C-A4AD09D0D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5A213-09DD-1005-74FE-2543BF4148C3}"/>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317069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DF4B-3691-3DF2-8BA6-B33A8D17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64B70-6D1E-41BB-62C8-6260C29A0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A4ACC-D00E-E6F0-53FA-27EFDEA5C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34F6D-1CBF-7A0D-7410-08FF8D37BD76}"/>
              </a:ext>
            </a:extLst>
          </p:cNvPr>
          <p:cNvSpPr>
            <a:spLocks noGrp="1"/>
          </p:cNvSpPr>
          <p:nvPr>
            <p:ph type="dt" sz="half" idx="10"/>
          </p:nvPr>
        </p:nvSpPr>
        <p:spPr/>
        <p:txBody>
          <a:bodyPr/>
          <a:lstStyle/>
          <a:p>
            <a:fld id="{39AE2DF7-E2BC-4A7F-8147-B41E61C5C788}" type="datetimeFigureOut">
              <a:rPr lang="en-US" smtClean="0"/>
              <a:t>1/27/2024</a:t>
            </a:fld>
            <a:endParaRPr lang="en-US"/>
          </a:p>
        </p:txBody>
      </p:sp>
      <p:sp>
        <p:nvSpPr>
          <p:cNvPr id="6" name="Footer Placeholder 5">
            <a:extLst>
              <a:ext uri="{FF2B5EF4-FFF2-40B4-BE49-F238E27FC236}">
                <a16:creationId xmlns:a16="http://schemas.microsoft.com/office/drawing/2014/main" id="{3428A5B3-6684-3442-7FC8-B2309187E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CFF96-9D1A-18F9-7EC4-ABF546355F59}"/>
              </a:ext>
            </a:extLst>
          </p:cNvPr>
          <p:cNvSpPr>
            <a:spLocks noGrp="1"/>
          </p:cNvSpPr>
          <p:nvPr>
            <p:ph type="sldNum" sz="quarter" idx="12"/>
          </p:nvPr>
        </p:nvSpPr>
        <p:spPr/>
        <p:txBody>
          <a:bodyPr/>
          <a:lstStyle/>
          <a:p>
            <a:fld id="{C53C73CB-16E7-4EA3-A10C-1DC64636349F}" type="slidenum">
              <a:rPr lang="en-US" smtClean="0"/>
              <a:t>‹#›</a:t>
            </a:fld>
            <a:endParaRPr lang="en-US"/>
          </a:p>
        </p:txBody>
      </p:sp>
    </p:spTree>
    <p:extLst>
      <p:ext uri="{BB962C8B-B14F-4D97-AF65-F5344CB8AC3E}">
        <p14:creationId xmlns:p14="http://schemas.microsoft.com/office/powerpoint/2010/main" val="72562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2C28A-FCF9-B59A-1558-C2F874D08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D9BCA-F9CF-BDDC-FD1A-964759612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7AC4B-A640-658C-5588-7C1BC2811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E2DF7-E2BC-4A7F-8147-B41E61C5C788}" type="datetimeFigureOut">
              <a:rPr lang="en-US" smtClean="0"/>
              <a:t>1/27/2024</a:t>
            </a:fld>
            <a:endParaRPr lang="en-US"/>
          </a:p>
        </p:txBody>
      </p:sp>
      <p:sp>
        <p:nvSpPr>
          <p:cNvPr id="5" name="Footer Placeholder 4">
            <a:extLst>
              <a:ext uri="{FF2B5EF4-FFF2-40B4-BE49-F238E27FC236}">
                <a16:creationId xmlns:a16="http://schemas.microsoft.com/office/drawing/2014/main" id="{DE956B8F-D893-E369-9381-38B4E0549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675304-E6C4-79D7-0A54-67DFD9C3E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C73CB-16E7-4EA3-A10C-1DC64636349F}" type="slidenum">
              <a:rPr lang="en-US" smtClean="0"/>
              <a:t>‹#›</a:t>
            </a:fld>
            <a:endParaRPr lang="en-US"/>
          </a:p>
        </p:txBody>
      </p:sp>
    </p:spTree>
    <p:extLst>
      <p:ext uri="{BB962C8B-B14F-4D97-AF65-F5344CB8AC3E}">
        <p14:creationId xmlns:p14="http://schemas.microsoft.com/office/powerpoint/2010/main" val="238593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841306" y="4727601"/>
            <a:ext cx="10515600" cy="903931"/>
          </a:xfrm>
          <a:noFill/>
        </p:spPr>
        <p:txBody>
          <a:bodyPr anchor="ctr">
            <a:noAutofit/>
          </a:bodyPr>
          <a:lstStyle/>
          <a:p>
            <a:r>
              <a:rPr lang="en-US" sz="5600" dirty="0">
                <a:latin typeface="Britannic Bold" panose="020B0903060703020204" pitchFamily="34" charset="0"/>
              </a:rPr>
              <a:t>We Do Not Lose Heart</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835094" y="5583624"/>
            <a:ext cx="10509388" cy="556964"/>
          </a:xfrm>
          <a:noFill/>
        </p:spPr>
        <p:txBody>
          <a:bodyPr anchor="ctr">
            <a:noAutofit/>
          </a:bodyPr>
          <a:lstStyle/>
          <a:p>
            <a:r>
              <a:rPr lang="en-US" sz="6600" dirty="0">
                <a:solidFill>
                  <a:srgbClr val="FF0000"/>
                </a:solidFill>
                <a:latin typeface="Amasis MT Pro" panose="02040504050005020304" pitchFamily="18" charset="0"/>
              </a:rPr>
              <a:t>2</a:t>
            </a:r>
            <a:r>
              <a:rPr lang="en-US" sz="4800" dirty="0">
                <a:latin typeface="Amasis MT Pro" panose="02040504050005020304" pitchFamily="18" charset="0"/>
              </a:rPr>
              <a:t> </a:t>
            </a:r>
            <a:r>
              <a:rPr lang="en-US" sz="2000" dirty="0">
                <a:latin typeface="Amasis MT Pro" panose="02040504050005020304" pitchFamily="18" charset="0"/>
              </a:rPr>
              <a:t>        </a:t>
            </a:r>
            <a:r>
              <a:rPr lang="en-US" sz="6600" dirty="0">
                <a:solidFill>
                  <a:srgbClr val="FF0000"/>
                </a:solidFill>
                <a:latin typeface="Amasis MT Pro" panose="02040504050005020304" pitchFamily="18" charset="0"/>
              </a:rPr>
              <a:t>4</a:t>
            </a:r>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bright="-20000" contrast="20000"/>
                    </a14:imgEffect>
                  </a14:imgLayer>
                </a14:imgProps>
              </a:ext>
              <a:ext uri="{28A0092B-C50C-407E-A947-70E740481C1C}">
                <a14:useLocalDpi xmlns:a14="http://schemas.microsoft.com/office/drawing/2010/main" val="0"/>
              </a:ext>
            </a:extLst>
          </a:blip>
          <a:srcRect t="6642" b="3878"/>
          <a:stretch/>
        </p:blipFill>
        <p:spPr>
          <a:xfrm>
            <a:off x="20" y="2"/>
            <a:ext cx="12191979" cy="3900104"/>
          </a:xfrm>
          <a:prstGeom prst="rect">
            <a:avLst/>
          </a:prstGeom>
        </p:spPr>
      </p:pic>
      <p:pic>
        <p:nvPicPr>
          <p:cNvPr id="4" name="Picture 3" descr="A close up of a sign&#10;&#10;Description automatically generated">
            <a:extLst>
              <a:ext uri="{FF2B5EF4-FFF2-40B4-BE49-F238E27FC236}">
                <a16:creationId xmlns:a16="http://schemas.microsoft.com/office/drawing/2014/main" id="{81C56A42-B8EB-9BB8-0FE2-B416B81152A4}"/>
              </a:ext>
            </a:extLst>
          </p:cNvPr>
          <p:cNvPicPr>
            <a:picLocks noChangeAspect="1"/>
          </p:cNvPicPr>
          <p:nvPr/>
        </p:nvPicPr>
        <p:blipFill rotWithShape="1">
          <a:blip r:embed="rId4">
            <a:extLst>
              <a:ext uri="{BEBA8EAE-BF5A-486C-A8C5-ECC9F3942E4B}">
                <a14:imgProps xmlns:a14="http://schemas.microsoft.com/office/drawing/2010/main">
                  <a14:imgLayer r:embed="rId3">
                    <a14:imgEffect>
                      <a14:sharpenSoften amount="10000"/>
                    </a14:imgEffect>
                    <a14:imgEffect>
                      <a14:brightnessContrast bright="-10000" contrast="10000"/>
                    </a14:imgEffect>
                  </a14:imgLayer>
                </a14:imgProps>
              </a:ext>
              <a:ext uri="{28A0092B-C50C-407E-A947-70E740481C1C}">
                <a14:useLocalDpi xmlns:a14="http://schemas.microsoft.com/office/drawing/2010/main" val="0"/>
              </a:ext>
            </a:extLst>
          </a:blip>
          <a:srcRect l="2740" r="4736" b="1"/>
          <a:stretch/>
        </p:blipFill>
        <p:spPr>
          <a:xfrm>
            <a:off x="-3049" y="0"/>
            <a:ext cx="12194420" cy="4469508"/>
          </a:xfrm>
          <a:prstGeom prst="rect">
            <a:avLst/>
          </a:prstGeom>
        </p:spPr>
      </p:pic>
      <p:sp>
        <p:nvSpPr>
          <p:cNvPr id="7" name="TextBox 6">
            <a:extLst>
              <a:ext uri="{FF2B5EF4-FFF2-40B4-BE49-F238E27FC236}">
                <a16:creationId xmlns:a16="http://schemas.microsoft.com/office/drawing/2014/main" id="{D0B8A711-3DED-1F1F-7BC1-73524D76A5F8}"/>
              </a:ext>
            </a:extLst>
          </p:cNvPr>
          <p:cNvSpPr txBox="1"/>
          <p:nvPr/>
        </p:nvSpPr>
        <p:spPr>
          <a:xfrm>
            <a:off x="5575866" y="5475324"/>
            <a:ext cx="1046480" cy="769441"/>
          </a:xfrm>
          <a:prstGeom prst="rect">
            <a:avLst/>
          </a:prstGeom>
          <a:noFill/>
        </p:spPr>
        <p:txBody>
          <a:bodyPr wrap="square" rtlCol="0">
            <a:spAutoFit/>
          </a:bodyPr>
          <a:lstStyle/>
          <a:p>
            <a:pPr algn="ctr"/>
            <a:r>
              <a:rPr lang="en-US" sz="2200" dirty="0" err="1">
                <a:latin typeface="Amasis MT Pro" panose="02040504050005020304" pitchFamily="18" charset="0"/>
              </a:rPr>
              <a:t>Corin</a:t>
            </a:r>
            <a:r>
              <a:rPr lang="en-US" sz="2200" dirty="0">
                <a:latin typeface="Amasis MT Pro" panose="02040504050005020304" pitchFamily="18" charset="0"/>
              </a:rPr>
              <a:t> </a:t>
            </a:r>
            <a:r>
              <a:rPr lang="en-US" sz="2200" dirty="0" err="1">
                <a:latin typeface="Amasis MT Pro" panose="02040504050005020304" pitchFamily="18" charset="0"/>
              </a:rPr>
              <a:t>thians</a:t>
            </a:r>
            <a:endParaRPr lang="en-US" sz="2200" dirty="0">
              <a:latin typeface="Amasis MT Pro" panose="02040504050005020304" pitchFamily="18" charset="0"/>
            </a:endParaRPr>
          </a:p>
        </p:txBody>
      </p:sp>
    </p:spTree>
    <p:extLst>
      <p:ext uri="{BB962C8B-B14F-4D97-AF65-F5344CB8AC3E}">
        <p14:creationId xmlns:p14="http://schemas.microsoft.com/office/powerpoint/2010/main" val="230655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5808719" cy="1063917"/>
          </a:xfrm>
        </p:spPr>
        <p:txBody>
          <a:bodyPr anchor="ctr">
            <a:normAutofit fontScale="90000"/>
          </a:bodyPr>
          <a:lstStyle/>
          <a:p>
            <a:pPr algn="l"/>
            <a:r>
              <a:rPr lang="en-US" sz="4200" dirty="0">
                <a:latin typeface="Britannic Bold" panose="020B0903060703020204" pitchFamily="34" charset="0"/>
              </a:rPr>
              <a:t>3 See what God </a:t>
            </a:r>
            <a:r>
              <a:rPr lang="en-US" sz="4200" dirty="0" err="1">
                <a:latin typeface="Britannic Bold" panose="020B0903060703020204" pitchFamily="34" charset="0"/>
              </a:rPr>
              <a:t>accom-plishes</a:t>
            </a:r>
            <a:r>
              <a:rPr lang="en-US" sz="4200" dirty="0">
                <a:latin typeface="Britannic Bold" panose="020B0903060703020204" pitchFamily="34" charset="0"/>
              </a:rPr>
              <a:t> through us </a:t>
            </a:r>
            <a:r>
              <a:rPr lang="en-US" sz="3600" dirty="0">
                <a:solidFill>
                  <a:srgbClr val="FF0000"/>
                </a:solidFill>
                <a:latin typeface="Britannic Bold" panose="020B0903060703020204" pitchFamily="34" charset="0"/>
              </a:rPr>
              <a:t>13-18</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05021" y="1837375"/>
            <a:ext cx="10147039" cy="4233839"/>
          </a:xfrm>
        </p:spPr>
        <p:txBody>
          <a:bodyPr anchor="t">
            <a:normAutofit/>
          </a:bodyPr>
          <a:lstStyle/>
          <a:p>
            <a:pPr algn="l"/>
            <a:r>
              <a:rPr lang="en-US" sz="3800" dirty="0">
                <a:latin typeface="Amasis MT Pro" panose="02040504050005020304" pitchFamily="18" charset="0"/>
              </a:rPr>
              <a:t>13 </a:t>
            </a:r>
            <a:r>
              <a:rPr lang="en-US" sz="3200" dirty="0"/>
              <a:t>And since we have the same spirit of faith, according to what is written, “I believed and therefore I spoke,” we also believe and therefore speak, </a:t>
            </a:r>
          </a:p>
          <a:p>
            <a:pPr algn="l"/>
            <a:r>
              <a:rPr lang="en-US" sz="3200" dirty="0">
                <a:latin typeface="Amasis MT Pro" panose="02040504050005020304" pitchFamily="18" charset="0"/>
              </a:rPr>
              <a:t>14-15 </a:t>
            </a:r>
            <a:r>
              <a:rPr lang="en-US" sz="3200" dirty="0"/>
              <a:t>knowing that He who raised up the Lord Jesus will also raise us up with Jesus, and will present </a:t>
            </a:r>
            <a:r>
              <a:rPr lang="en-US" sz="3200" i="1" dirty="0"/>
              <a:t>us</a:t>
            </a:r>
            <a:r>
              <a:rPr lang="en-US" sz="3200" dirty="0"/>
              <a:t> with you. </a:t>
            </a:r>
            <a:r>
              <a:rPr lang="en-US" sz="3200" baseline="30000" dirty="0"/>
              <a:t>15 </a:t>
            </a:r>
            <a:r>
              <a:rPr lang="en-US" sz="3200" dirty="0"/>
              <a:t>For all things </a:t>
            </a:r>
            <a:r>
              <a:rPr lang="en-US" sz="3200" i="1" dirty="0"/>
              <a:t>are</a:t>
            </a:r>
            <a:r>
              <a:rPr lang="en-US" sz="3200" dirty="0"/>
              <a:t> for your sakes, that grace, having spread through the many, may cause thanksgiving to abound to the glory of God.</a:t>
            </a:r>
            <a:endParaRPr lang="en-US" sz="3200" dirty="0">
              <a:latin typeface="Amasis MT Pro" panose="02040504050005020304" pitchFamily="18" charset="0"/>
            </a:endParaRPr>
          </a:p>
        </p:txBody>
      </p:sp>
    </p:spTree>
    <p:extLst>
      <p:ext uri="{BB962C8B-B14F-4D97-AF65-F5344CB8AC3E}">
        <p14:creationId xmlns:p14="http://schemas.microsoft.com/office/powerpoint/2010/main" val="31268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17688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6154159" cy="1063917"/>
          </a:xfrm>
        </p:spPr>
        <p:txBody>
          <a:bodyPr anchor="ctr">
            <a:normAutofit fontScale="90000"/>
          </a:bodyPr>
          <a:lstStyle/>
          <a:p>
            <a:pPr algn="l"/>
            <a:r>
              <a:rPr lang="en-US" sz="4200" dirty="0">
                <a:latin typeface="Britannic Bold" panose="020B0903060703020204" pitchFamily="34" charset="0"/>
              </a:rPr>
              <a:t>3 Our focus is on the </a:t>
            </a:r>
            <a:r>
              <a:rPr lang="en-US" sz="4200" u="sng" dirty="0">
                <a:latin typeface="Britannic Bold" panose="020B0903060703020204" pitchFamily="34" charset="0"/>
              </a:rPr>
              <a:t>un</a:t>
            </a:r>
            <a:r>
              <a:rPr lang="en-US" sz="4200" dirty="0">
                <a:latin typeface="Britannic Bold" panose="020B0903060703020204" pitchFamily="34" charset="0"/>
              </a:rPr>
              <a:t>seen </a:t>
            </a:r>
            <a:r>
              <a:rPr lang="en-US" sz="3600" dirty="0">
                <a:solidFill>
                  <a:srgbClr val="FF0000"/>
                </a:solidFill>
                <a:latin typeface="Britannic Bold" panose="020B0903060703020204" pitchFamily="34" charset="0"/>
              </a:rPr>
              <a:t>13-18</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1813574"/>
            <a:ext cx="10147039" cy="4233839"/>
          </a:xfrm>
        </p:spPr>
        <p:txBody>
          <a:bodyPr anchor="t">
            <a:normAutofit lnSpcReduction="10000"/>
          </a:bodyPr>
          <a:lstStyle/>
          <a:p>
            <a:pPr algn="l"/>
            <a:r>
              <a:rPr lang="en-US" sz="3800" dirty="0">
                <a:latin typeface="Amasis MT Pro" panose="02040504050005020304" pitchFamily="18" charset="0"/>
              </a:rPr>
              <a:t>16 </a:t>
            </a:r>
            <a:r>
              <a:rPr lang="en-US" sz="3200" dirty="0"/>
              <a:t>Therefore we do not lose heart. Even though our outward man is perishing, yet the inward </a:t>
            </a:r>
            <a:r>
              <a:rPr lang="en-US" sz="3200" i="1" dirty="0"/>
              <a:t>man</a:t>
            </a:r>
            <a:r>
              <a:rPr lang="en-US" sz="3200" dirty="0"/>
              <a:t> is being renewed day by day. </a:t>
            </a:r>
          </a:p>
          <a:p>
            <a:pPr algn="l"/>
            <a:r>
              <a:rPr lang="en-US" sz="3800" dirty="0">
                <a:latin typeface="Amasis MT Pro" panose="02040504050005020304" pitchFamily="18" charset="0"/>
              </a:rPr>
              <a:t>17-18</a:t>
            </a:r>
            <a:r>
              <a:rPr lang="en-US" sz="3200" dirty="0">
                <a:latin typeface="Amasis MT Pro" panose="02040504050005020304" pitchFamily="18" charset="0"/>
              </a:rPr>
              <a:t> </a:t>
            </a:r>
            <a:r>
              <a:rPr lang="en-US" sz="3200" dirty="0"/>
              <a:t>For our light affliction, which is but for a moment, is working for us a far more exceeding </a:t>
            </a:r>
            <a:r>
              <a:rPr lang="en-US" sz="3200" i="1" dirty="0"/>
              <a:t>and</a:t>
            </a:r>
            <a:r>
              <a:rPr lang="en-US" sz="3200" dirty="0"/>
              <a:t> eternal weight of glory, </a:t>
            </a:r>
            <a:r>
              <a:rPr lang="en-US" sz="3200" baseline="30000" dirty="0"/>
              <a:t>18 </a:t>
            </a:r>
            <a:r>
              <a:rPr lang="en-US" sz="3200" dirty="0"/>
              <a:t>while we do not look at the things which are seen, but at the things which are not seen. For the things which are seen </a:t>
            </a:r>
            <a:r>
              <a:rPr lang="en-US" sz="3200" i="1" dirty="0"/>
              <a:t>are</a:t>
            </a:r>
            <a:r>
              <a:rPr lang="en-US" sz="3200" dirty="0"/>
              <a:t> temporary, but the things which are not seen </a:t>
            </a:r>
            <a:r>
              <a:rPr lang="en-US" sz="3200" i="1" dirty="0"/>
              <a:t>are</a:t>
            </a:r>
            <a:r>
              <a:rPr lang="en-US" sz="3200" dirty="0"/>
              <a:t> eternal.</a:t>
            </a:r>
            <a:endParaRPr lang="en-US" sz="3200" dirty="0">
              <a:latin typeface="Amasis MT Pro" panose="02040504050005020304" pitchFamily="18" charset="0"/>
            </a:endParaRPr>
          </a:p>
        </p:txBody>
      </p:sp>
    </p:spTree>
    <p:extLst>
      <p:ext uri="{BB962C8B-B14F-4D97-AF65-F5344CB8AC3E}">
        <p14:creationId xmlns:p14="http://schemas.microsoft.com/office/powerpoint/2010/main" val="41903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176881"/>
            <a:ext cx="7073255" cy="668111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6154159" cy="1063917"/>
          </a:xfrm>
        </p:spPr>
        <p:txBody>
          <a:bodyPr anchor="ctr">
            <a:normAutofit fontScale="90000"/>
          </a:bodyPr>
          <a:lstStyle/>
          <a:p>
            <a:pPr algn="l"/>
            <a:r>
              <a:rPr lang="en-US" sz="4200" dirty="0">
                <a:latin typeface="Britannic Bold" panose="020B0903060703020204" pitchFamily="34" charset="0"/>
              </a:rPr>
              <a:t>3 Our focus is on the </a:t>
            </a:r>
            <a:r>
              <a:rPr lang="en-US" sz="4200" u="sng" dirty="0">
                <a:latin typeface="Britannic Bold" panose="020B0903060703020204" pitchFamily="34" charset="0"/>
              </a:rPr>
              <a:t>un</a:t>
            </a:r>
            <a:r>
              <a:rPr lang="en-US" sz="4200" dirty="0">
                <a:latin typeface="Britannic Bold" panose="020B0903060703020204" pitchFamily="34" charset="0"/>
              </a:rPr>
              <a:t>seen </a:t>
            </a:r>
            <a:r>
              <a:rPr lang="en-US" sz="3600" dirty="0">
                <a:solidFill>
                  <a:srgbClr val="FF0000"/>
                </a:solidFill>
                <a:latin typeface="Britannic Bold" panose="020B0903060703020204" pitchFamily="34" charset="0"/>
              </a:rPr>
              <a:t>13-18</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1813574"/>
            <a:ext cx="10147039" cy="4233839"/>
          </a:xfrm>
        </p:spPr>
        <p:txBody>
          <a:bodyPr anchor="t">
            <a:normAutofit lnSpcReduction="10000"/>
          </a:bodyPr>
          <a:lstStyle/>
          <a:p>
            <a:pPr algn="l"/>
            <a:r>
              <a:rPr lang="en-US" sz="3800" dirty="0">
                <a:latin typeface="Amasis MT Pro" panose="02040504050005020304" pitchFamily="18" charset="0"/>
              </a:rPr>
              <a:t>16 </a:t>
            </a:r>
            <a:r>
              <a:rPr lang="en-US" sz="3200" dirty="0"/>
              <a:t>Therefore we do not lose heart. Even though our outward man is perishing, yet the inward </a:t>
            </a:r>
            <a:r>
              <a:rPr lang="en-US" sz="3200" i="1" dirty="0"/>
              <a:t>man</a:t>
            </a:r>
            <a:r>
              <a:rPr lang="en-US" sz="3200" dirty="0"/>
              <a:t> is being renewed day by day. </a:t>
            </a:r>
          </a:p>
          <a:p>
            <a:pPr algn="l"/>
            <a:r>
              <a:rPr lang="en-US" sz="3800" dirty="0">
                <a:latin typeface="Amasis MT Pro" panose="02040504050005020304" pitchFamily="18" charset="0"/>
              </a:rPr>
              <a:t>17-18</a:t>
            </a:r>
            <a:r>
              <a:rPr lang="en-US" sz="3200" dirty="0">
                <a:latin typeface="Amasis MT Pro" panose="02040504050005020304" pitchFamily="18" charset="0"/>
              </a:rPr>
              <a:t> </a:t>
            </a:r>
            <a:r>
              <a:rPr lang="en-US" sz="3200" dirty="0"/>
              <a:t>For our light affliction, which is but for a moment, is working for us a far more exceeding </a:t>
            </a:r>
            <a:r>
              <a:rPr lang="en-US" sz="3200" i="1" dirty="0"/>
              <a:t>and</a:t>
            </a:r>
            <a:r>
              <a:rPr lang="en-US" sz="3200" dirty="0"/>
              <a:t> eternal weight of glory, </a:t>
            </a:r>
            <a:r>
              <a:rPr lang="en-US" sz="3200" baseline="30000" dirty="0"/>
              <a:t>18 </a:t>
            </a:r>
            <a:r>
              <a:rPr lang="en-US" sz="3200" dirty="0"/>
              <a:t>while we do not look at the things which are seen, but at the things which are not seen. For the things which are seen </a:t>
            </a:r>
            <a:r>
              <a:rPr lang="en-US" sz="3200" i="1" dirty="0"/>
              <a:t>are</a:t>
            </a:r>
            <a:r>
              <a:rPr lang="en-US" sz="3200" dirty="0"/>
              <a:t> temporary, but the things which are not seen </a:t>
            </a:r>
            <a:r>
              <a:rPr lang="en-US" sz="3200" i="1" dirty="0"/>
              <a:t>are</a:t>
            </a:r>
            <a:r>
              <a:rPr lang="en-US" sz="3200" dirty="0"/>
              <a:t> eternal.</a:t>
            </a:r>
            <a:endParaRPr lang="en-US" sz="3200" dirty="0">
              <a:latin typeface="Amasis MT Pro" panose="02040504050005020304" pitchFamily="18" charset="0"/>
            </a:endParaRPr>
          </a:p>
        </p:txBody>
      </p:sp>
      <p:pic>
        <p:nvPicPr>
          <p:cNvPr id="8" name="Picture 7" descr="A mountain range with a sunset&#10;&#10;Description automatically generated with medium confidence">
            <a:extLst>
              <a:ext uri="{FF2B5EF4-FFF2-40B4-BE49-F238E27FC236}">
                <a16:creationId xmlns:a16="http://schemas.microsoft.com/office/drawing/2014/main" id="{639D9C3F-6F56-FA64-2D3C-46B143B46D0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0" y="-2"/>
            <a:ext cx="12188952" cy="6858002"/>
          </a:xfrm>
          <a:prstGeom prst="rect">
            <a:avLst/>
          </a:prstGeom>
        </p:spPr>
      </p:pic>
    </p:spTree>
    <p:extLst>
      <p:ext uri="{BB962C8B-B14F-4D97-AF65-F5344CB8AC3E}">
        <p14:creationId xmlns:p14="http://schemas.microsoft.com/office/powerpoint/2010/main" val="9160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baby playing with a bottle&#10;&#10;Description automatically generated">
            <a:extLst>
              <a:ext uri="{FF2B5EF4-FFF2-40B4-BE49-F238E27FC236}">
                <a16:creationId xmlns:a16="http://schemas.microsoft.com/office/drawing/2014/main" id="{DB16A218-F257-9810-C52C-A6F0BCA0BA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brightnessContrast bright="-7000" contrast="13000"/>
                    </a14:imgEffect>
                  </a14:imgLayer>
                </a14:imgProps>
              </a:ext>
              <a:ext uri="{28A0092B-C50C-407E-A947-70E740481C1C}">
                <a14:useLocalDpi xmlns:a14="http://schemas.microsoft.com/office/drawing/2010/main" val="0"/>
              </a:ext>
            </a:extLst>
          </a:blip>
          <a:srcRect t="11531"/>
          <a:stretch/>
        </p:blipFill>
        <p:spPr>
          <a:xfrm>
            <a:off x="1" y="25057"/>
            <a:ext cx="12192000" cy="6832943"/>
          </a:xfrm>
          <a:prstGeom prst="rect">
            <a:avLst/>
          </a:prstGeom>
        </p:spPr>
      </p:pic>
    </p:spTree>
    <p:extLst>
      <p:ext uri="{BB962C8B-B14F-4D97-AF65-F5344CB8AC3E}">
        <p14:creationId xmlns:p14="http://schemas.microsoft.com/office/powerpoint/2010/main" val="331120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841306" y="4727601"/>
            <a:ext cx="10515600" cy="903931"/>
          </a:xfrm>
          <a:noFill/>
        </p:spPr>
        <p:txBody>
          <a:bodyPr anchor="ctr">
            <a:normAutofit/>
          </a:bodyPr>
          <a:lstStyle/>
          <a:p>
            <a:r>
              <a:rPr lang="en-US" sz="5200" dirty="0">
                <a:latin typeface="Britannic Bold" panose="020B0903060703020204" pitchFamily="34" charset="0"/>
              </a:rPr>
              <a:t>We Do Not Lose Heart</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835094" y="5583624"/>
            <a:ext cx="10509388" cy="556964"/>
          </a:xfrm>
          <a:noFill/>
        </p:spPr>
        <p:txBody>
          <a:bodyPr anchor="ctr">
            <a:noAutofit/>
          </a:bodyPr>
          <a:lstStyle/>
          <a:p>
            <a:r>
              <a:rPr lang="en-US" sz="6600" dirty="0">
                <a:solidFill>
                  <a:srgbClr val="FF0000"/>
                </a:solidFill>
                <a:latin typeface="Amasis MT Pro" panose="02040504050005020304" pitchFamily="18" charset="0"/>
              </a:rPr>
              <a:t>2</a:t>
            </a:r>
            <a:r>
              <a:rPr lang="en-US" sz="4800" dirty="0">
                <a:latin typeface="Amasis MT Pro" panose="02040504050005020304" pitchFamily="18" charset="0"/>
              </a:rPr>
              <a:t> </a:t>
            </a:r>
            <a:r>
              <a:rPr lang="en-US" sz="2000" dirty="0">
                <a:latin typeface="Amasis MT Pro" panose="02040504050005020304" pitchFamily="18" charset="0"/>
              </a:rPr>
              <a:t>        </a:t>
            </a:r>
            <a:r>
              <a:rPr lang="en-US" sz="6600" dirty="0">
                <a:solidFill>
                  <a:srgbClr val="FF0000"/>
                </a:solidFill>
                <a:latin typeface="Amasis MT Pro" panose="02040504050005020304" pitchFamily="18" charset="0"/>
              </a:rPr>
              <a:t>4</a:t>
            </a:r>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bright="-20000" contrast="20000"/>
                    </a14:imgEffect>
                  </a14:imgLayer>
                </a14:imgProps>
              </a:ext>
              <a:ext uri="{28A0092B-C50C-407E-A947-70E740481C1C}">
                <a14:useLocalDpi xmlns:a14="http://schemas.microsoft.com/office/drawing/2010/main" val="0"/>
              </a:ext>
            </a:extLst>
          </a:blip>
          <a:srcRect t="6642" b="3878"/>
          <a:stretch/>
        </p:blipFill>
        <p:spPr>
          <a:xfrm>
            <a:off x="20" y="2"/>
            <a:ext cx="12191979" cy="3900104"/>
          </a:xfrm>
          <a:prstGeom prst="rect">
            <a:avLst/>
          </a:prstGeom>
        </p:spPr>
      </p:pic>
      <p:pic>
        <p:nvPicPr>
          <p:cNvPr id="4" name="Picture 3" descr="A close up of a sign&#10;&#10;Description automatically generated">
            <a:extLst>
              <a:ext uri="{FF2B5EF4-FFF2-40B4-BE49-F238E27FC236}">
                <a16:creationId xmlns:a16="http://schemas.microsoft.com/office/drawing/2014/main" id="{81C56A42-B8EB-9BB8-0FE2-B416B81152A4}"/>
              </a:ext>
            </a:extLst>
          </p:cNvPr>
          <p:cNvPicPr>
            <a:picLocks noChangeAspect="1"/>
          </p:cNvPicPr>
          <p:nvPr/>
        </p:nvPicPr>
        <p:blipFill rotWithShape="1">
          <a:blip r:embed="rId4">
            <a:extLst>
              <a:ext uri="{BEBA8EAE-BF5A-486C-A8C5-ECC9F3942E4B}">
                <a14:imgProps xmlns:a14="http://schemas.microsoft.com/office/drawing/2010/main">
                  <a14:imgLayer r:embed="rId3">
                    <a14:imgEffect>
                      <a14:sharpenSoften amount="10000"/>
                    </a14:imgEffect>
                    <a14:imgEffect>
                      <a14:brightnessContrast bright="-10000" contrast="10000"/>
                    </a14:imgEffect>
                  </a14:imgLayer>
                </a14:imgProps>
              </a:ext>
              <a:ext uri="{28A0092B-C50C-407E-A947-70E740481C1C}">
                <a14:useLocalDpi xmlns:a14="http://schemas.microsoft.com/office/drawing/2010/main" val="0"/>
              </a:ext>
            </a:extLst>
          </a:blip>
          <a:srcRect l="2740" r="4736" b="1"/>
          <a:stretch/>
        </p:blipFill>
        <p:spPr>
          <a:xfrm>
            <a:off x="-3049" y="0"/>
            <a:ext cx="12194420" cy="4469508"/>
          </a:xfrm>
          <a:prstGeom prst="rect">
            <a:avLst/>
          </a:prstGeom>
        </p:spPr>
      </p:pic>
      <p:sp>
        <p:nvSpPr>
          <p:cNvPr id="7" name="TextBox 6">
            <a:extLst>
              <a:ext uri="{FF2B5EF4-FFF2-40B4-BE49-F238E27FC236}">
                <a16:creationId xmlns:a16="http://schemas.microsoft.com/office/drawing/2014/main" id="{D0B8A711-3DED-1F1F-7BC1-73524D76A5F8}"/>
              </a:ext>
            </a:extLst>
          </p:cNvPr>
          <p:cNvSpPr txBox="1"/>
          <p:nvPr/>
        </p:nvSpPr>
        <p:spPr>
          <a:xfrm>
            <a:off x="5575866" y="5475324"/>
            <a:ext cx="1046480" cy="769441"/>
          </a:xfrm>
          <a:prstGeom prst="rect">
            <a:avLst/>
          </a:prstGeom>
          <a:noFill/>
        </p:spPr>
        <p:txBody>
          <a:bodyPr wrap="square" rtlCol="0">
            <a:spAutoFit/>
          </a:bodyPr>
          <a:lstStyle/>
          <a:p>
            <a:pPr algn="ctr"/>
            <a:r>
              <a:rPr lang="en-US" sz="2200" dirty="0" err="1">
                <a:latin typeface="Amasis MT Pro" panose="02040504050005020304" pitchFamily="18" charset="0"/>
              </a:rPr>
              <a:t>Corin</a:t>
            </a:r>
            <a:r>
              <a:rPr lang="en-US" sz="2200" dirty="0">
                <a:latin typeface="Amasis MT Pro" panose="02040504050005020304" pitchFamily="18" charset="0"/>
              </a:rPr>
              <a:t> </a:t>
            </a:r>
            <a:r>
              <a:rPr lang="en-US" sz="2200" dirty="0" err="1">
                <a:latin typeface="Amasis MT Pro" panose="02040504050005020304" pitchFamily="18" charset="0"/>
              </a:rPr>
              <a:t>thians</a:t>
            </a:r>
            <a:endParaRPr lang="en-US" sz="2200" dirty="0">
              <a:latin typeface="Amasis MT Pro" panose="02040504050005020304" pitchFamily="18" charset="0"/>
            </a:endParaRPr>
          </a:p>
        </p:txBody>
      </p:sp>
    </p:spTree>
    <p:extLst>
      <p:ext uri="{BB962C8B-B14F-4D97-AF65-F5344CB8AC3E}">
        <p14:creationId xmlns:p14="http://schemas.microsoft.com/office/powerpoint/2010/main" val="426727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0" y="459534"/>
            <a:ext cx="6398823" cy="1063917"/>
          </a:xfrm>
        </p:spPr>
        <p:txBody>
          <a:bodyPr anchor="ctr">
            <a:normAutofit/>
          </a:bodyPr>
          <a:lstStyle/>
          <a:p>
            <a:pPr algn="l"/>
            <a:r>
              <a:rPr lang="en-US" sz="4200" dirty="0">
                <a:latin typeface="Britannic Bold" panose="020B0903060703020204" pitchFamily="34" charset="0"/>
              </a:rPr>
              <a:t>Forward Vision for 24</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0" y="2133600"/>
            <a:ext cx="10986678" cy="4335439"/>
          </a:xfrm>
        </p:spPr>
        <p:txBody>
          <a:bodyPr anchor="t">
            <a:normAutofit/>
          </a:bodyPr>
          <a:lstStyle/>
          <a:p>
            <a:pPr algn="l"/>
            <a:r>
              <a:rPr lang="en-US" sz="3800" dirty="0">
                <a:latin typeface="Amasis MT Pro" panose="02040504050005020304" pitchFamily="18" charset="0"/>
              </a:rPr>
              <a:t>Proverbs </a:t>
            </a:r>
            <a:r>
              <a:rPr lang="en-US" sz="3800" dirty="0">
                <a:solidFill>
                  <a:srgbClr val="FF0000"/>
                </a:solidFill>
                <a:latin typeface="Amasis MT Pro" panose="02040504050005020304" pitchFamily="18" charset="0"/>
              </a:rPr>
              <a:t>20:24</a:t>
            </a:r>
            <a:r>
              <a:rPr lang="en-US" sz="3800" dirty="0">
                <a:latin typeface="Amasis MT Pro" panose="02040504050005020304" pitchFamily="18" charset="0"/>
              </a:rPr>
              <a:t> </a:t>
            </a:r>
            <a:r>
              <a:rPr lang="en-US" sz="3400" dirty="0">
                <a:latin typeface="Amasis MT Pro" panose="02040504050005020304" pitchFamily="18" charset="0"/>
              </a:rPr>
              <a:t>a person’s steps are directed by the Lord</a:t>
            </a:r>
          </a:p>
          <a:p>
            <a:pPr algn="l"/>
            <a:r>
              <a:rPr lang="en-US" sz="3800" dirty="0">
                <a:latin typeface="Amasis MT Pro" panose="02040504050005020304" pitchFamily="18" charset="0"/>
              </a:rPr>
              <a:t>Psalm </a:t>
            </a:r>
            <a:r>
              <a:rPr lang="en-US" sz="3800" dirty="0">
                <a:solidFill>
                  <a:srgbClr val="FF0000"/>
                </a:solidFill>
                <a:latin typeface="Amasis MT Pro" panose="02040504050005020304" pitchFamily="18" charset="0"/>
              </a:rPr>
              <a:t>24 </a:t>
            </a:r>
            <a:r>
              <a:rPr lang="en-US" sz="3400" dirty="0">
                <a:latin typeface="Amasis MT Pro" panose="02040504050005020304" pitchFamily="18" charset="0"/>
              </a:rPr>
              <a:t>the King of glory mighty in battle is with us </a:t>
            </a:r>
          </a:p>
          <a:p>
            <a:pPr algn="l"/>
            <a:r>
              <a:rPr lang="en-US" sz="3800" dirty="0">
                <a:solidFill>
                  <a:srgbClr val="FF0000"/>
                </a:solidFill>
                <a:latin typeface="Amasis MT Pro" panose="02040504050005020304" pitchFamily="18" charset="0"/>
              </a:rPr>
              <a:t>2</a:t>
            </a:r>
            <a:r>
              <a:rPr lang="en-US" sz="3800" dirty="0">
                <a:latin typeface="Amasis MT Pro" panose="02040504050005020304" pitchFamily="18" charset="0"/>
              </a:rPr>
              <a:t>nd Cor </a:t>
            </a:r>
            <a:r>
              <a:rPr lang="en-US" sz="3800" dirty="0">
                <a:solidFill>
                  <a:srgbClr val="FF0000"/>
                </a:solidFill>
                <a:latin typeface="Amasis MT Pro" panose="02040504050005020304" pitchFamily="18" charset="0"/>
              </a:rPr>
              <a:t>4</a:t>
            </a:r>
            <a:r>
              <a:rPr lang="en-US" sz="3800" dirty="0">
                <a:latin typeface="Amasis MT Pro" panose="02040504050005020304" pitchFamily="18" charset="0"/>
              </a:rPr>
              <a:t> </a:t>
            </a:r>
            <a:r>
              <a:rPr lang="en-US" sz="3400" dirty="0">
                <a:latin typeface="Amasis MT Pro" panose="02040504050005020304" pitchFamily="18" charset="0"/>
              </a:rPr>
              <a:t>we do not lose heart, give up and quit</a:t>
            </a:r>
            <a:endParaRPr lang="en-US" sz="3400" dirty="0">
              <a:solidFill>
                <a:srgbClr val="FF0000"/>
              </a:solidFill>
              <a:latin typeface="Amasis MT Pro" panose="02040504050005020304" pitchFamily="18" charset="0"/>
            </a:endParaRPr>
          </a:p>
        </p:txBody>
      </p:sp>
      <p:sp>
        <p:nvSpPr>
          <p:cNvPr id="7" name="TextBox 6">
            <a:extLst>
              <a:ext uri="{FF2B5EF4-FFF2-40B4-BE49-F238E27FC236}">
                <a16:creationId xmlns:a16="http://schemas.microsoft.com/office/drawing/2014/main" id="{B9EEF410-A939-991D-FD81-98BAD92A0897}"/>
              </a:ext>
            </a:extLst>
          </p:cNvPr>
          <p:cNvSpPr txBox="1"/>
          <p:nvPr/>
        </p:nvSpPr>
        <p:spPr>
          <a:xfrm>
            <a:off x="684362" y="5039483"/>
            <a:ext cx="10786278" cy="830997"/>
          </a:xfrm>
          <a:prstGeom prst="rect">
            <a:avLst/>
          </a:prstGeom>
          <a:solidFill>
            <a:schemeClr val="accent2">
              <a:lumMod val="40000"/>
              <a:lumOff val="60000"/>
            </a:schemeClr>
          </a:solidFill>
        </p:spPr>
        <p:txBody>
          <a:bodyPr wrap="square" rtlCol="0" anchor="ctr">
            <a:spAutoFit/>
          </a:bodyPr>
          <a:lstStyle/>
          <a:p>
            <a:pPr algn="ctr"/>
            <a:r>
              <a:rPr lang="en-US" sz="4800" dirty="0">
                <a:latin typeface="Amasis MT Pro" panose="02040504050005020304" pitchFamily="18" charset="0"/>
              </a:rPr>
              <a:t>God has awesome things in store for ‘24</a:t>
            </a:r>
          </a:p>
        </p:txBody>
      </p:sp>
    </p:spTree>
    <p:extLst>
      <p:ext uri="{BB962C8B-B14F-4D97-AF65-F5344CB8AC3E}">
        <p14:creationId xmlns:p14="http://schemas.microsoft.com/office/powerpoint/2010/main" val="31620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266960" y="477434"/>
            <a:ext cx="7414000" cy="1063917"/>
          </a:xfrm>
        </p:spPr>
        <p:txBody>
          <a:bodyPr anchor="ctr">
            <a:normAutofit/>
          </a:bodyPr>
          <a:lstStyle/>
          <a:p>
            <a:pPr algn="l"/>
            <a:r>
              <a:rPr lang="en-US" sz="4200" dirty="0">
                <a:latin typeface="Britannic Bold" panose="020B0903060703020204" pitchFamily="34" charset="0"/>
              </a:rPr>
              <a:t>1 Confidence in the Gospel </a:t>
            </a:r>
            <a:r>
              <a:rPr lang="en-US" sz="3600" dirty="0">
                <a:solidFill>
                  <a:srgbClr val="FF0000"/>
                </a:solidFill>
                <a:latin typeface="Britannic Bold" panose="020B0903060703020204" pitchFamily="34" charset="0"/>
              </a:rPr>
              <a:t>1-6</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1837375"/>
            <a:ext cx="10986678" cy="4233839"/>
          </a:xfrm>
        </p:spPr>
        <p:txBody>
          <a:bodyPr anchor="t">
            <a:normAutofit/>
          </a:bodyPr>
          <a:lstStyle/>
          <a:p>
            <a:pPr algn="l"/>
            <a:r>
              <a:rPr lang="en-US" sz="3800" dirty="0">
                <a:latin typeface="Amasis MT Pro" panose="02040504050005020304" pitchFamily="18" charset="0"/>
              </a:rPr>
              <a:t>1 </a:t>
            </a:r>
            <a:r>
              <a:rPr lang="en-US" sz="3200" dirty="0"/>
              <a:t>Therefore, since we have this ministry, as we have received mercy, we do not lose heart.</a:t>
            </a:r>
          </a:p>
          <a:p>
            <a:pPr algn="l"/>
            <a:r>
              <a:rPr lang="en-US" sz="3800" dirty="0">
                <a:latin typeface="Amasis MT Pro" panose="02040504050005020304" pitchFamily="18" charset="0"/>
              </a:rPr>
              <a:t>2 </a:t>
            </a:r>
            <a:r>
              <a:rPr lang="en-US" sz="3200" dirty="0"/>
              <a:t>But we have renounced the hidden things of shame, not walking in craftiness nor handling the word of God deceitfully, but by manifestation of the truth commending ourselves to every man’s conscience in the sight of God.</a:t>
            </a:r>
            <a:endParaRPr lang="en-US" sz="3800" dirty="0">
              <a:latin typeface="Amasis MT Pro" panose="02040504050005020304" pitchFamily="18" charset="0"/>
            </a:endParaRPr>
          </a:p>
        </p:txBody>
      </p:sp>
      <p:sp>
        <p:nvSpPr>
          <p:cNvPr id="7" name="TextBox 6">
            <a:extLst>
              <a:ext uri="{FF2B5EF4-FFF2-40B4-BE49-F238E27FC236}">
                <a16:creationId xmlns:a16="http://schemas.microsoft.com/office/drawing/2014/main" id="{DBD32C48-ED72-DBA4-3F5F-722C37D9F706}"/>
              </a:ext>
            </a:extLst>
          </p:cNvPr>
          <p:cNvSpPr txBox="1"/>
          <p:nvPr/>
        </p:nvSpPr>
        <p:spPr>
          <a:xfrm>
            <a:off x="684361" y="5411798"/>
            <a:ext cx="3723184" cy="707886"/>
          </a:xfrm>
          <a:prstGeom prst="rect">
            <a:avLst/>
          </a:prstGeom>
          <a:solidFill>
            <a:schemeClr val="accent2">
              <a:lumMod val="40000"/>
              <a:lumOff val="60000"/>
            </a:schemeClr>
          </a:solidFill>
        </p:spPr>
        <p:txBody>
          <a:bodyPr wrap="square" rtlCol="0" anchor="ctr">
            <a:spAutoFit/>
          </a:bodyPr>
          <a:lstStyle/>
          <a:p>
            <a:pPr algn="ctr"/>
            <a:r>
              <a:rPr lang="en-US" sz="4000" dirty="0">
                <a:latin typeface="Amasis MT Pro" panose="02040504050005020304" pitchFamily="18" charset="0"/>
              </a:rPr>
              <a:t>True Ministers</a:t>
            </a:r>
          </a:p>
        </p:txBody>
      </p:sp>
      <p:sp>
        <p:nvSpPr>
          <p:cNvPr id="8" name="TextBox 7">
            <a:extLst>
              <a:ext uri="{FF2B5EF4-FFF2-40B4-BE49-F238E27FC236}">
                <a16:creationId xmlns:a16="http://schemas.microsoft.com/office/drawing/2014/main" id="{57E3E56D-7B11-1656-216B-E2C029A36348}"/>
              </a:ext>
            </a:extLst>
          </p:cNvPr>
          <p:cNvSpPr txBox="1"/>
          <p:nvPr/>
        </p:nvSpPr>
        <p:spPr>
          <a:xfrm>
            <a:off x="4610525" y="5121266"/>
            <a:ext cx="5652655" cy="1569660"/>
          </a:xfrm>
          <a:prstGeom prst="rect">
            <a:avLst/>
          </a:prstGeom>
          <a:solidFill>
            <a:schemeClr val="accent2">
              <a:lumMod val="40000"/>
              <a:lumOff val="60000"/>
              <a:alpha val="63000"/>
            </a:schemeClr>
          </a:solidFill>
        </p:spPr>
        <p:txBody>
          <a:bodyPr wrap="square" rtlCol="0" anchor="ctr">
            <a:spAutoFit/>
          </a:bodyPr>
          <a:lstStyle/>
          <a:p>
            <a:r>
              <a:rPr lang="en-US" sz="3200" dirty="0">
                <a:latin typeface="Amasis MT Pro" panose="02040504050005020304" pitchFamily="18" charset="0"/>
              </a:rPr>
              <a:t>Do NOT preach themselves</a:t>
            </a:r>
          </a:p>
          <a:p>
            <a:r>
              <a:rPr lang="en-US" sz="3200" dirty="0">
                <a:latin typeface="Amasis MT Pro" panose="02040504050005020304" pitchFamily="18" charset="0"/>
              </a:rPr>
              <a:t>Do NOT corrupt God’s word</a:t>
            </a:r>
          </a:p>
          <a:p>
            <a:r>
              <a:rPr lang="en-US" sz="3200" dirty="0">
                <a:latin typeface="Amasis MT Pro" panose="02040504050005020304" pitchFamily="18" charset="0"/>
              </a:rPr>
              <a:t>Do NOT use deceitful ways</a:t>
            </a:r>
          </a:p>
        </p:txBody>
      </p:sp>
    </p:spTree>
    <p:extLst>
      <p:ext uri="{BB962C8B-B14F-4D97-AF65-F5344CB8AC3E}">
        <p14:creationId xmlns:p14="http://schemas.microsoft.com/office/powerpoint/2010/main" val="195283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266960" y="477434"/>
            <a:ext cx="7414000" cy="1063917"/>
          </a:xfrm>
        </p:spPr>
        <p:txBody>
          <a:bodyPr anchor="ctr">
            <a:normAutofit/>
          </a:bodyPr>
          <a:lstStyle/>
          <a:p>
            <a:pPr algn="l"/>
            <a:r>
              <a:rPr lang="en-US" sz="4200" dirty="0">
                <a:latin typeface="Britannic Bold" panose="020B0903060703020204" pitchFamily="34" charset="0"/>
              </a:rPr>
              <a:t>1 The Gospel shines light </a:t>
            </a:r>
            <a:r>
              <a:rPr lang="en-US" sz="3600" dirty="0">
                <a:solidFill>
                  <a:srgbClr val="FF0000"/>
                </a:solidFill>
                <a:latin typeface="Britannic Bold" panose="020B0903060703020204" pitchFamily="34" charset="0"/>
              </a:rPr>
              <a:t>1-6</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1813574"/>
            <a:ext cx="10986678" cy="4233839"/>
          </a:xfrm>
        </p:spPr>
        <p:txBody>
          <a:bodyPr anchor="t">
            <a:normAutofit lnSpcReduction="10000"/>
          </a:bodyPr>
          <a:lstStyle/>
          <a:p>
            <a:pPr algn="l"/>
            <a:r>
              <a:rPr lang="en-US" sz="3800" dirty="0">
                <a:latin typeface="Amasis MT Pro" panose="02040504050005020304" pitchFamily="18" charset="0"/>
              </a:rPr>
              <a:t>3-4 </a:t>
            </a:r>
            <a:r>
              <a:rPr lang="en-US" sz="3200" dirty="0"/>
              <a:t>But even if our gospel is veiled, it is veiled to those who are perishing, </a:t>
            </a:r>
            <a:r>
              <a:rPr lang="en-US" sz="3200" baseline="30000" dirty="0"/>
              <a:t>4 </a:t>
            </a:r>
            <a:r>
              <a:rPr lang="en-US" sz="3200" dirty="0"/>
              <a:t>whose minds the god of this age has blinded, who do not believe, lest the light of the gospel of the glory of Christ, who is the image of God, should shine on them.</a:t>
            </a:r>
          </a:p>
          <a:p>
            <a:pPr algn="l"/>
            <a:r>
              <a:rPr lang="en-US" sz="3800" dirty="0">
                <a:latin typeface="Amasis MT Pro" panose="02040504050005020304" pitchFamily="18" charset="0"/>
              </a:rPr>
              <a:t>5-6 </a:t>
            </a:r>
            <a:r>
              <a:rPr lang="en-US" sz="3200" dirty="0"/>
              <a:t>For we do not preach ourselves, but Christ Jesus the Lord, and ourselves your bondservants for Jesus’ sake. </a:t>
            </a:r>
            <a:r>
              <a:rPr lang="en-US" sz="3200" baseline="30000" dirty="0"/>
              <a:t>6 </a:t>
            </a:r>
            <a:r>
              <a:rPr lang="en-US" sz="3200" dirty="0"/>
              <a:t>For it is the God who commanded light to shine out of darkness, who has shone in our hearts to </a:t>
            </a:r>
            <a:r>
              <a:rPr lang="en-US" sz="3200" i="1" dirty="0"/>
              <a:t>give</a:t>
            </a:r>
            <a:r>
              <a:rPr lang="en-US" sz="3200" dirty="0"/>
              <a:t> the light of the knowledge of the glory of God in the face of Jesus Christ.</a:t>
            </a:r>
            <a:endParaRPr lang="en-US" sz="3800" dirty="0">
              <a:latin typeface="Amasis MT Pro" panose="02040504050005020304" pitchFamily="18" charset="0"/>
            </a:endParaRPr>
          </a:p>
        </p:txBody>
      </p:sp>
    </p:spTree>
    <p:extLst>
      <p:ext uri="{BB962C8B-B14F-4D97-AF65-F5344CB8AC3E}">
        <p14:creationId xmlns:p14="http://schemas.microsoft.com/office/powerpoint/2010/main" val="305515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0" y="459534"/>
            <a:ext cx="6398823" cy="1063917"/>
          </a:xfrm>
        </p:spPr>
        <p:txBody>
          <a:bodyPr anchor="ctr">
            <a:normAutofit/>
          </a:bodyPr>
          <a:lstStyle/>
          <a:p>
            <a:pPr algn="l"/>
            <a:endParaRPr lang="en-US" sz="4200" dirty="0">
              <a:latin typeface="Britannic Bold" panose="020B0903060703020204" pitchFamily="34" charset="0"/>
            </a:endParaRP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0" y="2644346"/>
            <a:ext cx="10986678" cy="3824693"/>
          </a:xfrm>
        </p:spPr>
        <p:txBody>
          <a:bodyPr anchor="t">
            <a:normAutofit/>
          </a:bodyPr>
          <a:lstStyle/>
          <a:p>
            <a:pPr algn="l"/>
            <a:endParaRPr lang="en-US" sz="3800" dirty="0">
              <a:latin typeface="Amasis MT Pro" panose="02040504050005020304" pitchFamily="18" charset="0"/>
            </a:endParaRPr>
          </a:p>
        </p:txBody>
      </p:sp>
      <p:pic>
        <p:nvPicPr>
          <p:cNvPr id="8" name="Picture 7" descr="A landscape with a hill and clouds&#10;&#10;Description automatically generated">
            <a:extLst>
              <a:ext uri="{FF2B5EF4-FFF2-40B4-BE49-F238E27FC236}">
                <a16:creationId xmlns:a16="http://schemas.microsoft.com/office/drawing/2014/main" id="{E7B0D641-EA5E-5F74-4023-BE2537E56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4" y="0"/>
            <a:ext cx="12147011" cy="6858000"/>
          </a:xfrm>
          <a:prstGeom prst="rect">
            <a:avLst/>
          </a:prstGeom>
        </p:spPr>
      </p:pic>
      <p:pic>
        <p:nvPicPr>
          <p:cNvPr id="9" name="Picture 2" descr="http://www.abercrombie.cc/calvimages/bible.gif">
            <a:extLst>
              <a:ext uri="{FF2B5EF4-FFF2-40B4-BE49-F238E27FC236}">
                <a16:creationId xmlns:a16="http://schemas.microsoft.com/office/drawing/2014/main" id="{CF58F58A-A684-BD6E-0296-2F021E7B4159}"/>
              </a:ext>
            </a:extLst>
          </p:cNvPr>
          <p:cNvPicPr>
            <a:picLocks noChangeAspect="1" noChangeArrowheads="1"/>
          </p:cNvPicPr>
          <p:nvPr/>
        </p:nvPicPr>
        <p:blipFill>
          <a:blip r:embed="rId4" cstate="print"/>
          <a:srcRect/>
          <a:stretch>
            <a:fillRect/>
          </a:stretch>
        </p:blipFill>
        <p:spPr bwMode="auto">
          <a:xfrm>
            <a:off x="3813079" y="506122"/>
            <a:ext cx="4562793" cy="2718289"/>
          </a:xfrm>
          <a:prstGeom prst="rect">
            <a:avLst/>
          </a:prstGeom>
          <a:noFill/>
          <a:ln w="9525">
            <a:noFill/>
            <a:miter lim="800000"/>
            <a:headEnd/>
            <a:tailEnd/>
          </a:ln>
        </p:spPr>
      </p:pic>
    </p:spTree>
    <p:extLst>
      <p:ext uri="{BB962C8B-B14F-4D97-AF65-F5344CB8AC3E}">
        <p14:creationId xmlns:p14="http://schemas.microsoft.com/office/powerpoint/2010/main" val="262231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0" y="459534"/>
            <a:ext cx="6398823" cy="1063917"/>
          </a:xfrm>
        </p:spPr>
        <p:txBody>
          <a:bodyPr anchor="ctr">
            <a:normAutofit/>
          </a:bodyPr>
          <a:lstStyle/>
          <a:p>
            <a:pPr algn="l"/>
            <a:endParaRPr lang="en-US" sz="4200" dirty="0">
              <a:latin typeface="Britannic Bold" panose="020B0903060703020204" pitchFamily="34" charset="0"/>
            </a:endParaRP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0" y="2644346"/>
            <a:ext cx="10986678" cy="3824693"/>
          </a:xfrm>
        </p:spPr>
        <p:txBody>
          <a:bodyPr anchor="t">
            <a:normAutofit/>
          </a:bodyPr>
          <a:lstStyle/>
          <a:p>
            <a:pPr algn="l"/>
            <a:endParaRPr lang="en-US" sz="3800" dirty="0">
              <a:latin typeface="Amasis MT Pro" panose="02040504050005020304" pitchFamily="18" charset="0"/>
            </a:endParaRPr>
          </a:p>
        </p:txBody>
      </p:sp>
      <p:pic>
        <p:nvPicPr>
          <p:cNvPr id="8" name="Picture 7" descr="A person with a blindfold over his eyes&#10;&#10;Description automatically generated">
            <a:extLst>
              <a:ext uri="{FF2B5EF4-FFF2-40B4-BE49-F238E27FC236}">
                <a16:creationId xmlns:a16="http://schemas.microsoft.com/office/drawing/2014/main" id="{6D381FC5-9E03-88B0-D263-E8AAF805A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 y="-16097"/>
            <a:ext cx="12213313" cy="6908738"/>
          </a:xfrm>
          <a:prstGeom prst="rect">
            <a:avLst/>
          </a:prstGeom>
        </p:spPr>
      </p:pic>
    </p:spTree>
    <p:extLst>
      <p:ext uri="{BB962C8B-B14F-4D97-AF65-F5344CB8AC3E}">
        <p14:creationId xmlns:p14="http://schemas.microsoft.com/office/powerpoint/2010/main" val="151294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5961120" cy="1063917"/>
          </a:xfrm>
        </p:spPr>
        <p:txBody>
          <a:bodyPr anchor="ctr">
            <a:normAutofit fontScale="90000"/>
          </a:bodyPr>
          <a:lstStyle/>
          <a:p>
            <a:pPr algn="l"/>
            <a:r>
              <a:rPr lang="en-US" sz="4200" dirty="0">
                <a:latin typeface="Britannic Bold" panose="020B0903060703020204" pitchFamily="34" charset="0"/>
              </a:rPr>
              <a:t>2 We have God’s Treasure  in Earthen Vessels </a:t>
            </a:r>
            <a:r>
              <a:rPr lang="en-US" sz="3600" dirty="0">
                <a:solidFill>
                  <a:srgbClr val="FF0000"/>
                </a:solidFill>
                <a:latin typeface="Britannic Bold" panose="020B0903060703020204" pitchFamily="34" charset="0"/>
              </a:rPr>
              <a:t>7-12</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2164627"/>
            <a:ext cx="10986678" cy="4233839"/>
          </a:xfrm>
        </p:spPr>
        <p:txBody>
          <a:bodyPr anchor="t">
            <a:normAutofit/>
          </a:bodyPr>
          <a:lstStyle/>
          <a:p>
            <a:pPr algn="l"/>
            <a:r>
              <a:rPr lang="en-US" sz="3800" dirty="0">
                <a:latin typeface="Amasis MT Pro" panose="02040504050005020304" pitchFamily="18" charset="0"/>
              </a:rPr>
              <a:t>7 </a:t>
            </a:r>
            <a:r>
              <a:rPr lang="en-US" sz="3200" dirty="0"/>
              <a:t>But we have this treasure in earthen vessels, that the excellence of the power may be of God and not of us.</a:t>
            </a:r>
          </a:p>
        </p:txBody>
      </p:sp>
      <p:pic>
        <p:nvPicPr>
          <p:cNvPr id="8" name="Picture 7" descr="A brown vase with a handle&#10;&#10;Description automatically generated">
            <a:extLst>
              <a:ext uri="{FF2B5EF4-FFF2-40B4-BE49-F238E27FC236}">
                <a16:creationId xmlns:a16="http://schemas.microsoft.com/office/drawing/2014/main" id="{ABD42E45-80B8-32D3-ACE7-01041AA8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362" y="3653437"/>
            <a:ext cx="8023548" cy="1996972"/>
          </a:xfrm>
          <a:prstGeom prst="rect">
            <a:avLst/>
          </a:prstGeom>
        </p:spPr>
      </p:pic>
    </p:spTree>
    <p:extLst>
      <p:ext uri="{BB962C8B-B14F-4D97-AF65-F5344CB8AC3E}">
        <p14:creationId xmlns:p14="http://schemas.microsoft.com/office/powerpoint/2010/main" val="27047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5961120" cy="1063917"/>
          </a:xfrm>
        </p:spPr>
        <p:txBody>
          <a:bodyPr anchor="ctr">
            <a:normAutofit fontScale="90000"/>
          </a:bodyPr>
          <a:lstStyle/>
          <a:p>
            <a:pPr algn="l"/>
            <a:r>
              <a:rPr lang="en-US" sz="4200" dirty="0">
                <a:latin typeface="Britannic Bold" panose="020B0903060703020204" pitchFamily="34" charset="0"/>
              </a:rPr>
              <a:t>2 We have God’s Treasure  in Earthen Vessels  </a:t>
            </a:r>
            <a:r>
              <a:rPr lang="en-US" sz="3600" dirty="0">
                <a:solidFill>
                  <a:srgbClr val="FF0000"/>
                </a:solidFill>
                <a:latin typeface="Britannic Bold" panose="020B0903060703020204" pitchFamily="34" charset="0"/>
              </a:rPr>
              <a:t>7-12</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2164627"/>
            <a:ext cx="10986678" cy="4233839"/>
          </a:xfrm>
        </p:spPr>
        <p:txBody>
          <a:bodyPr anchor="t">
            <a:normAutofit/>
          </a:bodyPr>
          <a:lstStyle/>
          <a:p>
            <a:pPr algn="l"/>
            <a:r>
              <a:rPr lang="en-US" sz="3800" dirty="0">
                <a:latin typeface="Amasis MT Pro" panose="02040504050005020304" pitchFamily="18" charset="0"/>
              </a:rPr>
              <a:t>7 </a:t>
            </a:r>
            <a:r>
              <a:rPr lang="en-US" sz="3200" dirty="0"/>
              <a:t>But we have this treasure in earthen vessels, that the excellence of the power may be of God and not of us.</a:t>
            </a:r>
          </a:p>
        </p:txBody>
      </p:sp>
      <p:pic>
        <p:nvPicPr>
          <p:cNvPr id="8" name="Picture 7" descr="A brown vase with a handle&#10;&#10;Description automatically generated">
            <a:extLst>
              <a:ext uri="{FF2B5EF4-FFF2-40B4-BE49-F238E27FC236}">
                <a16:creationId xmlns:a16="http://schemas.microsoft.com/office/drawing/2014/main" id="{ABD42E45-80B8-32D3-ACE7-01041AA8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362" y="3653437"/>
            <a:ext cx="8023548" cy="1996972"/>
          </a:xfrm>
          <a:prstGeom prst="rect">
            <a:avLst/>
          </a:prstGeom>
        </p:spPr>
      </p:pic>
      <p:pic>
        <p:nvPicPr>
          <p:cNvPr id="9" name="Picture 8" descr="A group of pots on a wooden surface&#10;&#10;Description automatically generated">
            <a:extLst>
              <a:ext uri="{FF2B5EF4-FFF2-40B4-BE49-F238E27FC236}">
                <a16:creationId xmlns:a16="http://schemas.microsoft.com/office/drawing/2014/main" id="{CA814DE7-8519-722B-AA6B-E73327E639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901"/>
            <a:ext cx="12188952" cy="6858000"/>
          </a:xfrm>
          <a:prstGeom prst="rect">
            <a:avLst/>
          </a:prstGeom>
        </p:spPr>
      </p:pic>
      <p:pic>
        <p:nvPicPr>
          <p:cNvPr id="11" name="Picture 10" descr="A group of clay pots&#10;&#10;Description automatically generated">
            <a:extLst>
              <a:ext uri="{FF2B5EF4-FFF2-40B4-BE49-F238E27FC236}">
                <a16:creationId xmlns:a16="http://schemas.microsoft.com/office/drawing/2014/main" id="{6201BA26-01CD-CACF-FFB0-5BFCD4979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2" y="-34641"/>
            <a:ext cx="12147160" cy="6858000"/>
          </a:xfrm>
          <a:prstGeom prst="rect">
            <a:avLst/>
          </a:prstGeom>
        </p:spPr>
      </p:pic>
    </p:spTree>
    <p:extLst>
      <p:ext uri="{BB962C8B-B14F-4D97-AF65-F5344CB8AC3E}">
        <p14:creationId xmlns:p14="http://schemas.microsoft.com/office/powerpoint/2010/main" val="161630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Slide Background">
            <a:extLst>
              <a:ext uri="{FF2B5EF4-FFF2-40B4-BE49-F238E27FC236}">
                <a16:creationId xmlns:a16="http://schemas.microsoft.com/office/drawing/2014/main" id="{86230F49-7FFF-4471-8A64-33B1F4CF1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int">
            <a:extLst>
              <a:ext uri="{FF2B5EF4-FFF2-40B4-BE49-F238E27FC236}">
                <a16:creationId xmlns:a16="http://schemas.microsoft.com/office/drawing/2014/main" id="{ABCED6B1-E99D-4963-BCB1-2C5FC2B7E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9" name="Rectangle 168">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5161588"/>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5A0F3C42-9599-5271-D4EB-57D5D1B5411E}"/>
              </a:ext>
            </a:extLst>
          </p:cNvPr>
          <p:cNvPicPr>
            <a:picLocks noChangeAspect="1"/>
          </p:cNvPicPr>
          <p:nvPr/>
        </p:nvPicPr>
        <p:blipFill rotWithShape="1">
          <a:blip r:embed="rId2">
            <a:extLst>
              <a:ext uri="{28A0092B-C50C-407E-A947-70E740481C1C}">
                <a14:useLocalDpi xmlns:a14="http://schemas.microsoft.com/office/drawing/2010/main" val="0"/>
              </a:ext>
            </a:extLst>
          </a:blip>
          <a:srcRect t="3515" b="750"/>
          <a:stretch/>
        </p:blipFill>
        <p:spPr>
          <a:xfrm>
            <a:off x="7040881" y="1813574"/>
            <a:ext cx="4466758" cy="1528759"/>
          </a:xfrm>
          <a:prstGeom prst="rect">
            <a:avLst/>
          </a:prstGeom>
        </p:spPr>
      </p:pic>
      <p:sp>
        <p:nvSpPr>
          <p:cNvPr id="4" name="Rectangle 3">
            <a:extLst>
              <a:ext uri="{FF2B5EF4-FFF2-40B4-BE49-F238E27FC236}">
                <a16:creationId xmlns:a16="http://schemas.microsoft.com/office/drawing/2014/main" id="{04E6F9BD-ADD4-0AD6-30CA-800C5FEE74DD}"/>
              </a:ext>
            </a:extLst>
          </p:cNvPr>
          <p:cNvSpPr/>
          <p:nvPr/>
        </p:nvSpPr>
        <p:spPr>
          <a:xfrm>
            <a:off x="0" y="0"/>
            <a:ext cx="511569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8B8E06-CBE6-B437-118C-5CDC93E00A92}"/>
              </a:ext>
            </a:extLst>
          </p:cNvPr>
          <p:cNvSpPr/>
          <p:nvPr/>
        </p:nvSpPr>
        <p:spPr>
          <a:xfrm>
            <a:off x="5115697" y="34641"/>
            <a:ext cx="7073255" cy="6858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C6200-3A4D-D062-ADD9-08761AFA0B1E}"/>
              </a:ext>
            </a:extLst>
          </p:cNvPr>
          <p:cNvSpPr>
            <a:spLocks noGrp="1"/>
          </p:cNvSpPr>
          <p:nvPr>
            <p:ph type="ctrTitle"/>
          </p:nvPr>
        </p:nvSpPr>
        <p:spPr>
          <a:xfrm>
            <a:off x="520961" y="459534"/>
            <a:ext cx="5737599" cy="1063917"/>
          </a:xfrm>
        </p:spPr>
        <p:txBody>
          <a:bodyPr anchor="ctr">
            <a:normAutofit fontScale="90000"/>
          </a:bodyPr>
          <a:lstStyle/>
          <a:p>
            <a:pPr algn="l"/>
            <a:r>
              <a:rPr lang="en-US" sz="4200" dirty="0">
                <a:latin typeface="Britannic Bold" panose="020B0903060703020204" pitchFamily="34" charset="0"/>
              </a:rPr>
              <a:t>2 We are hard pressed but not crushed </a:t>
            </a:r>
            <a:r>
              <a:rPr lang="en-US" sz="3600" dirty="0">
                <a:solidFill>
                  <a:srgbClr val="FF0000"/>
                </a:solidFill>
                <a:latin typeface="Britannic Bold" panose="020B0903060703020204" pitchFamily="34" charset="0"/>
              </a:rPr>
              <a:t>7-12</a:t>
            </a:r>
          </a:p>
        </p:txBody>
      </p:sp>
      <p:sp>
        <p:nvSpPr>
          <p:cNvPr id="3" name="Subtitle 2">
            <a:extLst>
              <a:ext uri="{FF2B5EF4-FFF2-40B4-BE49-F238E27FC236}">
                <a16:creationId xmlns:a16="http://schemas.microsoft.com/office/drawing/2014/main" id="{29380819-2E04-6112-BB7C-A34B160E5CFD}"/>
              </a:ext>
            </a:extLst>
          </p:cNvPr>
          <p:cNvSpPr>
            <a:spLocks noGrp="1"/>
          </p:cNvSpPr>
          <p:nvPr>
            <p:ph type="subTitle" idx="1"/>
          </p:nvPr>
        </p:nvSpPr>
        <p:spPr>
          <a:xfrm>
            <a:off x="520961" y="1948344"/>
            <a:ext cx="10986678" cy="4233839"/>
          </a:xfrm>
        </p:spPr>
        <p:txBody>
          <a:bodyPr anchor="t">
            <a:normAutofit/>
          </a:bodyPr>
          <a:lstStyle/>
          <a:p>
            <a:pPr algn="l"/>
            <a:r>
              <a:rPr lang="en-US" sz="3800" dirty="0">
                <a:latin typeface="Amasis MT Pro" panose="02040504050005020304" pitchFamily="18" charset="0"/>
              </a:rPr>
              <a:t>8-10 </a:t>
            </a:r>
            <a:r>
              <a:rPr lang="en-US" sz="3200" i="1" dirty="0"/>
              <a:t>We are</a:t>
            </a:r>
            <a:r>
              <a:rPr lang="en-US" sz="3200" dirty="0"/>
              <a:t> hard-pressed on every side, yet not crushed; </a:t>
            </a:r>
            <a:r>
              <a:rPr lang="en-US" sz="3200" i="1" dirty="0"/>
              <a:t>we are</a:t>
            </a:r>
            <a:r>
              <a:rPr lang="en-US" sz="3200" dirty="0"/>
              <a:t> perplexed, but not in despair; </a:t>
            </a:r>
            <a:r>
              <a:rPr lang="en-US" sz="3200" baseline="30000" dirty="0"/>
              <a:t>9 </a:t>
            </a:r>
            <a:r>
              <a:rPr lang="en-US" sz="3200" dirty="0"/>
              <a:t>persecuted, but not forsaken; struck down, but not destroyed— </a:t>
            </a:r>
            <a:r>
              <a:rPr lang="en-US" sz="3200" baseline="30000" dirty="0"/>
              <a:t>10 </a:t>
            </a:r>
            <a:r>
              <a:rPr lang="en-US" sz="3200" dirty="0"/>
              <a:t>always carrying about in the body the dying of the Lord Jesus, that the life of Jesus also may be manifested in our body.</a:t>
            </a:r>
          </a:p>
          <a:p>
            <a:pPr algn="l"/>
            <a:r>
              <a:rPr lang="en-US" sz="3800" dirty="0">
                <a:latin typeface="Amasis MT Pro" panose="02040504050005020304" pitchFamily="18" charset="0"/>
              </a:rPr>
              <a:t>11-12 </a:t>
            </a:r>
            <a:r>
              <a:rPr lang="en-US" sz="3200" dirty="0"/>
              <a:t>For we who live are always delivered to death for Jesus’ sake, that the life of Jesus also may be manifested in our mortal flesh. </a:t>
            </a:r>
            <a:r>
              <a:rPr lang="en-US" sz="3200" baseline="30000" dirty="0"/>
              <a:t>12 </a:t>
            </a:r>
            <a:r>
              <a:rPr lang="en-US" sz="3200" dirty="0"/>
              <a:t>So then death is working in us, but life in you.</a:t>
            </a:r>
            <a:endParaRPr lang="en-US" sz="3200" dirty="0">
              <a:latin typeface="Amasis MT Pro" panose="02040504050005020304" pitchFamily="18" charset="0"/>
            </a:endParaRPr>
          </a:p>
        </p:txBody>
      </p:sp>
    </p:spTree>
    <p:extLst>
      <p:ext uri="{BB962C8B-B14F-4D97-AF65-F5344CB8AC3E}">
        <p14:creationId xmlns:p14="http://schemas.microsoft.com/office/powerpoint/2010/main" val="35871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759</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Amasis MT Pro</vt:lpstr>
      <vt:lpstr>Arial</vt:lpstr>
      <vt:lpstr>Britannic Bold</vt:lpstr>
      <vt:lpstr>Calibri</vt:lpstr>
      <vt:lpstr>Calibri Light</vt:lpstr>
      <vt:lpstr>Office Theme</vt:lpstr>
      <vt:lpstr>We Do Not Lose Heart</vt:lpstr>
      <vt:lpstr>Forward Vision for 24</vt:lpstr>
      <vt:lpstr>1 Confidence in the Gospel 1-6</vt:lpstr>
      <vt:lpstr>1 The Gospel shines light 1-6</vt:lpstr>
      <vt:lpstr>PowerPoint Presentation</vt:lpstr>
      <vt:lpstr>PowerPoint Presentation</vt:lpstr>
      <vt:lpstr>2 We have God’s Treasure  in Earthen Vessels 7-12</vt:lpstr>
      <vt:lpstr>2 We have God’s Treasure  in Earthen Vessels  7-12</vt:lpstr>
      <vt:lpstr>2 We are hard pressed but not crushed 7-12</vt:lpstr>
      <vt:lpstr>3 See what God accom-plishes through us 13-18</vt:lpstr>
      <vt:lpstr>3 Our focus is on the unseen 13-18</vt:lpstr>
      <vt:lpstr>3 Our focus is on the unseen 13-18</vt:lpstr>
      <vt:lpstr>PowerPoint Presentation</vt:lpstr>
      <vt:lpstr>We Do Not Lose Heart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2</cp:revision>
  <dcterms:created xsi:type="dcterms:W3CDTF">2024-01-20T18:13:42Z</dcterms:created>
  <dcterms:modified xsi:type="dcterms:W3CDTF">2024-01-28T00:39:05Z</dcterms:modified>
</cp:coreProperties>
</file>