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59" r:id="rId4"/>
    <p:sldId id="257" r:id="rId5"/>
    <p:sldId id="263" r:id="rId6"/>
    <p:sldId id="264" r:id="rId7"/>
    <p:sldId id="261" r:id="rId8"/>
    <p:sldId id="266"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6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33"/>
    <a:srgbClr val="0094C8"/>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8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94C8"/>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Jesus carrying cross.jpg"/>
          <p:cNvPicPr>
            <a:picLocks noChangeAspect="1"/>
          </p:cNvPicPr>
          <p:nvPr userDrawn="1"/>
        </p:nvPicPr>
        <p:blipFill>
          <a:blip r:embed="rId13" cstate="print">
            <a:lum bright="-15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600" kern="1200">
          <a:solidFill>
            <a:srgbClr val="0094C8"/>
          </a:solidFill>
          <a:effectLst>
            <a:glow rad="228600">
              <a:schemeClr val="tx1">
                <a:alpha val="40000"/>
              </a:schemeClr>
            </a:glow>
          </a:effectLst>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2"/>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2"/>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2"/>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llowMe1.jpg"/>
          <p:cNvPicPr>
            <a:picLocks noChangeAspect="1"/>
          </p:cNvPicPr>
          <p:nvPr/>
        </p:nvPicPr>
        <p:blipFill>
          <a:blip r:embed="rId3" cstate="print"/>
          <a:stretch>
            <a:fillRect/>
          </a:stretch>
        </p:blipFill>
        <p:spPr>
          <a:xfrm>
            <a:off x="0" y="0"/>
            <a:ext cx="9144000" cy="6477000"/>
          </a:xfrm>
          <a:prstGeom prst="rect">
            <a:avLst/>
          </a:prstGeom>
        </p:spPr>
      </p:pic>
      <p:pic>
        <p:nvPicPr>
          <p:cNvPr id="6" name="Picture 5" descr="plough the field.jpg"/>
          <p:cNvPicPr>
            <a:picLocks noChangeAspect="1"/>
          </p:cNvPicPr>
          <p:nvPr/>
        </p:nvPicPr>
        <p:blipFill>
          <a:blip r:embed="rId4" cstate="print"/>
          <a:srcRect r="1513"/>
          <a:stretch>
            <a:fillRect/>
          </a:stretch>
        </p:blipFill>
        <p:spPr>
          <a:xfrm>
            <a:off x="0" y="0"/>
            <a:ext cx="9144000" cy="6477000"/>
          </a:xfrm>
          <a:prstGeom prst="rect">
            <a:avLst/>
          </a:prstGeom>
        </p:spPr>
      </p:pic>
      <p:pic>
        <p:nvPicPr>
          <p:cNvPr id="7" name="Picture 6" descr="plowing straight rows.jpg"/>
          <p:cNvPicPr>
            <a:picLocks noChangeAspect="1"/>
          </p:cNvPicPr>
          <p:nvPr/>
        </p:nvPicPr>
        <p:blipFill>
          <a:blip r:embed="rId5" cstate="print">
            <a:lum bright="-12000" contrast="10000"/>
          </a:blip>
          <a:stretch>
            <a:fillRect/>
          </a:stretch>
        </p:blipFill>
        <p:spPr>
          <a:xfrm>
            <a:off x="0" y="0"/>
            <a:ext cx="9144000" cy="648081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457200" y="838201"/>
            <a:ext cx="8001000" cy="1295399"/>
          </a:xfrm>
        </p:spPr>
        <p:txBody>
          <a:bodyPr>
            <a:noAutofit/>
          </a:bodyPr>
          <a:lstStyle/>
          <a:p>
            <a:r>
              <a:rPr lang="en-US" dirty="0" smtClean="0">
                <a:solidFill>
                  <a:srgbClr val="FFC000"/>
                </a:solidFill>
                <a:latin typeface="Georgia" pitchFamily="18" charset="0"/>
              </a:rPr>
              <a:t>The Call to Discipleship</a:t>
            </a:r>
            <a:endParaRPr lang="en-US" dirty="0">
              <a:solidFill>
                <a:srgbClr val="FFC000"/>
              </a:solidFill>
              <a:latin typeface="Georgia" pitchFamily="18" charset="0"/>
            </a:endParaRPr>
          </a:p>
        </p:txBody>
      </p:sp>
      <p:sp>
        <p:nvSpPr>
          <p:cNvPr id="10" name="Subtitle 9"/>
          <p:cNvSpPr>
            <a:spLocks noGrp="1"/>
          </p:cNvSpPr>
          <p:nvPr>
            <p:ph type="subTitle" idx="1"/>
          </p:nvPr>
        </p:nvSpPr>
        <p:spPr>
          <a:xfrm>
            <a:off x="1371600" y="1981200"/>
            <a:ext cx="6400800" cy="990600"/>
          </a:xfrm>
        </p:spPr>
        <p:txBody>
          <a:bodyPr>
            <a:normAutofit/>
          </a:bodyPr>
          <a:lstStyle/>
          <a:p>
            <a:r>
              <a:rPr lang="en-US" sz="4400" dirty="0" smtClean="0">
                <a:solidFill>
                  <a:schemeClr val="bg1"/>
                </a:solidFill>
              </a:rPr>
              <a:t>Luke 9:57-62</a:t>
            </a:r>
            <a:endParaRPr lang="en-US" sz="4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ing-while-driving.jpg"/>
          <p:cNvPicPr>
            <a:picLocks noChangeAspect="1"/>
          </p:cNvPicPr>
          <p:nvPr/>
        </p:nvPicPr>
        <p:blipFill>
          <a:blip r:embed="rId2" cstate="print"/>
          <a:stretch>
            <a:fillRect/>
          </a:stretch>
        </p:blipFill>
        <p:spPr>
          <a:xfrm>
            <a:off x="0" y="0"/>
            <a:ext cx="9144000" cy="647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ingDriving.jpg"/>
          <p:cNvPicPr>
            <a:picLocks noChangeAspect="1"/>
          </p:cNvPicPr>
          <p:nvPr/>
        </p:nvPicPr>
        <p:blipFill>
          <a:blip r:embed="rId2" cstate="print">
            <a:lum bright="-10000" contrast="10000"/>
          </a:blip>
          <a:stretch>
            <a:fillRect/>
          </a:stretch>
        </p:blipFill>
        <p:spPr>
          <a:xfrm>
            <a:off x="-1" y="0"/>
            <a:ext cx="9160387" cy="6477000"/>
          </a:xfrm>
          <a:prstGeom prst="rect">
            <a:avLst/>
          </a:prstGeom>
        </p:spPr>
      </p:pic>
      <p:pic>
        <p:nvPicPr>
          <p:cNvPr id="7" name="Picture 6" descr="texting driving accident.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arroll_texting_art.jpg"/>
          <p:cNvPicPr>
            <a:picLocks noChangeAspect="1"/>
          </p:cNvPicPr>
          <p:nvPr/>
        </p:nvPicPr>
        <p:blipFill>
          <a:blip r:embed="rId4" cstate="print">
            <a:lum bright="-5000" contrast="10000"/>
          </a:blip>
          <a:srcRect r="247"/>
          <a:stretch>
            <a:fillRect/>
          </a:stretch>
        </p:blipFill>
        <p:spPr>
          <a:xfrm>
            <a:off x="0" y="0"/>
            <a:ext cx="9144000" cy="647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amily funeral.JPG"/>
          <p:cNvPicPr>
            <a:picLocks noChangeAspect="1"/>
          </p:cNvPicPr>
          <p:nvPr/>
        </p:nvPicPr>
        <p:blipFill>
          <a:blip r:embed="rId2" cstate="print">
            <a:lum bright="-6000" contrast="10000"/>
          </a:blip>
          <a:stretch>
            <a:fillRect/>
          </a:stretch>
        </p:blipFill>
        <p:spPr>
          <a:xfrm>
            <a:off x="0" y="0"/>
            <a:ext cx="9144000" cy="6477000"/>
          </a:xfrm>
          <a:prstGeom prst="rect">
            <a:avLst/>
          </a:prstGeom>
        </p:spPr>
      </p:pic>
      <p:sp>
        <p:nvSpPr>
          <p:cNvPr id="11" name="Rectangle 10"/>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p:cNvSpPr>
            <a:spLocks noGrp="1"/>
          </p:cNvSpPr>
          <p:nvPr>
            <p:ph type="title"/>
          </p:nvPr>
        </p:nvSpPr>
        <p:spPr>
          <a:xfrm>
            <a:off x="457200" y="274638"/>
            <a:ext cx="5562600" cy="1630362"/>
          </a:xfrm>
        </p:spPr>
        <p:txBody>
          <a:bodyPr>
            <a:normAutofit fontScale="90000"/>
          </a:bodyPr>
          <a:lstStyle/>
          <a:p>
            <a:r>
              <a:rPr lang="en-US" dirty="0" smtClean="0"/>
              <a:t>Family is important, but Jesus must come first...</a:t>
            </a:r>
            <a:endParaRPr lang="en-US" dirty="0"/>
          </a:p>
        </p:txBody>
      </p:sp>
      <p:sp>
        <p:nvSpPr>
          <p:cNvPr id="13" name="Content Placeholder 12"/>
          <p:cNvSpPr>
            <a:spLocks noGrp="1"/>
          </p:cNvSpPr>
          <p:nvPr>
            <p:ph idx="1"/>
          </p:nvPr>
        </p:nvSpPr>
        <p:spPr>
          <a:xfrm>
            <a:off x="457200" y="4191000"/>
            <a:ext cx="8229600" cy="1935163"/>
          </a:xfrm>
        </p:spPr>
        <p:txBody>
          <a:bodyPr/>
          <a:lstStyle/>
          <a:p>
            <a:r>
              <a:rPr lang="en-US" dirty="0" smtClean="0"/>
              <a:t>60 Jesus said to him, "Let the dead bury their own dead, but you go and preach the kingdom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dissolve">
                                      <p:cBhvr>
                                        <p:cTn id="1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llowMe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11" name="Rectangle 10"/>
          <p:cNvSpPr/>
          <p:nvPr/>
        </p:nvSpPr>
        <p:spPr>
          <a:xfrm>
            <a:off x="0" y="4267200"/>
            <a:ext cx="9144000" cy="1905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a:xfrm>
            <a:off x="457200" y="228600"/>
            <a:ext cx="3657600" cy="1219200"/>
          </a:xfrm>
        </p:spPr>
        <p:txBody>
          <a:bodyPr>
            <a:normAutofit fontScale="90000"/>
          </a:bodyPr>
          <a:lstStyle/>
          <a:p>
            <a:r>
              <a:rPr lang="en-US" dirty="0" smtClean="0">
                <a:solidFill>
                  <a:srgbClr val="00B0F0"/>
                </a:solidFill>
              </a:rPr>
              <a:t>I believe in You, </a:t>
            </a:r>
            <a:br>
              <a:rPr lang="en-US" dirty="0" smtClean="0">
                <a:solidFill>
                  <a:srgbClr val="00B0F0"/>
                </a:solidFill>
              </a:rPr>
            </a:br>
            <a:r>
              <a:rPr lang="en-US" dirty="0" smtClean="0">
                <a:solidFill>
                  <a:srgbClr val="00B0F0"/>
                </a:solidFill>
              </a:rPr>
              <a:t>but first..</a:t>
            </a:r>
            <a:endParaRPr lang="en-US" dirty="0">
              <a:solidFill>
                <a:srgbClr val="00B0F0"/>
              </a:solidFill>
            </a:endParaRPr>
          </a:p>
        </p:txBody>
      </p:sp>
      <p:sp>
        <p:nvSpPr>
          <p:cNvPr id="10" name="Content Placeholder 9"/>
          <p:cNvSpPr>
            <a:spLocks noGrp="1"/>
          </p:cNvSpPr>
          <p:nvPr>
            <p:ph idx="1"/>
          </p:nvPr>
        </p:nvSpPr>
        <p:spPr>
          <a:xfrm>
            <a:off x="228600" y="4419600"/>
            <a:ext cx="8610600" cy="1600200"/>
          </a:xfrm>
        </p:spPr>
        <p:txBody>
          <a:bodyPr>
            <a:normAutofit lnSpcReduction="10000"/>
          </a:bodyPr>
          <a:lstStyle/>
          <a:p>
            <a:r>
              <a:rPr lang="en-US" dirty="0" smtClean="0"/>
              <a:t>If you are not ready to put Jesus first, then you don’t really understand… I have to be the first priority in your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dissolve">
                                      <p:cBhvr>
                                        <p:cTn id="12" dur="500"/>
                                        <p:tgtEl>
                                          <p:spTgt spid="10">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Formalinvite.jpg"/>
          <p:cNvPicPr>
            <a:picLocks noChangeAspect="1"/>
          </p:cNvPicPr>
          <p:nvPr/>
        </p:nvPicPr>
        <p:blipFill>
          <a:blip r:embed="rId2" cstate="print">
            <a:lum bright="-10000" contrast="10000"/>
          </a:blip>
          <a:srcRect b="6923"/>
          <a:stretch>
            <a:fillRect/>
          </a:stretch>
        </p:blipFill>
        <p:spPr>
          <a:xfrm>
            <a:off x="0" y="0"/>
            <a:ext cx="9144000" cy="6477000"/>
          </a:xfrm>
          <a:prstGeom prst="rect">
            <a:avLst/>
          </a:prstGeom>
        </p:spPr>
      </p:pic>
      <p:sp>
        <p:nvSpPr>
          <p:cNvPr id="4" name="Title 3"/>
          <p:cNvSpPr>
            <a:spLocks noGrp="1"/>
          </p:cNvSpPr>
          <p:nvPr>
            <p:ph type="title"/>
          </p:nvPr>
        </p:nvSpPr>
        <p:spPr/>
        <p:txBody>
          <a:bodyPr/>
          <a:lstStyle/>
          <a:p>
            <a:r>
              <a:rPr lang="en-US" dirty="0" smtClean="0">
                <a:solidFill>
                  <a:srgbClr val="FFC000"/>
                </a:solidFill>
              </a:rPr>
              <a:t>Formal invite ..</a:t>
            </a:r>
            <a:endParaRPr lang="en-US" dirty="0">
              <a:solidFill>
                <a:srgbClr val="FFC000"/>
              </a:solidFill>
            </a:endParaRPr>
          </a:p>
        </p:txBody>
      </p:sp>
      <p:sp>
        <p:nvSpPr>
          <p:cNvPr id="6" name="Content Placeholder 5"/>
          <p:cNvSpPr>
            <a:spLocks noGrp="1"/>
          </p:cNvSpPr>
          <p:nvPr>
            <p:ph idx="1"/>
          </p:nvPr>
        </p:nvSpPr>
        <p:spPr>
          <a:xfrm>
            <a:off x="457200" y="5410200"/>
            <a:ext cx="8229600" cy="914400"/>
          </a:xfrm>
        </p:spPr>
        <p:txBody>
          <a:bodyPr/>
          <a:lstStyle/>
          <a:p>
            <a:r>
              <a:rPr lang="en-US" dirty="0" smtClean="0"/>
              <a:t>Only half of you invited ..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Perihelion-mine-20103-1024x545.jpg"/>
          <p:cNvPicPr>
            <a:picLocks noChangeAspect="1"/>
          </p:cNvPicPr>
          <p:nvPr/>
        </p:nvPicPr>
        <p:blipFill>
          <a:blip r:embed="rId2" cstate="print"/>
          <a:stretch>
            <a:fillRect/>
          </a:stretch>
        </p:blipFill>
        <p:spPr>
          <a:xfrm>
            <a:off x="0" y="995660"/>
            <a:ext cx="9144000" cy="4866680"/>
          </a:xfrm>
          <a:prstGeom prst="rect">
            <a:avLst/>
          </a:prstGeom>
        </p:spPr>
      </p:pic>
      <p:sp>
        <p:nvSpPr>
          <p:cNvPr id="4" name="Title 3"/>
          <p:cNvSpPr>
            <a:spLocks noGrp="1"/>
          </p:cNvSpPr>
          <p:nvPr>
            <p:ph type="title"/>
          </p:nvPr>
        </p:nvSpPr>
        <p:spPr/>
        <p:txBody>
          <a:bodyPr>
            <a:normAutofit fontScale="90000"/>
          </a:bodyPr>
          <a:lstStyle/>
          <a:p>
            <a:r>
              <a:rPr lang="en-US" dirty="0" smtClean="0"/>
              <a:t>Distance of earth to sun...</a:t>
            </a:r>
            <a:endParaRPr lang="en-US" dirty="0"/>
          </a:p>
        </p:txBody>
      </p:sp>
      <p:sp>
        <p:nvSpPr>
          <p:cNvPr id="6" name="Content Placeholder 5"/>
          <p:cNvSpPr>
            <a:spLocks noGrp="1"/>
          </p:cNvSpPr>
          <p:nvPr>
            <p:ph idx="1"/>
          </p:nvPr>
        </p:nvSpPr>
        <p:spPr>
          <a:xfrm>
            <a:off x="457200" y="4876800"/>
            <a:ext cx="8229600" cy="1249363"/>
          </a:xfrm>
        </p:spPr>
        <p:txBody>
          <a:bodyPr/>
          <a:lstStyle/>
          <a:p>
            <a:r>
              <a:rPr lang="en-US" dirty="0" smtClean="0"/>
              <a:t>If this distance was thickness of one sheet of paper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_81 Milky Way.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normAutofit fontScale="90000"/>
          </a:bodyPr>
          <a:lstStyle/>
          <a:p>
            <a:r>
              <a:rPr lang="en-US" dirty="0" smtClean="0"/>
              <a:t>Compared to our galaxy...</a:t>
            </a:r>
            <a:endParaRPr lang="en-US" dirty="0"/>
          </a:p>
        </p:txBody>
      </p:sp>
      <p:sp>
        <p:nvSpPr>
          <p:cNvPr id="8" name="Content Placeholder 7"/>
          <p:cNvSpPr>
            <a:spLocks noGrp="1"/>
          </p:cNvSpPr>
          <p:nvPr>
            <p:ph idx="1"/>
          </p:nvPr>
        </p:nvSpPr>
        <p:spPr>
          <a:xfrm>
            <a:off x="457200" y="4876800"/>
            <a:ext cx="8229600" cy="1249363"/>
          </a:xfrm>
        </p:spPr>
        <p:txBody>
          <a:bodyPr/>
          <a:lstStyle/>
          <a:p>
            <a:r>
              <a:rPr lang="en-US" dirty="0" smtClean="0"/>
              <a:t>Diameter of Milky Way would be a stack of paper 310 miles high..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ubble telescope.jpg"/>
          <p:cNvPicPr>
            <a:picLocks noChangeAspect="1"/>
          </p:cNvPicPr>
          <p:nvPr/>
        </p:nvPicPr>
        <p:blipFill>
          <a:blip r:embed="rId2" cstate="print">
            <a:lum bright="-5000" contrast="10000"/>
          </a:blip>
          <a:stretch>
            <a:fillRect/>
          </a:stretch>
        </p:blipFill>
        <p:spPr>
          <a:xfrm>
            <a:off x="0" y="0"/>
            <a:ext cx="9144000" cy="6477000"/>
          </a:xfrm>
          <a:prstGeom prst="rect">
            <a:avLst/>
          </a:prstGeom>
        </p:spPr>
      </p:pic>
      <p:pic>
        <p:nvPicPr>
          <p:cNvPr id="6" name="Picture 5" descr="milkyway.jpg"/>
          <p:cNvPicPr>
            <a:picLocks noChangeAspect="1"/>
          </p:cNvPicPr>
          <p:nvPr/>
        </p:nvPicPr>
        <p:blipFill>
          <a:blip r:embed="rId3" cstate="print"/>
          <a:stretch>
            <a:fillRect/>
          </a:stretch>
        </p:blipFill>
        <p:spPr>
          <a:xfrm>
            <a:off x="0" y="0"/>
            <a:ext cx="9144000" cy="6477000"/>
          </a:xfrm>
          <a:prstGeom prst="rect">
            <a:avLst/>
          </a:prstGeom>
        </p:spPr>
      </p:pic>
      <p:sp>
        <p:nvSpPr>
          <p:cNvPr id="7" name="Rectangle 6"/>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p:cNvSpPr>
            <a:spLocks noGrp="1"/>
          </p:cNvSpPr>
          <p:nvPr>
            <p:ph idx="1"/>
          </p:nvPr>
        </p:nvSpPr>
        <p:spPr>
          <a:xfrm>
            <a:off x="457200" y="4495800"/>
            <a:ext cx="8229600" cy="1630363"/>
          </a:xfrm>
        </p:spPr>
        <p:txBody>
          <a:bodyPr>
            <a:normAutofit fontScale="85000" lnSpcReduction="20000"/>
          </a:bodyPr>
          <a:lstStyle/>
          <a:p>
            <a:r>
              <a:rPr lang="en-US" dirty="0" smtClean="0"/>
              <a:t>Hebrews 1:3 who upholding all things by the word of His power, when He had by Himself purged our sins, sat down at the right hand of the Majesty on high,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dissolve">
                                      <p:cBhvr>
                                        <p:cTn id="1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4953000" cy="1249362"/>
          </a:xfrm>
        </p:spPr>
        <p:txBody>
          <a:bodyPr>
            <a:normAutofit/>
          </a:bodyPr>
          <a:lstStyle/>
          <a:p>
            <a:r>
              <a:rPr lang="en-US" dirty="0" smtClean="0"/>
              <a:t>2  A New Identity ..</a:t>
            </a:r>
            <a:endParaRPr lang="en-US" dirty="0"/>
          </a:p>
        </p:txBody>
      </p:sp>
      <p:sp>
        <p:nvSpPr>
          <p:cNvPr id="4" name="Content Placeholder 3"/>
          <p:cNvSpPr>
            <a:spLocks noGrp="1"/>
          </p:cNvSpPr>
          <p:nvPr>
            <p:ph idx="1"/>
          </p:nvPr>
        </p:nvSpPr>
        <p:spPr>
          <a:xfrm>
            <a:off x="381000" y="1447800"/>
            <a:ext cx="7848600" cy="1676400"/>
          </a:xfrm>
        </p:spPr>
        <p:txBody>
          <a:bodyPr>
            <a:normAutofit fontScale="85000" lnSpcReduction="20000"/>
          </a:bodyPr>
          <a:lstStyle/>
          <a:p>
            <a:r>
              <a:rPr lang="en-US" dirty="0" smtClean="0"/>
              <a:t>Luke 9:23-25  Then He said to them all, "If anyone desires to come after Me, let him deny himself, and take up his cross daily, and follow Me.  </a:t>
            </a:r>
          </a:p>
        </p:txBody>
      </p:sp>
      <p:sp>
        <p:nvSpPr>
          <p:cNvPr id="6" name="Content Placeholder 3"/>
          <p:cNvSpPr txBox="1">
            <a:spLocks/>
          </p:cNvSpPr>
          <p:nvPr/>
        </p:nvSpPr>
        <p:spPr>
          <a:xfrm>
            <a:off x="228600" y="3200400"/>
            <a:ext cx="6324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a:ln>
                <a:noFill/>
              </a:ln>
              <a:solidFill>
                <a:schemeClr val="bg2"/>
              </a:solidFill>
              <a:effectLst>
                <a:glow rad="228600">
                  <a:schemeClr val="tx1">
                    <a:alpha val="40000"/>
                  </a:schemeClr>
                </a:glow>
              </a:effectLst>
              <a:uLnTx/>
              <a:uFillTx/>
              <a:latin typeface="Georgia" pitchFamily="18" charset="0"/>
              <a:ea typeface="+mn-ea"/>
              <a:cs typeface="Times New Roman" pitchFamily="18" charset="0"/>
            </a:endParaRPr>
          </a:p>
        </p:txBody>
      </p:sp>
      <p:sp>
        <p:nvSpPr>
          <p:cNvPr id="7" name="Content Placeholder 3"/>
          <p:cNvSpPr txBox="1">
            <a:spLocks/>
          </p:cNvSpPr>
          <p:nvPr/>
        </p:nvSpPr>
        <p:spPr>
          <a:xfrm>
            <a:off x="381000" y="2971800"/>
            <a:ext cx="5257800" cy="350520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2"/>
                </a:solidFill>
                <a:effectLst>
                  <a:glow rad="228600">
                    <a:schemeClr val="tx1">
                      <a:alpha val="40000"/>
                    </a:schemeClr>
                  </a:glow>
                </a:effectLst>
                <a:uLnTx/>
                <a:uFillTx/>
                <a:latin typeface="Georgia" pitchFamily="18" charset="0"/>
                <a:ea typeface="+mn-ea"/>
                <a:cs typeface="Times New Roman" pitchFamily="18" charset="0"/>
              </a:rPr>
              <a:t>24 For whoever desires to save </a:t>
            </a:r>
            <a:r>
              <a:rPr kumimoji="0" lang="en-US" sz="3600" b="0" i="0" u="none" strike="noStrike" kern="1200" cap="none" spc="0" normalizeH="0" baseline="0" noProof="0" dirty="0" smtClean="0">
                <a:ln>
                  <a:noFill/>
                </a:ln>
                <a:solidFill>
                  <a:srgbClr val="FFC000"/>
                </a:solidFill>
                <a:effectLst>
                  <a:glow rad="228600">
                    <a:schemeClr val="tx1">
                      <a:alpha val="40000"/>
                    </a:schemeClr>
                  </a:glow>
                </a:effectLst>
                <a:uLnTx/>
                <a:uFillTx/>
                <a:latin typeface="Georgia" pitchFamily="18" charset="0"/>
                <a:ea typeface="+mn-ea"/>
                <a:cs typeface="Times New Roman" pitchFamily="18" charset="0"/>
              </a:rPr>
              <a:t>his life </a:t>
            </a:r>
            <a:r>
              <a:rPr kumimoji="0" lang="en-US" sz="3600" b="0" i="0" u="none" strike="noStrike" kern="1200" cap="none" spc="0" normalizeH="0" baseline="0" noProof="0" dirty="0" smtClean="0">
                <a:ln>
                  <a:noFill/>
                </a:ln>
                <a:solidFill>
                  <a:schemeClr val="bg2"/>
                </a:solidFill>
                <a:effectLst>
                  <a:glow rad="228600">
                    <a:schemeClr val="tx1">
                      <a:alpha val="40000"/>
                    </a:schemeClr>
                  </a:glow>
                </a:effectLst>
                <a:uLnTx/>
                <a:uFillTx/>
                <a:latin typeface="Georgia" pitchFamily="18" charset="0"/>
                <a:ea typeface="+mn-ea"/>
                <a:cs typeface="Times New Roman" pitchFamily="18" charset="0"/>
              </a:rPr>
              <a:t>will lose it, but whoever loses </a:t>
            </a:r>
            <a:r>
              <a:rPr kumimoji="0" lang="en-US" sz="3600" b="0" i="0" u="none" strike="noStrike" kern="1200" cap="none" spc="0" normalizeH="0" baseline="0" noProof="0" dirty="0" smtClean="0">
                <a:ln>
                  <a:noFill/>
                </a:ln>
                <a:solidFill>
                  <a:srgbClr val="FFC000"/>
                </a:solidFill>
                <a:effectLst>
                  <a:glow rad="228600">
                    <a:schemeClr val="tx1">
                      <a:alpha val="40000"/>
                    </a:schemeClr>
                  </a:glow>
                </a:effectLst>
                <a:uLnTx/>
                <a:uFillTx/>
                <a:latin typeface="Georgia" pitchFamily="18" charset="0"/>
                <a:ea typeface="+mn-ea"/>
                <a:cs typeface="Times New Roman" pitchFamily="18" charset="0"/>
              </a:rPr>
              <a:t>his life</a:t>
            </a:r>
            <a:r>
              <a:rPr kumimoji="0" lang="en-US" sz="3600" b="0" i="0" u="none" strike="noStrike" kern="1200" cap="none" spc="0" normalizeH="0" baseline="0" noProof="0" dirty="0" smtClean="0">
                <a:ln>
                  <a:noFill/>
                </a:ln>
                <a:solidFill>
                  <a:schemeClr val="bg2"/>
                </a:solidFill>
                <a:effectLst>
                  <a:glow rad="228600">
                    <a:schemeClr val="tx1">
                      <a:alpha val="40000"/>
                    </a:schemeClr>
                  </a:glow>
                </a:effectLst>
                <a:uLnTx/>
                <a:uFillTx/>
                <a:latin typeface="Georgia" pitchFamily="18" charset="0"/>
                <a:ea typeface="+mn-ea"/>
                <a:cs typeface="Times New Roman" pitchFamily="18" charset="0"/>
              </a:rPr>
              <a:t> for My sake will save it.  (psyche = your old self)</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bg2"/>
                </a:solidFill>
                <a:effectLst>
                  <a:glow rad="228600">
                    <a:schemeClr val="tx1">
                      <a:alpha val="40000"/>
                    </a:schemeClr>
                  </a:glow>
                </a:effectLst>
                <a:uLnTx/>
                <a:uFillTx/>
                <a:latin typeface="Georgia" pitchFamily="18" charset="0"/>
                <a:ea typeface="+mn-ea"/>
                <a:cs typeface="Times New Roman" pitchFamily="18" charset="0"/>
              </a:rPr>
              <a:t>25 For what profit is it to a man if he gains the whole world, and is himself destroyed or lost?</a:t>
            </a:r>
            <a:endParaRPr kumimoji="0" lang="en-US" sz="3600" b="0" i="0" u="none" strike="noStrike" kern="1200" cap="none" spc="0" normalizeH="0" baseline="0" noProof="0" dirty="0">
              <a:ln>
                <a:noFill/>
              </a:ln>
              <a:solidFill>
                <a:schemeClr val="bg2"/>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nodePh="1">
                                  <p:stCondLst>
                                    <p:cond delay="0"/>
                                  </p:stCondLst>
                                  <p:endCondLst>
                                    <p:cond evt="begin" delay="0">
                                      <p:tn val="15"/>
                                    </p:cond>
                                  </p:end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dissolve">
                                      <p:cBhvr>
                                        <p:cTn id="22" dur="500"/>
                                        <p:tgtEl>
                                          <p:spTgt spid="7">
                                            <p:txEl>
                                              <p:pRg st="0" end="0"/>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dissolve">
                                      <p:cBhvr>
                                        <p:cTn id="2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idx="4294967295"/>
          </p:nvPr>
        </p:nvSpPr>
        <p:spPr>
          <a:xfrm>
            <a:off x="381000" y="304800"/>
            <a:ext cx="4953000" cy="1249362"/>
          </a:xfrm>
        </p:spPr>
        <p:txBody>
          <a:bodyPr>
            <a:normAutofit/>
          </a:bodyPr>
          <a:lstStyle/>
          <a:p>
            <a:r>
              <a:rPr lang="en-US" dirty="0" smtClean="0"/>
              <a:t>2  A New Identity ..</a:t>
            </a:r>
            <a:endParaRPr lang="en-US" dirty="0"/>
          </a:p>
        </p:txBody>
      </p:sp>
      <p:pic>
        <p:nvPicPr>
          <p:cNvPr id="6" name="Picture 5" descr="new-creation.jpg"/>
          <p:cNvPicPr>
            <a:picLocks noChangeAspect="1"/>
          </p:cNvPicPr>
          <p:nvPr/>
        </p:nvPicPr>
        <p:blipFill>
          <a:blip r:embed="rId2" cstate="print">
            <a:lum bright="-20000" contrast="12000"/>
          </a:blip>
          <a:stretch>
            <a:fillRect/>
          </a:stretch>
        </p:blipFill>
        <p:spPr>
          <a:xfrm>
            <a:off x="0" y="0"/>
            <a:ext cx="9144000" cy="647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who do you say I am.jpg"/>
          <p:cNvPicPr>
            <a:picLocks noChangeAspect="1"/>
          </p:cNvPicPr>
          <p:nvPr/>
        </p:nvPicPr>
        <p:blipFill>
          <a:blip r:embed="rId2" cstate="print"/>
          <a:srcRect r="55800"/>
          <a:stretch>
            <a:fillRect/>
          </a:stretch>
        </p:blipFill>
        <p:spPr>
          <a:xfrm>
            <a:off x="0" y="838200"/>
            <a:ext cx="2667000" cy="4977997"/>
          </a:xfrm>
          <a:prstGeom prst="rect">
            <a:avLst/>
          </a:prstGeom>
        </p:spPr>
      </p:pic>
      <p:sp>
        <p:nvSpPr>
          <p:cNvPr id="9" name="Title 8"/>
          <p:cNvSpPr>
            <a:spLocks noGrp="1"/>
          </p:cNvSpPr>
          <p:nvPr>
            <p:ph type="title"/>
          </p:nvPr>
        </p:nvSpPr>
        <p:spPr>
          <a:xfrm>
            <a:off x="457200" y="274638"/>
            <a:ext cx="6019800" cy="1143000"/>
          </a:xfrm>
        </p:spPr>
        <p:txBody>
          <a:bodyPr>
            <a:normAutofit fontScale="90000"/>
          </a:bodyPr>
          <a:lstStyle/>
          <a:p>
            <a:r>
              <a:rPr lang="en-US" dirty="0" smtClean="0"/>
              <a:t>Who do you say I am ? ..</a:t>
            </a:r>
            <a:endParaRPr lang="en-US" dirty="0"/>
          </a:p>
        </p:txBody>
      </p:sp>
      <p:sp>
        <p:nvSpPr>
          <p:cNvPr id="10" name="Content Placeholder 9"/>
          <p:cNvSpPr>
            <a:spLocks noGrp="1"/>
          </p:cNvSpPr>
          <p:nvPr>
            <p:ph idx="1"/>
          </p:nvPr>
        </p:nvSpPr>
        <p:spPr>
          <a:xfrm>
            <a:off x="2590800" y="1676401"/>
            <a:ext cx="6324600" cy="3733800"/>
          </a:xfrm>
        </p:spPr>
        <p:txBody>
          <a:bodyPr>
            <a:normAutofit fontScale="85000" lnSpcReduction="20000"/>
          </a:bodyPr>
          <a:lstStyle/>
          <a:p>
            <a:r>
              <a:rPr lang="en-US" dirty="0" smtClean="0"/>
              <a:t>Luke 9:18-22  .. "Who do the crowds say that I am?" 19 So they answered and said, "John the Baptist, but some say Elijah; and others say that one of the old prophets has risen again." 20 He said to them, </a:t>
            </a:r>
            <a:r>
              <a:rPr lang="en-US" dirty="0" smtClean="0">
                <a:solidFill>
                  <a:srgbClr val="FFCC00"/>
                </a:solidFill>
              </a:rPr>
              <a:t>"But who do you say that I am?" </a:t>
            </a:r>
            <a:r>
              <a:rPr lang="en-US" dirty="0" smtClean="0">
                <a:solidFill>
                  <a:schemeClr val="bg1"/>
                </a:solidFill>
              </a:rPr>
              <a:t>Peter answered and said,</a:t>
            </a:r>
            <a:r>
              <a:rPr lang="en-US" dirty="0" smtClean="0">
                <a:solidFill>
                  <a:srgbClr val="FFC000"/>
                </a:solidFill>
              </a:rPr>
              <a:t> "The Christ of God."</a:t>
            </a:r>
            <a:endParaRPr lang="en-US" dirty="0">
              <a:solidFill>
                <a:srgbClr val="FFC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FollowMe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9" name="Rectangle 8"/>
          <p:cNvSpPr/>
          <p:nvPr/>
        </p:nvSpPr>
        <p:spPr>
          <a:xfrm>
            <a:off x="0" y="1600200"/>
            <a:ext cx="9144000" cy="36576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4953000" cy="1249362"/>
          </a:xfrm>
        </p:spPr>
        <p:txBody>
          <a:bodyPr>
            <a:normAutofit/>
          </a:bodyPr>
          <a:lstStyle/>
          <a:p>
            <a:r>
              <a:rPr lang="en-US" dirty="0" smtClean="0"/>
              <a:t>2  A New Identity ..</a:t>
            </a:r>
            <a:endParaRPr lang="en-US" dirty="0"/>
          </a:p>
        </p:txBody>
      </p:sp>
      <p:sp>
        <p:nvSpPr>
          <p:cNvPr id="4" name="Content Placeholder 3"/>
          <p:cNvSpPr>
            <a:spLocks noGrp="1"/>
          </p:cNvSpPr>
          <p:nvPr>
            <p:ph idx="1"/>
          </p:nvPr>
        </p:nvSpPr>
        <p:spPr>
          <a:xfrm>
            <a:off x="381000" y="1752600"/>
            <a:ext cx="8534400" cy="4419600"/>
          </a:xfrm>
        </p:spPr>
        <p:txBody>
          <a:bodyPr>
            <a:normAutofit/>
          </a:bodyPr>
          <a:lstStyle/>
          <a:p>
            <a:r>
              <a:rPr lang="en-US" dirty="0" smtClean="0"/>
              <a:t>To find who you really are, you’re going to have to lose yourself in serving Me..</a:t>
            </a:r>
          </a:p>
          <a:p>
            <a:r>
              <a:rPr lang="en-US" dirty="0" smtClean="0"/>
              <a:t>Not through ..</a:t>
            </a:r>
          </a:p>
          <a:p>
            <a:pPr lvl="1"/>
            <a:r>
              <a:rPr lang="en-US" dirty="0" smtClean="0"/>
              <a:t>Gaining things from the world ..</a:t>
            </a:r>
          </a:p>
          <a:p>
            <a:pPr lvl="1"/>
            <a:r>
              <a:rPr lang="en-US" dirty="0" smtClean="0"/>
              <a:t>A lucrative career ..</a:t>
            </a:r>
          </a:p>
          <a:p>
            <a:pPr lvl="1"/>
            <a:r>
              <a:rPr lang="en-US" dirty="0" smtClean="0"/>
              <a:t>Marriage, family..</a:t>
            </a:r>
          </a:p>
        </p:txBody>
      </p:sp>
      <p:sp>
        <p:nvSpPr>
          <p:cNvPr id="6" name="Content Placeholder 3"/>
          <p:cNvSpPr txBox="1">
            <a:spLocks/>
          </p:cNvSpPr>
          <p:nvPr/>
        </p:nvSpPr>
        <p:spPr>
          <a:xfrm>
            <a:off x="228600" y="3200400"/>
            <a:ext cx="6324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a:ln>
                <a:noFill/>
              </a:ln>
              <a:solidFill>
                <a:schemeClr val="bg2"/>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ssolv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dissolv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nodePh="1">
                                  <p:stCondLst>
                                    <p:cond delay="0"/>
                                  </p:stCondLst>
                                  <p:endCondLst>
                                    <p:cond evt="begin" delay="0">
                                      <p:tn val="35"/>
                                    </p:cond>
                                  </p:end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ssolve">
                                      <p:cBhvr>
                                        <p:cTn id="37" dur="500"/>
                                        <p:tgtEl>
                                          <p:spTgt spid="6">
                                            <p:txEl>
                                              <p:pRg st="0" end="0"/>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dissolv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4953000" cy="1249362"/>
          </a:xfrm>
        </p:spPr>
        <p:txBody>
          <a:bodyPr>
            <a:normAutofit/>
          </a:bodyPr>
          <a:lstStyle/>
          <a:p>
            <a:r>
              <a:rPr lang="en-US" dirty="0" smtClean="0"/>
              <a:t>3 A New Mercy ..</a:t>
            </a:r>
            <a:endParaRPr lang="en-US" dirty="0"/>
          </a:p>
        </p:txBody>
      </p:sp>
      <p:sp>
        <p:nvSpPr>
          <p:cNvPr id="4" name="Content Placeholder 3"/>
          <p:cNvSpPr>
            <a:spLocks noGrp="1"/>
          </p:cNvSpPr>
          <p:nvPr>
            <p:ph idx="1"/>
          </p:nvPr>
        </p:nvSpPr>
        <p:spPr>
          <a:xfrm>
            <a:off x="381000" y="1752600"/>
            <a:ext cx="8534400" cy="4419600"/>
          </a:xfrm>
        </p:spPr>
        <p:txBody>
          <a:bodyPr>
            <a:normAutofit fontScale="77500" lnSpcReduction="20000"/>
          </a:bodyPr>
          <a:lstStyle/>
          <a:p>
            <a:r>
              <a:rPr lang="en-US" dirty="0" smtClean="0"/>
              <a:t>Luke 9:51-54 Now it came to pass, when the time had come for Him to be received up, that He steadfastly set His face to go to Jerusalem, 52 and sent messengers before His face. And as they went, they entered a village of the Samaritans, to prepare for Him. 53 But they did not receive Him, because His face was set for the journey to Jerusalem. 54 And when His disciples James and John saw this, they said, "Lord, do You want us to command fire to come down from heaven and consume them, just as Elijah did?"</a:t>
            </a:r>
          </a:p>
          <a:p>
            <a:endParaRPr lang="en-US" dirty="0" smtClean="0"/>
          </a:p>
        </p:txBody>
      </p:sp>
      <p:sp>
        <p:nvSpPr>
          <p:cNvPr id="6" name="Content Placeholder 3"/>
          <p:cNvSpPr txBox="1">
            <a:spLocks/>
          </p:cNvSpPr>
          <p:nvPr/>
        </p:nvSpPr>
        <p:spPr>
          <a:xfrm>
            <a:off x="228600" y="3200400"/>
            <a:ext cx="6324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a:ln>
                <a:noFill/>
              </a:ln>
              <a:solidFill>
                <a:schemeClr val="bg2"/>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nodePh="1">
                                  <p:stCondLst>
                                    <p:cond delay="0"/>
                                  </p:stCondLst>
                                  <p:endCondLst>
                                    <p:cond evt="begin" delay="0">
                                      <p:tn val="15"/>
                                    </p:cond>
                                  </p:end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re_from_heaven.jpg"/>
          <p:cNvPicPr>
            <a:picLocks noChangeAspect="1"/>
          </p:cNvPicPr>
          <p:nvPr/>
        </p:nvPicPr>
        <p:blipFill>
          <a:blip r:embed="rId2" cstate="print">
            <a:lum bright="-16000" contrast="10000"/>
          </a:blip>
          <a:stretch>
            <a:fillRect/>
          </a:stretch>
        </p:blipFill>
        <p:spPr>
          <a:xfrm>
            <a:off x="0" y="0"/>
            <a:ext cx="9144000" cy="6477000"/>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Call fire from heaven?</a:t>
            </a:r>
            <a:endParaRPr lang="en-US" dirty="0"/>
          </a:p>
        </p:txBody>
      </p:sp>
      <p:pic>
        <p:nvPicPr>
          <p:cNvPr id="6" name="Picture 5" descr="elijah-and-prophets-of-baal.jpg"/>
          <p:cNvPicPr>
            <a:picLocks noChangeAspect="1"/>
          </p:cNvPicPr>
          <p:nvPr/>
        </p:nvPicPr>
        <p:blipFill>
          <a:blip r:embed="rId3" cstate="print">
            <a:lum bright="-10000" contrast="10000"/>
          </a:blip>
          <a:srcRect t="1217" b="1217"/>
          <a:stretch>
            <a:fillRect/>
          </a:stretch>
        </p:blipFill>
        <p:spPr>
          <a:xfrm>
            <a:off x="0" y="0"/>
            <a:ext cx="9144000" cy="647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Call fire from heaven?</a:t>
            </a:r>
            <a:endParaRPr lang="en-US" dirty="0"/>
          </a:p>
        </p:txBody>
      </p:sp>
      <p:sp>
        <p:nvSpPr>
          <p:cNvPr id="7" name="Content Placeholder 6"/>
          <p:cNvSpPr>
            <a:spLocks noGrp="1"/>
          </p:cNvSpPr>
          <p:nvPr>
            <p:ph idx="1"/>
          </p:nvPr>
        </p:nvSpPr>
        <p:spPr>
          <a:xfrm>
            <a:off x="457200" y="1752600"/>
            <a:ext cx="8229600" cy="4038600"/>
          </a:xfrm>
        </p:spPr>
        <p:txBody>
          <a:bodyPr>
            <a:normAutofit fontScale="92500" lnSpcReduction="20000"/>
          </a:bodyPr>
          <a:lstStyle/>
          <a:p>
            <a:r>
              <a:rPr lang="en-US" dirty="0" smtClean="0"/>
              <a:t>Luke 12:49-50 "I came to send fire on the earth, and how I wish it were already kindled!  50 But I have a baptism to be baptized with, and how distressed I am till it is accomplished! </a:t>
            </a:r>
          </a:p>
          <a:p>
            <a:r>
              <a:rPr lang="en-US" dirty="0" smtClean="0"/>
              <a:t>Luke 9:22 "The Son of Man must suffer many things, and be rejected by the elders and chief priests and scribes, and be killed, and be raised the third 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ransformed.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Heart must be changed within..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disciple ..</a:t>
            </a:r>
            <a:endParaRPr lang="en-US" dirty="0"/>
          </a:p>
        </p:txBody>
      </p:sp>
      <p:sp>
        <p:nvSpPr>
          <p:cNvPr id="3" name="Content Placeholder 2"/>
          <p:cNvSpPr>
            <a:spLocks noGrp="1"/>
          </p:cNvSpPr>
          <p:nvPr>
            <p:ph idx="1"/>
          </p:nvPr>
        </p:nvSpPr>
        <p:spPr/>
        <p:txBody>
          <a:bodyPr/>
          <a:lstStyle/>
          <a:p>
            <a:r>
              <a:rPr lang="en-US" dirty="0" smtClean="0"/>
              <a:t>Not an option ..</a:t>
            </a:r>
          </a:p>
          <a:p>
            <a:pPr lvl="1"/>
            <a:r>
              <a:rPr lang="en-US" dirty="0" smtClean="0"/>
              <a:t>"If anyone desires to come after Me, let him deny himself, and take up his cross daily, and follow Me.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disciple ..</a:t>
            </a:r>
            <a:endParaRPr lang="en-US" dirty="0"/>
          </a:p>
        </p:txBody>
      </p:sp>
      <p:sp>
        <p:nvSpPr>
          <p:cNvPr id="3" name="Content Placeholder 2"/>
          <p:cNvSpPr>
            <a:spLocks noGrp="1"/>
          </p:cNvSpPr>
          <p:nvPr>
            <p:ph idx="1"/>
          </p:nvPr>
        </p:nvSpPr>
        <p:spPr/>
        <p:txBody>
          <a:bodyPr/>
          <a:lstStyle/>
          <a:p>
            <a:r>
              <a:rPr lang="en-US" dirty="0" smtClean="0"/>
              <a:t>It is a journey …</a:t>
            </a:r>
          </a:p>
          <a:p>
            <a:pPr lvl="1"/>
            <a:r>
              <a:rPr lang="en-US" dirty="0" smtClean="0"/>
              <a:t>Luke 9:51  Now it came to pass, when the time had come for Him to be received up, that He steadfastly set His face to go to Jerusalem...</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 disciple ..</a:t>
            </a:r>
            <a:endParaRPr lang="en-US" dirty="0"/>
          </a:p>
        </p:txBody>
      </p:sp>
      <p:sp>
        <p:nvSpPr>
          <p:cNvPr id="3" name="Content Placeholder 2"/>
          <p:cNvSpPr>
            <a:spLocks noGrp="1"/>
          </p:cNvSpPr>
          <p:nvPr>
            <p:ph idx="1"/>
          </p:nvPr>
        </p:nvSpPr>
        <p:spPr>
          <a:xfrm>
            <a:off x="152400" y="1676400"/>
            <a:ext cx="8534400" cy="4449763"/>
          </a:xfrm>
        </p:spPr>
        <p:txBody>
          <a:bodyPr>
            <a:normAutofit lnSpcReduction="10000"/>
          </a:bodyPr>
          <a:lstStyle/>
          <a:p>
            <a:r>
              <a:rPr lang="en-US" dirty="0" smtClean="0"/>
              <a:t>The sign of true disciples is gentleness </a:t>
            </a:r>
          </a:p>
          <a:p>
            <a:pPr lvl="1"/>
            <a:r>
              <a:rPr lang="en-US" dirty="0" smtClean="0"/>
              <a:t>Luke 9:54-56  And when His disciples James and John saw this, they said, "Lord, do You want us to command fire to come down from heaven and consume them, just as Elijah did?" 55 But He turned and rebuked them, and said, "You do not know what manner of spirit you are of.  56 For the Son of Man did not come to destroy men's lives but to save them." And they went to another village.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llowMe1.jpg"/>
          <p:cNvPicPr>
            <a:picLocks noChangeAspect="1"/>
          </p:cNvPicPr>
          <p:nvPr/>
        </p:nvPicPr>
        <p:blipFill>
          <a:blip r:embed="rId3" cstate="print"/>
          <a:stretch>
            <a:fillRect/>
          </a:stretch>
        </p:blipFill>
        <p:spPr>
          <a:xfrm>
            <a:off x="0" y="0"/>
            <a:ext cx="9144000" cy="6477000"/>
          </a:xfrm>
          <a:prstGeom prst="rect">
            <a:avLst/>
          </a:prstGeom>
        </p:spPr>
      </p:pic>
      <p:pic>
        <p:nvPicPr>
          <p:cNvPr id="6" name="Picture 5" descr="plough the field.jpg"/>
          <p:cNvPicPr>
            <a:picLocks noChangeAspect="1"/>
          </p:cNvPicPr>
          <p:nvPr/>
        </p:nvPicPr>
        <p:blipFill>
          <a:blip r:embed="rId4" cstate="print"/>
          <a:srcRect r="1513"/>
          <a:stretch>
            <a:fillRect/>
          </a:stretch>
        </p:blipFill>
        <p:spPr>
          <a:xfrm>
            <a:off x="0" y="0"/>
            <a:ext cx="9144000" cy="6477000"/>
          </a:xfrm>
          <a:prstGeom prst="rect">
            <a:avLst/>
          </a:prstGeom>
        </p:spPr>
      </p:pic>
      <p:pic>
        <p:nvPicPr>
          <p:cNvPr id="7" name="Picture 6" descr="plowing straight rows.jpg"/>
          <p:cNvPicPr>
            <a:picLocks noChangeAspect="1"/>
          </p:cNvPicPr>
          <p:nvPr/>
        </p:nvPicPr>
        <p:blipFill>
          <a:blip r:embed="rId5" cstate="print">
            <a:lum bright="-12000" contrast="10000"/>
          </a:blip>
          <a:stretch>
            <a:fillRect/>
          </a:stretch>
        </p:blipFill>
        <p:spPr>
          <a:xfrm>
            <a:off x="0" y="0"/>
            <a:ext cx="9144000" cy="648081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228600" y="762000"/>
            <a:ext cx="8763000" cy="1143000"/>
          </a:xfrm>
        </p:spPr>
        <p:txBody>
          <a:bodyPr>
            <a:noAutofit/>
          </a:bodyPr>
          <a:lstStyle/>
          <a:p>
            <a:r>
              <a:rPr lang="en-US" sz="9600" dirty="0" smtClean="0">
                <a:solidFill>
                  <a:srgbClr val="FFC000"/>
                </a:solidFill>
                <a:latin typeface="Gill Sans MT Ext Condensed Bold" pitchFamily="34" charset="0"/>
              </a:rPr>
              <a:t>The Call to Discipleship</a:t>
            </a:r>
            <a:endParaRPr lang="en-US" sz="9600" dirty="0">
              <a:solidFill>
                <a:srgbClr val="FFC000"/>
              </a:solidFill>
              <a:latin typeface="Gill Sans MT Ext Condensed Bold" pitchFamily="34" charset="0"/>
            </a:endParaRPr>
          </a:p>
        </p:txBody>
      </p:sp>
      <p:sp>
        <p:nvSpPr>
          <p:cNvPr id="10" name="Subtitle 9"/>
          <p:cNvSpPr>
            <a:spLocks noGrp="1"/>
          </p:cNvSpPr>
          <p:nvPr>
            <p:ph type="subTitle" idx="1"/>
          </p:nvPr>
        </p:nvSpPr>
        <p:spPr>
          <a:xfrm>
            <a:off x="1295400" y="2133600"/>
            <a:ext cx="6400800" cy="990600"/>
          </a:xfrm>
        </p:spPr>
        <p:txBody>
          <a:bodyPr>
            <a:normAutofit/>
          </a:bodyPr>
          <a:lstStyle/>
          <a:p>
            <a:r>
              <a:rPr lang="en-US" sz="4400" dirty="0" smtClean="0">
                <a:solidFill>
                  <a:schemeClr val="bg1"/>
                </a:solidFill>
              </a:rPr>
              <a:t>Luke 9:57-62</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jesus-and-disciples.jpg"/>
          <p:cNvPicPr>
            <a:picLocks noChangeAspect="1"/>
          </p:cNvPicPr>
          <p:nvPr/>
        </p:nvPicPr>
        <p:blipFill>
          <a:blip r:embed="rId2" cstate="print">
            <a:lum bright="-8000" contrast="10000"/>
          </a:blip>
          <a:srcRect l="18000" r="2400"/>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0" y="5410200"/>
            <a:ext cx="8686800" cy="762000"/>
          </a:xfrm>
        </p:spPr>
        <p:txBody>
          <a:bodyPr>
            <a:normAutofit/>
          </a:bodyPr>
          <a:lstStyle/>
          <a:p>
            <a:pPr algn="ctr">
              <a:buNone/>
            </a:pPr>
            <a:r>
              <a:rPr lang="en-US" dirty="0" smtClean="0"/>
              <a:t>The call to discipleship: “Follow me…”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old white church.jpg"/>
          <p:cNvPicPr>
            <a:picLocks noChangeAspect="1"/>
          </p:cNvPicPr>
          <p:nvPr/>
        </p:nvPicPr>
        <p:blipFill>
          <a:blip r:embed="rId3" cstate="print">
            <a:lum bright="-15000" contrast="10000"/>
          </a:blip>
          <a:srcRect r="15540" b="13171"/>
          <a:stretch>
            <a:fillRect/>
          </a:stretch>
        </p:blipFill>
        <p:spPr>
          <a:xfrm>
            <a:off x="0" y="0"/>
            <a:ext cx="9144000" cy="6477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t>What being a disciple means..</a:t>
            </a:r>
            <a:endParaRPr lang="en-US" dirty="0"/>
          </a:p>
        </p:txBody>
      </p:sp>
      <p:sp>
        <p:nvSpPr>
          <p:cNvPr id="8" name="Content Placeholder 7"/>
          <p:cNvSpPr>
            <a:spLocks noGrp="1"/>
          </p:cNvSpPr>
          <p:nvPr>
            <p:ph idx="1"/>
          </p:nvPr>
        </p:nvSpPr>
        <p:spPr/>
        <p:txBody>
          <a:bodyPr/>
          <a:lstStyle/>
          <a:p>
            <a:r>
              <a:rPr lang="en-US" dirty="0" smtClean="0"/>
              <a:t>A new priority…</a:t>
            </a:r>
          </a:p>
          <a:p>
            <a:r>
              <a:rPr lang="en-US" dirty="0" smtClean="0"/>
              <a:t>A new identity…</a:t>
            </a:r>
          </a:p>
          <a:p>
            <a:r>
              <a:rPr lang="en-US" dirty="0" smtClean="0"/>
              <a:t>A new mercy…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 will follow you but.jpg"/>
          <p:cNvPicPr>
            <a:picLocks noChangeAspect="1"/>
          </p:cNvPicPr>
          <p:nvPr/>
        </p:nvPicPr>
        <p:blipFill>
          <a:blip r:embed="rId2" cstate="print">
            <a:lum bright="-15000" contrast="10000"/>
          </a:blip>
          <a:srcRect l="5692" r="14229"/>
          <a:stretch>
            <a:fillRect/>
          </a:stretch>
        </p:blipFill>
        <p:spPr>
          <a:xfrm>
            <a:off x="0" y="0"/>
            <a:ext cx="9144000" cy="6477000"/>
          </a:xfrm>
          <a:prstGeom prst="rect">
            <a:avLst/>
          </a:prstGeom>
        </p:spPr>
      </p:pic>
      <p:sp>
        <p:nvSpPr>
          <p:cNvPr id="4" name="Rectangle 3"/>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04800" y="274638"/>
            <a:ext cx="5715000" cy="1935162"/>
          </a:xfrm>
        </p:spPr>
        <p:txBody>
          <a:bodyPr>
            <a:normAutofit/>
          </a:bodyPr>
          <a:lstStyle/>
          <a:p>
            <a:r>
              <a:rPr lang="en-US" sz="4000" dirty="0" smtClean="0"/>
              <a:t>1 </a:t>
            </a:r>
            <a:r>
              <a:rPr lang="en-US" sz="4000" dirty="0" smtClean="0"/>
              <a:t>A </a:t>
            </a:r>
            <a:r>
              <a:rPr lang="en-US" sz="4000" dirty="0" smtClean="0"/>
              <a:t>New priority..</a:t>
            </a:r>
            <a:br>
              <a:rPr lang="en-US" sz="4000" dirty="0" smtClean="0"/>
            </a:br>
            <a:r>
              <a:rPr lang="en-US" sz="3600" dirty="0" smtClean="0"/>
              <a:t>(57-62)</a:t>
            </a:r>
            <a:endParaRPr lang="en-US" sz="3600" dirty="0"/>
          </a:p>
        </p:txBody>
      </p:sp>
      <p:sp>
        <p:nvSpPr>
          <p:cNvPr id="7" name="Content Placeholder 6"/>
          <p:cNvSpPr>
            <a:spLocks noGrp="1"/>
          </p:cNvSpPr>
          <p:nvPr>
            <p:ph idx="1"/>
          </p:nvPr>
        </p:nvSpPr>
        <p:spPr>
          <a:xfrm>
            <a:off x="457200" y="4953000"/>
            <a:ext cx="8229600" cy="1219200"/>
          </a:xfrm>
        </p:spPr>
        <p:txBody>
          <a:bodyPr>
            <a:normAutofit/>
          </a:bodyPr>
          <a:lstStyle/>
          <a:p>
            <a:r>
              <a:rPr lang="en-US" dirty="0" smtClean="0"/>
              <a:t>Are you willing to put Jesus ahead of everything else in your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and three followers.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152400"/>
            <a:ext cx="5562600" cy="1143000"/>
          </a:xfrm>
        </p:spPr>
        <p:txBody>
          <a:bodyPr>
            <a:normAutofit fontScale="90000"/>
          </a:bodyPr>
          <a:lstStyle/>
          <a:p>
            <a:r>
              <a:rPr lang="en-US" dirty="0" smtClean="0">
                <a:solidFill>
                  <a:srgbClr val="FFC000"/>
                </a:solidFill>
              </a:rPr>
              <a:t>Three followers... </a:t>
            </a:r>
            <a:r>
              <a:rPr lang="en-US" sz="4000" dirty="0" smtClean="0">
                <a:solidFill>
                  <a:srgbClr val="FFC000"/>
                </a:solidFill>
              </a:rPr>
              <a:t>(</a:t>
            </a:r>
            <a:r>
              <a:rPr lang="en-US" sz="4000" dirty="0" smtClean="0">
                <a:solidFill>
                  <a:srgbClr val="FFC000"/>
                </a:solidFill>
              </a:rPr>
              <a:t>57-62)</a:t>
            </a:r>
            <a:endParaRPr lang="en-US" sz="4000" dirty="0"/>
          </a:p>
        </p:txBody>
      </p:sp>
      <p:sp>
        <p:nvSpPr>
          <p:cNvPr id="7" name="Content Placeholder 6"/>
          <p:cNvSpPr>
            <a:spLocks noGrp="1"/>
          </p:cNvSpPr>
          <p:nvPr>
            <p:ph idx="1"/>
          </p:nvPr>
        </p:nvSpPr>
        <p:spPr>
          <a:xfrm>
            <a:off x="457200" y="4038599"/>
            <a:ext cx="8229600" cy="2209801"/>
          </a:xfrm>
        </p:spPr>
        <p:txBody>
          <a:bodyPr>
            <a:normAutofit lnSpcReduction="10000"/>
          </a:bodyPr>
          <a:lstStyle/>
          <a:p>
            <a:r>
              <a:rPr lang="en-US" dirty="0" smtClean="0"/>
              <a:t>Luke 9:57  Now it happened as they journeyed on the road, that someone said to Him, "Lord, I will follow You wherever You go.“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iority of jesus.jpeg"/>
          <p:cNvPicPr>
            <a:picLocks noChangeAspect="1"/>
          </p:cNvPicPr>
          <p:nvPr/>
        </p:nvPicPr>
        <p:blipFill>
          <a:blip r:embed="rId2" cstate="print">
            <a:lum bright="-6000" contrast="10000"/>
          </a:blip>
          <a:stretch>
            <a:fillRect/>
          </a:stretch>
        </p:blipFill>
        <p:spPr>
          <a:xfrm>
            <a:off x="0" y="0"/>
            <a:ext cx="9144000" cy="6477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6477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normAutofit fontScale="90000"/>
          </a:bodyPr>
          <a:lstStyle/>
          <a:p>
            <a:r>
              <a:rPr lang="en-US" dirty="0" smtClean="0">
                <a:solidFill>
                  <a:srgbClr val="FFC000"/>
                </a:solidFill>
              </a:rPr>
              <a:t>Setting a New Priority ... </a:t>
            </a:r>
            <a:endParaRPr lang="en-US" dirty="0">
              <a:solidFill>
                <a:srgbClr val="FFC000"/>
              </a:solidFill>
            </a:endParaRPr>
          </a:p>
        </p:txBody>
      </p:sp>
      <p:sp>
        <p:nvSpPr>
          <p:cNvPr id="10" name="Content Placeholder 9"/>
          <p:cNvSpPr>
            <a:spLocks noGrp="1"/>
          </p:cNvSpPr>
          <p:nvPr>
            <p:ph idx="1"/>
          </p:nvPr>
        </p:nvSpPr>
        <p:spPr>
          <a:xfrm>
            <a:off x="457200" y="3886200"/>
            <a:ext cx="8229600" cy="2239963"/>
          </a:xfrm>
        </p:spPr>
        <p:txBody>
          <a:bodyPr>
            <a:normAutofit lnSpcReduction="10000"/>
          </a:bodyPr>
          <a:lstStyle/>
          <a:p>
            <a:r>
              <a:rPr lang="en-US" dirty="0" smtClean="0"/>
              <a:t>58 And Jesus said to him, "Foxes have holes and birds of the air have nests, but the Son of Man has nowhere to lay His head."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dissolv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and three followers.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64770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152400"/>
            <a:ext cx="5562600" cy="1143000"/>
          </a:xfrm>
        </p:spPr>
        <p:txBody>
          <a:bodyPr>
            <a:normAutofit/>
          </a:bodyPr>
          <a:lstStyle/>
          <a:p>
            <a:r>
              <a:rPr lang="en-US" dirty="0" smtClean="0">
                <a:solidFill>
                  <a:srgbClr val="FFC000"/>
                </a:solidFill>
              </a:rPr>
              <a:t>The other two men... </a:t>
            </a:r>
            <a:endParaRPr lang="en-US" dirty="0"/>
          </a:p>
        </p:txBody>
      </p:sp>
      <p:sp>
        <p:nvSpPr>
          <p:cNvPr id="7" name="Content Placeholder 6"/>
          <p:cNvSpPr>
            <a:spLocks noGrp="1"/>
          </p:cNvSpPr>
          <p:nvPr>
            <p:ph idx="1"/>
          </p:nvPr>
        </p:nvSpPr>
        <p:spPr>
          <a:xfrm>
            <a:off x="381000" y="2819400"/>
            <a:ext cx="8229600" cy="3657600"/>
          </a:xfrm>
        </p:spPr>
        <p:txBody>
          <a:bodyPr>
            <a:normAutofit/>
          </a:bodyPr>
          <a:lstStyle/>
          <a:p>
            <a:r>
              <a:rPr lang="en-US" dirty="0" smtClean="0"/>
              <a:t>59 Then He said to another, "</a:t>
            </a:r>
            <a:r>
              <a:rPr lang="en-US" dirty="0" smtClean="0">
                <a:solidFill>
                  <a:srgbClr val="FFC000"/>
                </a:solidFill>
              </a:rPr>
              <a:t>Follow Me</a:t>
            </a:r>
            <a:r>
              <a:rPr lang="en-US" dirty="0" smtClean="0"/>
              <a:t>."But he said, </a:t>
            </a:r>
            <a:r>
              <a:rPr lang="en-US" dirty="0" smtClean="0">
                <a:solidFill>
                  <a:schemeClr val="bg1"/>
                </a:solidFill>
              </a:rPr>
              <a:t>"Lord, let me </a:t>
            </a:r>
            <a:r>
              <a:rPr lang="en-US" u="sng" dirty="0" smtClean="0">
                <a:solidFill>
                  <a:srgbClr val="FFCC00"/>
                </a:solidFill>
              </a:rPr>
              <a:t>first</a:t>
            </a:r>
            <a:r>
              <a:rPr lang="en-US" dirty="0" smtClean="0">
                <a:solidFill>
                  <a:srgbClr val="FFC000"/>
                </a:solidFill>
              </a:rPr>
              <a:t> </a:t>
            </a:r>
            <a:r>
              <a:rPr lang="en-US" dirty="0" smtClean="0">
                <a:solidFill>
                  <a:schemeClr val="bg1"/>
                </a:solidFill>
              </a:rPr>
              <a:t>go and</a:t>
            </a:r>
            <a:r>
              <a:rPr lang="en-US" dirty="0" smtClean="0">
                <a:solidFill>
                  <a:srgbClr val="FFC000"/>
                </a:solidFill>
              </a:rPr>
              <a:t> bury my father." …  </a:t>
            </a:r>
          </a:p>
          <a:p>
            <a:r>
              <a:rPr lang="en-US" dirty="0" smtClean="0"/>
              <a:t>61 And another also said, </a:t>
            </a:r>
            <a:r>
              <a:rPr lang="en-US" dirty="0" smtClean="0">
                <a:solidFill>
                  <a:schemeClr val="bg1"/>
                </a:solidFill>
              </a:rPr>
              <a:t>"Lord, I will follow You, but let me </a:t>
            </a:r>
            <a:r>
              <a:rPr lang="en-US" u="sng" dirty="0" smtClean="0">
                <a:solidFill>
                  <a:srgbClr val="FFCC00"/>
                </a:solidFill>
              </a:rPr>
              <a:t>first</a:t>
            </a:r>
            <a:r>
              <a:rPr lang="en-US" dirty="0" smtClean="0">
                <a:solidFill>
                  <a:srgbClr val="FFC000"/>
                </a:solidFill>
              </a:rPr>
              <a:t> </a:t>
            </a:r>
            <a:r>
              <a:rPr lang="en-US" dirty="0" smtClean="0">
                <a:solidFill>
                  <a:schemeClr val="bg1"/>
                </a:solidFill>
              </a:rPr>
              <a:t>go and bid them</a:t>
            </a:r>
            <a:r>
              <a:rPr lang="en-US" dirty="0" smtClean="0">
                <a:solidFill>
                  <a:srgbClr val="FFC000"/>
                </a:solidFill>
              </a:rPr>
              <a:t> farewell who are at my house</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lowing straight rows.jpg"/>
          <p:cNvPicPr>
            <a:picLocks noChangeAspect="1"/>
          </p:cNvPicPr>
          <p:nvPr/>
        </p:nvPicPr>
        <p:blipFill>
          <a:blip r:embed="rId2" cstate="print">
            <a:lum bright="-10000" contrast="10000"/>
          </a:blip>
          <a:stretch>
            <a:fillRect/>
          </a:stretch>
        </p:blipFill>
        <p:spPr>
          <a:xfrm>
            <a:off x="0" y="0"/>
            <a:ext cx="9144000" cy="6480810"/>
          </a:xfrm>
          <a:prstGeom prst="rect">
            <a:avLst/>
          </a:prstGeom>
        </p:spPr>
      </p:pic>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6477000" cy="1143000"/>
          </a:xfrm>
        </p:spPr>
        <p:txBody>
          <a:bodyPr>
            <a:normAutofit fontScale="90000"/>
          </a:bodyPr>
          <a:lstStyle/>
          <a:p>
            <a:r>
              <a:rPr lang="en-US" dirty="0" smtClean="0">
                <a:solidFill>
                  <a:srgbClr val="FFC000"/>
                </a:solidFill>
              </a:rPr>
              <a:t>We n</a:t>
            </a:r>
            <a:r>
              <a:rPr lang="en-US" dirty="0" smtClean="0">
                <a:solidFill>
                  <a:srgbClr val="FFC000"/>
                </a:solidFill>
              </a:rPr>
              <a:t>eed </a:t>
            </a:r>
            <a:r>
              <a:rPr lang="en-US" dirty="0" smtClean="0">
                <a:solidFill>
                  <a:srgbClr val="FFC000"/>
                </a:solidFill>
              </a:rPr>
              <a:t>to be completely focused..</a:t>
            </a:r>
            <a:endParaRPr lang="en-US" dirty="0">
              <a:solidFill>
                <a:srgbClr val="FFC000"/>
              </a:solidFill>
            </a:endParaRPr>
          </a:p>
        </p:txBody>
      </p:sp>
      <p:sp>
        <p:nvSpPr>
          <p:cNvPr id="6" name="Content Placeholder 5"/>
          <p:cNvSpPr>
            <a:spLocks noGrp="1"/>
          </p:cNvSpPr>
          <p:nvPr>
            <p:ph idx="1"/>
          </p:nvPr>
        </p:nvSpPr>
        <p:spPr>
          <a:xfrm>
            <a:off x="457200" y="1676400"/>
            <a:ext cx="8229600" cy="2438399"/>
          </a:xfrm>
        </p:spPr>
        <p:txBody>
          <a:bodyPr>
            <a:normAutofit/>
          </a:bodyPr>
          <a:lstStyle/>
          <a:p>
            <a:r>
              <a:rPr lang="en-US" dirty="0" smtClean="0"/>
              <a:t>62 But Jesus said to him, "No one, having put his hand to the plow, and looking back, is fit for the kingdom of God."   (Note: “fit” means “useful”)</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988</Words>
  <Application>Microsoft Office PowerPoint</Application>
  <PresentationFormat>On-screen Show (4:3)</PresentationFormat>
  <Paragraphs>63</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Call to Discipleship</vt:lpstr>
      <vt:lpstr>Who do you say I am ? ..</vt:lpstr>
      <vt:lpstr>Slide 3</vt:lpstr>
      <vt:lpstr>What being a disciple means..</vt:lpstr>
      <vt:lpstr>1 A New priority.. (57-62)</vt:lpstr>
      <vt:lpstr>Three followers... (57-62)</vt:lpstr>
      <vt:lpstr>Setting a New Priority ... </vt:lpstr>
      <vt:lpstr>The other two men... </vt:lpstr>
      <vt:lpstr>We need to be completely focused..</vt:lpstr>
      <vt:lpstr>Slide 10</vt:lpstr>
      <vt:lpstr>Slide 11</vt:lpstr>
      <vt:lpstr>Family is important, but Jesus must come first...</vt:lpstr>
      <vt:lpstr>I believe in You,  but first..</vt:lpstr>
      <vt:lpstr>Formal invite ..</vt:lpstr>
      <vt:lpstr>Distance of earth to sun...</vt:lpstr>
      <vt:lpstr>Compared to our galaxy...</vt:lpstr>
      <vt:lpstr>Slide 17</vt:lpstr>
      <vt:lpstr>2  A New Identity ..</vt:lpstr>
      <vt:lpstr>2  A New Identity ..</vt:lpstr>
      <vt:lpstr>2  A New Identity ..</vt:lpstr>
      <vt:lpstr>3 A New Mercy ..</vt:lpstr>
      <vt:lpstr>Call fire from heaven?</vt:lpstr>
      <vt:lpstr>Call fire from heaven?</vt:lpstr>
      <vt:lpstr>Heart must be changed within..</vt:lpstr>
      <vt:lpstr>Being a disciple ..</vt:lpstr>
      <vt:lpstr>Being a disciple ..</vt:lpstr>
      <vt:lpstr>Being a disciple ..</vt:lpstr>
      <vt:lpstr>The Call to Discipleship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190</cp:revision>
  <dcterms:created xsi:type="dcterms:W3CDTF">2011-02-15T07:29:10Z</dcterms:created>
  <dcterms:modified xsi:type="dcterms:W3CDTF">2013-01-14T19:12:29Z</dcterms:modified>
</cp:coreProperties>
</file>