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59" r:id="rId4"/>
    <p:sldId id="262" r:id="rId5"/>
    <p:sldId id="261" r:id="rId6"/>
    <p:sldId id="260" r:id="rId7"/>
    <p:sldId id="263" r:id="rId8"/>
    <p:sldId id="265" r:id="rId9"/>
    <p:sldId id="264" r:id="rId10"/>
    <p:sldId id="266" r:id="rId11"/>
    <p:sldId id="267" r:id="rId12"/>
    <p:sldId id="268" r:id="rId13"/>
    <p:sldId id="269" r:id="rId14"/>
    <p:sldId id="270" r:id="rId15"/>
    <p:sldId id="271" r:id="rId16"/>
    <p:sldId id="272" r:id="rId17"/>
    <p:sldId id="273" r:id="rId18"/>
    <p:sldId id="275" r:id="rId19"/>
    <p:sldId id="276" r:id="rId20"/>
    <p:sldId id="274" r:id="rId21"/>
    <p:sldId id="278" r:id="rId22"/>
    <p:sldId id="279" r:id="rId23"/>
    <p:sldId id="280" r:id="rId24"/>
    <p:sldId id="281" r:id="rId25"/>
    <p:sldId id="277"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8B814F"/>
    <a:srgbClr val="454027"/>
    <a:srgbClr val="FF9933"/>
    <a:srgbClr val="0094C8"/>
    <a:srgbClr val="0078A2"/>
    <a:srgbClr val="0000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2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2/19/2013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2/19/2013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2/19/2013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a:solidFill>
                  <a:srgbClr val="FFCC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400"/>
            </a:lvl1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2/19/2013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2/19/2013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aul-02.jpg"/>
          <p:cNvPicPr>
            <a:picLocks noChangeAspect="1"/>
          </p:cNvPicPr>
          <p:nvPr userDrawn="1"/>
        </p:nvPicPr>
        <p:blipFill>
          <a:blip r:embed="rId13" cstate="print">
            <a:lum bright="-60000" contrast="10000"/>
          </a:blip>
          <a:stretch>
            <a:fillRect/>
          </a:stretch>
        </p:blipFill>
        <p:spPr>
          <a:xfrm>
            <a:off x="0" y="0"/>
            <a:ext cx="9144000" cy="6858000"/>
          </a:xfrm>
          <a:prstGeom prst="rect">
            <a:avLst/>
          </a:prstGeom>
        </p:spPr>
      </p:pic>
      <p:sp>
        <p:nvSpPr>
          <p:cNvPr id="7" name="Rectangle 6"/>
          <p:cNvSpPr/>
          <p:nvPr userDrawn="1"/>
        </p:nvSpPr>
        <p:spPr>
          <a:xfrm flipV="1">
            <a:off x="0" y="6477000"/>
            <a:ext cx="9144000" cy="381000"/>
          </a:xfrm>
          <a:prstGeom prst="rect">
            <a:avLst/>
          </a:prstGeom>
          <a:solidFill>
            <a:srgbClr val="8B8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FFCC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google.com/url?sa=i&amp;rct=j&amp;q=Baron+George+Lyttleton+-+Observations+on+Conversion+of+Saul&amp;source=images&amp;cd=&amp;cad=rja&amp;docid=CpEQwBQSQ7tM-M&amp;tbnid=eQ2V0j6yB-vUhM:&amp;ved=0CAUQjRw&amp;url=http://books.google.com/books/about/Observations_on_the_conversion_and_apost.html?id=M54CAAAAQAAJ&amp;ei=4QchUaryHYiviALS_4GgCQ&amp;bvm=bv.42661473,d.cGE&amp;psig=AFQjCNHIkZwu9rK7GTIcxirac2DLaqQBmg&amp;ust=136120555758310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aul-02.jpg"/>
          <p:cNvPicPr>
            <a:picLocks noChangeAspect="1"/>
          </p:cNvPicPr>
          <p:nvPr/>
        </p:nvPicPr>
        <p:blipFill>
          <a:blip r:embed="rId3" cstate="print">
            <a:lum bright="-60000" contrast="10000"/>
          </a:blip>
          <a:stretch>
            <a:fillRect/>
          </a:stretch>
        </p:blipFill>
        <p:spPr>
          <a:xfrm>
            <a:off x="0" y="0"/>
            <a:ext cx="9144000" cy="6858000"/>
          </a:xfrm>
          <a:prstGeom prst="rect">
            <a:avLst/>
          </a:prstGeom>
        </p:spPr>
      </p:pic>
      <p:pic>
        <p:nvPicPr>
          <p:cNvPr id="7" name="Picture 6" descr="Saul blinded.jpg"/>
          <p:cNvPicPr>
            <a:picLocks noChangeAspect="1"/>
          </p:cNvPicPr>
          <p:nvPr/>
        </p:nvPicPr>
        <p:blipFill>
          <a:blip r:embed="rId4" cstate="print">
            <a:lum bright="-10000" contrast="10000"/>
          </a:blip>
          <a:stretch>
            <a:fillRect/>
          </a:stretch>
        </p:blipFill>
        <p:spPr>
          <a:xfrm>
            <a:off x="2980" y="0"/>
            <a:ext cx="9138039" cy="6858000"/>
          </a:xfrm>
          <a:prstGeom prst="rect">
            <a:avLst/>
          </a:prstGeom>
        </p:spPr>
      </p:pic>
      <p:sp>
        <p:nvSpPr>
          <p:cNvPr id="4" name="Rectangle 3"/>
          <p:cNvSpPr/>
          <p:nvPr/>
        </p:nvSpPr>
        <p:spPr>
          <a:xfrm flipV="1">
            <a:off x="0" y="6477000"/>
            <a:ext cx="9144000" cy="381000"/>
          </a:xfrm>
          <a:prstGeom prst="rect">
            <a:avLst/>
          </a:prstGeom>
          <a:solidFill>
            <a:srgbClr val="8B814F"/>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381000" y="304800"/>
            <a:ext cx="8382000" cy="1524000"/>
          </a:xfrm>
        </p:spPr>
        <p:txBody>
          <a:bodyPr>
            <a:noAutofit/>
          </a:bodyPr>
          <a:lstStyle/>
          <a:p>
            <a:r>
              <a:rPr lang="en-US" sz="5000" dirty="0" smtClean="0"/>
              <a:t>Kicking Against the Goads</a:t>
            </a:r>
            <a:endParaRPr lang="en-US" sz="5000"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Acts 9</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Followers of the Way..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John 14:6 "I am the way, the truth, and the life. No one comes to the Father except through Me. </a:t>
            </a:r>
          </a:p>
          <a:p>
            <a:r>
              <a:rPr lang="en-US" dirty="0" smtClean="0"/>
              <a:t>Acts 19:9 when some were hardened and did not believe, but spoke evil of the Way before the multitude, </a:t>
            </a:r>
          </a:p>
          <a:p>
            <a:r>
              <a:rPr lang="en-US" dirty="0" smtClean="0"/>
              <a:t>Acts 22:4  I persecuted this Way to the death, binding and delivering into prisons both men and women, </a:t>
            </a:r>
          </a:p>
          <a:p>
            <a:r>
              <a:rPr lang="en-US" dirty="0" smtClean="0"/>
              <a:t>Acts 24:14 But this I confess to you, that according to the Way which they call a sect, so I worship the God of my fathers, believing all things which are written in the Law and in the Prophets.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Extent of his efforts..</a:t>
            </a:r>
            <a:endParaRPr lang="en-US" dirty="0"/>
          </a:p>
        </p:txBody>
      </p:sp>
      <p:sp>
        <p:nvSpPr>
          <p:cNvPr id="3" name="Content Placeholder 2"/>
          <p:cNvSpPr>
            <a:spLocks noGrp="1"/>
          </p:cNvSpPr>
          <p:nvPr>
            <p:ph idx="1"/>
          </p:nvPr>
        </p:nvSpPr>
        <p:spPr>
          <a:xfrm>
            <a:off x="457200" y="1676401"/>
            <a:ext cx="8229600" cy="3657600"/>
          </a:xfrm>
        </p:spPr>
        <p:txBody>
          <a:bodyPr>
            <a:normAutofit fontScale="77500" lnSpcReduction="20000"/>
          </a:bodyPr>
          <a:lstStyle/>
          <a:p>
            <a:r>
              <a:rPr lang="en-US" dirty="0" smtClean="0"/>
              <a:t>Acts 26:9-11  "Indeed, I myself thought I must do many things contrary to the name of Jesus of Nazareth. 10 This I also did in Jerusalem, and many of the saints I shut up in prison, having received authority from the chief priests; and when they were put to death, I cast my vote against them.  11 And I punished them often in every synagogue and compelled them to blaspheme; and being exceedingly enraged against them, I persecuted them even to foreign cities.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manroad_near-tarsus_fjenkins-t.jpg"/>
          <p:cNvPicPr>
            <a:picLocks noChangeAspect="1"/>
          </p:cNvPicPr>
          <p:nvPr/>
        </p:nvPicPr>
        <p:blipFill>
          <a:blip r:embed="rId2" cstate="print"/>
          <a:stretch>
            <a:fillRect/>
          </a:stretch>
        </p:blipFill>
        <p:spPr>
          <a:xfrm>
            <a:off x="0" y="0"/>
            <a:ext cx="9144000" cy="6477000"/>
          </a:xfrm>
          <a:prstGeom prst="rect">
            <a:avLst/>
          </a:prstGeom>
        </p:spPr>
      </p:pic>
      <p:sp>
        <p:nvSpPr>
          <p:cNvPr id="5" name="Rectangle 4"/>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Factors in his conversion..</a:t>
            </a:r>
            <a:endParaRPr lang="en-US" dirty="0"/>
          </a:p>
        </p:txBody>
      </p:sp>
      <p:sp>
        <p:nvSpPr>
          <p:cNvPr id="3" name="Content Placeholder 2"/>
          <p:cNvSpPr>
            <a:spLocks noGrp="1"/>
          </p:cNvSpPr>
          <p:nvPr>
            <p:ph idx="1"/>
          </p:nvPr>
        </p:nvSpPr>
        <p:spPr>
          <a:xfrm>
            <a:off x="457200" y="1676401"/>
            <a:ext cx="8229600" cy="3276600"/>
          </a:xfrm>
        </p:spPr>
        <p:txBody>
          <a:bodyPr>
            <a:normAutofit/>
          </a:bodyPr>
          <a:lstStyle/>
          <a:p>
            <a:r>
              <a:rPr lang="en-US" dirty="0" smtClean="0"/>
              <a:t>The power of God …</a:t>
            </a:r>
          </a:p>
          <a:p>
            <a:pPr lvl="1"/>
            <a:r>
              <a:rPr lang="en-US" dirty="0" smtClean="0"/>
              <a:t>3 As he journeyed he came near Damascus, and suddenly a light shone around him from heaven. 4 Then he fell to the ground, and heard a voice saying to him, "Saul, Saul, why are you persecuting 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nversion of Saul.jpg"/>
          <p:cNvPicPr>
            <a:picLocks noChangeAspect="1"/>
          </p:cNvPicPr>
          <p:nvPr/>
        </p:nvPicPr>
        <p:blipFill>
          <a:blip r:embed="rId2" cstate="print"/>
          <a:stretch>
            <a:fillRect/>
          </a:stretch>
        </p:blipFill>
        <p:spPr>
          <a:xfrm>
            <a:off x="0" y="0"/>
            <a:ext cx="9144000" cy="6477000"/>
          </a:xfrm>
          <a:prstGeom prst="rect">
            <a:avLst/>
          </a:prstGeom>
        </p:spPr>
      </p:pic>
      <p:sp>
        <p:nvSpPr>
          <p:cNvPr id="3" name="Rectangle 2"/>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Factors in his conversion..</a:t>
            </a:r>
            <a:endParaRPr lang="en-US" dirty="0"/>
          </a:p>
        </p:txBody>
      </p:sp>
      <p:sp>
        <p:nvSpPr>
          <p:cNvPr id="5" name="Content Placeholder 4"/>
          <p:cNvSpPr>
            <a:spLocks noGrp="1"/>
          </p:cNvSpPr>
          <p:nvPr>
            <p:ph idx="1"/>
          </p:nvPr>
        </p:nvSpPr>
        <p:spPr>
          <a:xfrm>
            <a:off x="457200" y="1676401"/>
            <a:ext cx="8229600" cy="3352799"/>
          </a:xfrm>
        </p:spPr>
        <p:txBody>
          <a:bodyPr>
            <a:normAutofit/>
          </a:bodyPr>
          <a:lstStyle/>
          <a:p>
            <a:r>
              <a:rPr lang="en-US" dirty="0" smtClean="0"/>
              <a:t>Confrontation with Jesus ..</a:t>
            </a:r>
          </a:p>
          <a:p>
            <a:pPr lvl="1"/>
            <a:r>
              <a:rPr lang="en-US" dirty="0" smtClean="0"/>
              <a:t>5 And he said, "Who are You, Lord?" Then the Lord said, "I am Jesus, whom you are persecuting..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dissolv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nversion of Saul.jpg"/>
          <p:cNvPicPr>
            <a:picLocks noChangeAspect="1"/>
          </p:cNvPicPr>
          <p:nvPr/>
        </p:nvPicPr>
        <p:blipFill>
          <a:blip r:embed="rId2" cstate="print"/>
          <a:stretch>
            <a:fillRect/>
          </a:stretch>
        </p:blipFill>
        <p:spPr>
          <a:xfrm>
            <a:off x="0" y="0"/>
            <a:ext cx="9144000" cy="6477000"/>
          </a:xfrm>
          <a:prstGeom prst="rect">
            <a:avLst/>
          </a:prstGeom>
        </p:spPr>
      </p:pic>
      <p:sp>
        <p:nvSpPr>
          <p:cNvPr id="3" name="Rectangle 2"/>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Factors in his conversion..</a:t>
            </a:r>
            <a:endParaRPr lang="en-US" dirty="0"/>
          </a:p>
        </p:txBody>
      </p:sp>
      <p:sp>
        <p:nvSpPr>
          <p:cNvPr id="5" name="Content Placeholder 4"/>
          <p:cNvSpPr>
            <a:spLocks noGrp="1"/>
          </p:cNvSpPr>
          <p:nvPr>
            <p:ph idx="1"/>
          </p:nvPr>
        </p:nvSpPr>
        <p:spPr>
          <a:xfrm>
            <a:off x="457200" y="1676401"/>
            <a:ext cx="8229600" cy="3352799"/>
          </a:xfrm>
        </p:spPr>
        <p:txBody>
          <a:bodyPr>
            <a:normAutofit/>
          </a:bodyPr>
          <a:lstStyle/>
          <a:p>
            <a:r>
              <a:rPr lang="en-US" dirty="0" smtClean="0"/>
              <a:t>Struggling conscience ..</a:t>
            </a:r>
          </a:p>
          <a:p>
            <a:pPr lvl="1"/>
            <a:r>
              <a:rPr lang="en-US" dirty="0" smtClean="0"/>
              <a:t>5 It is hard for you to kick against the goads." 6 So he, trembling and astonished, said, "Lord, what do You want me to do?" Then the Lord said to him, "Arise and go into the city, and you will be told what you must do."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dissolv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nversion of Saul.jpg"/>
          <p:cNvPicPr>
            <a:picLocks noChangeAspect="1"/>
          </p:cNvPicPr>
          <p:nvPr/>
        </p:nvPicPr>
        <p:blipFill>
          <a:blip r:embed="rId2" cstate="print"/>
          <a:stretch>
            <a:fillRect/>
          </a:stretch>
        </p:blipFill>
        <p:spPr>
          <a:xfrm>
            <a:off x="0" y="0"/>
            <a:ext cx="9144000" cy="6477000"/>
          </a:xfrm>
          <a:prstGeom prst="rect">
            <a:avLst/>
          </a:prstGeom>
        </p:spPr>
      </p:pic>
      <p:sp>
        <p:nvSpPr>
          <p:cNvPr id="3" name="Rectangle 2"/>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Factors in his conversion..</a:t>
            </a:r>
            <a:endParaRPr lang="en-US" dirty="0"/>
          </a:p>
        </p:txBody>
      </p:sp>
      <p:sp>
        <p:nvSpPr>
          <p:cNvPr id="5" name="Content Placeholder 4"/>
          <p:cNvSpPr>
            <a:spLocks noGrp="1"/>
          </p:cNvSpPr>
          <p:nvPr>
            <p:ph idx="1"/>
          </p:nvPr>
        </p:nvSpPr>
        <p:spPr>
          <a:xfrm>
            <a:off x="457200" y="1676401"/>
            <a:ext cx="8229600" cy="3352799"/>
          </a:xfrm>
        </p:spPr>
        <p:txBody>
          <a:bodyPr>
            <a:normAutofit/>
          </a:bodyPr>
          <a:lstStyle/>
          <a:p>
            <a:r>
              <a:rPr lang="en-US" dirty="0" smtClean="0"/>
              <a:t>What were these goads?</a:t>
            </a:r>
          </a:p>
          <a:p>
            <a:pPr lvl="1"/>
            <a:r>
              <a:rPr lang="en-US" dirty="0" smtClean="0"/>
              <a:t>His own growing doubts concerning Jesus..</a:t>
            </a:r>
          </a:p>
          <a:p>
            <a:pPr lvl="1"/>
            <a:r>
              <a:rPr lang="en-US" dirty="0" smtClean="0"/>
              <a:t>The integrity of Stephen .. Acts 7:58-60</a:t>
            </a:r>
          </a:p>
          <a:p>
            <a:pPr lvl="1"/>
            <a:r>
              <a:rPr lang="en-US" dirty="0" smtClean="0"/>
              <a:t>Awareness of his own sin .. Romans 7:7-9</a:t>
            </a:r>
          </a:p>
          <a:p>
            <a:pPr lvl="1"/>
            <a:endParaRPr lang="en-US" dirty="0" smtClean="0"/>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nversion of Saul.jpg"/>
          <p:cNvPicPr>
            <a:picLocks noChangeAspect="1"/>
          </p:cNvPicPr>
          <p:nvPr/>
        </p:nvPicPr>
        <p:blipFill>
          <a:blip r:embed="rId2" cstate="print"/>
          <a:stretch>
            <a:fillRect/>
          </a:stretch>
        </p:blipFill>
        <p:spPr>
          <a:xfrm>
            <a:off x="0" y="0"/>
            <a:ext cx="9144000" cy="6477000"/>
          </a:xfrm>
          <a:prstGeom prst="rect">
            <a:avLst/>
          </a:prstGeom>
        </p:spPr>
      </p:pic>
      <p:sp>
        <p:nvSpPr>
          <p:cNvPr id="3" name="Rectangle 2"/>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Factors in his conversion..</a:t>
            </a:r>
            <a:endParaRPr lang="en-US" dirty="0"/>
          </a:p>
        </p:txBody>
      </p:sp>
      <p:sp>
        <p:nvSpPr>
          <p:cNvPr id="5" name="Content Placeholder 4"/>
          <p:cNvSpPr>
            <a:spLocks noGrp="1"/>
          </p:cNvSpPr>
          <p:nvPr>
            <p:ph idx="1"/>
          </p:nvPr>
        </p:nvSpPr>
        <p:spPr>
          <a:xfrm>
            <a:off x="457200" y="1676401"/>
            <a:ext cx="8229600" cy="4800599"/>
          </a:xfrm>
        </p:spPr>
        <p:txBody>
          <a:bodyPr>
            <a:normAutofit fontScale="92500" lnSpcReduction="20000"/>
          </a:bodyPr>
          <a:lstStyle/>
          <a:p>
            <a:r>
              <a:rPr lang="en-US" dirty="0" smtClean="0"/>
              <a:t>God’s grace and directions ..</a:t>
            </a:r>
          </a:p>
          <a:p>
            <a:pPr lvl="1"/>
            <a:r>
              <a:rPr lang="en-US" sz="3000" dirty="0" smtClean="0"/>
              <a:t>" 6 So he, trembling and astonished, said, "Lord, what do You want me to do?" Then the Lord said to him, "Arise and go into the city, and you will be told what you must do." </a:t>
            </a:r>
          </a:p>
          <a:p>
            <a:pPr lvl="1"/>
            <a:r>
              <a:rPr lang="en-US" sz="3000" dirty="0" smtClean="0"/>
              <a:t>7 And the men who journeyed with him stood speechless, hearing a voice but seeing no one. 8 Then Saul arose from the ground, and when his eyes were opened he saw no one. But they led him by the hand and brought him into Damascus. 9 And he was three days without sight, and neither ate nor drank. </a:t>
            </a:r>
            <a:endParaRPr lang="en-US" dirty="0" smtClean="0"/>
          </a:p>
          <a:p>
            <a:pPr lvl="1"/>
            <a:endParaRPr lang="en-US" dirty="0" smtClean="0"/>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 town Damascus.jpg"/>
          <p:cNvPicPr>
            <a:picLocks noChangeAspect="1"/>
          </p:cNvPicPr>
          <p:nvPr/>
        </p:nvPicPr>
        <p:blipFill>
          <a:blip r:embed="rId2" cstate="print"/>
          <a:stretch>
            <a:fillRect/>
          </a:stretch>
        </p:blipFill>
        <p:spPr>
          <a:xfrm>
            <a:off x="-1" y="0"/>
            <a:ext cx="9200213" cy="6477000"/>
          </a:xfrm>
          <a:prstGeom prst="rect">
            <a:avLst/>
          </a:prstGeom>
        </p:spPr>
      </p:pic>
      <p:sp>
        <p:nvSpPr>
          <p:cNvPr id="5" name="Rectangle 4"/>
          <p:cNvSpPr/>
          <p:nvPr/>
        </p:nvSpPr>
        <p:spPr>
          <a:xfrm>
            <a:off x="0" y="0"/>
            <a:ext cx="9144000" cy="6477000"/>
          </a:xfrm>
          <a:prstGeom prst="rect">
            <a:avLst/>
          </a:prstGeom>
          <a:solidFill>
            <a:schemeClr val="tx1">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Saul in Damascus…</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10 Now there was a certain disciple at Damascus named Ananias; and to him the Lord said in a vision, "Ananias." And he said, "Here I am, Lord." 11 So the Lord said to him, "Arise and go to the street called Straight, and inquire at the house of Judas for one called Saul of Tarsus, for behold, he is praying.  12 And in a vision he has seen a man named Ananias coming in and putting his hand on him, so that he might receive his sight."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 town Damascus.jpg"/>
          <p:cNvPicPr>
            <a:picLocks noChangeAspect="1"/>
          </p:cNvPicPr>
          <p:nvPr/>
        </p:nvPicPr>
        <p:blipFill>
          <a:blip r:embed="rId2" cstate="print"/>
          <a:stretch>
            <a:fillRect/>
          </a:stretch>
        </p:blipFill>
        <p:spPr>
          <a:xfrm>
            <a:off x="-1" y="0"/>
            <a:ext cx="9200213" cy="6477000"/>
          </a:xfrm>
          <a:prstGeom prst="rect">
            <a:avLst/>
          </a:prstGeom>
        </p:spPr>
      </p:pic>
      <p:sp>
        <p:nvSpPr>
          <p:cNvPr id="5" name="Rectangle 4"/>
          <p:cNvSpPr/>
          <p:nvPr/>
        </p:nvSpPr>
        <p:spPr>
          <a:xfrm>
            <a:off x="0" y="0"/>
            <a:ext cx="9144000" cy="6477000"/>
          </a:xfrm>
          <a:prstGeom prst="rect">
            <a:avLst/>
          </a:prstGeom>
          <a:solidFill>
            <a:schemeClr val="tx1">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Saul in Damascus…</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13 Then Ananias answered, "Lord, I have heard from many about this man, how much harm he has done to Your saints in Jerusalem. 14 And here he has authority from the chief priests to bind all who call on Your name." 15 But the Lord said to him, "Go, for he is a chosen vessel of Mine to bear My name before Gentiles, kings, and the children of Israel.  16 For I will show him how many things he must suffer for My name's sake."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 town Damascus.jpg"/>
          <p:cNvPicPr>
            <a:picLocks noChangeAspect="1"/>
          </p:cNvPicPr>
          <p:nvPr/>
        </p:nvPicPr>
        <p:blipFill>
          <a:blip r:embed="rId2" cstate="print"/>
          <a:stretch>
            <a:fillRect/>
          </a:stretch>
        </p:blipFill>
        <p:spPr>
          <a:xfrm>
            <a:off x="-1" y="0"/>
            <a:ext cx="9200213" cy="6477000"/>
          </a:xfrm>
          <a:prstGeom prst="rect">
            <a:avLst/>
          </a:prstGeom>
        </p:spPr>
      </p:pic>
      <p:sp>
        <p:nvSpPr>
          <p:cNvPr id="5" name="Rectangle 4"/>
          <p:cNvSpPr/>
          <p:nvPr/>
        </p:nvSpPr>
        <p:spPr>
          <a:xfrm>
            <a:off x="0" y="0"/>
            <a:ext cx="9144000" cy="6477000"/>
          </a:xfrm>
          <a:prstGeom prst="rect">
            <a:avLst/>
          </a:prstGeom>
          <a:solidFill>
            <a:schemeClr val="tx1">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Saul in Damascus…</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17 And Ananias went his way and entered the house; and laying his hands on him he said, "Brother Saul, the Lord Jesus, who appeared to you on the road as you came, has sent me that you may receive your sight and be filled with the Holy Spirit." 18 Immediately there fell from his eyes something like scales, and he received his sight at once; and he arose and was baptized.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CC00"/>
                </a:solidFill>
              </a:rPr>
              <a:t>Conversion of Saul..</a:t>
            </a:r>
            <a:endParaRPr lang="en-US" sz="4000" dirty="0">
              <a:solidFill>
                <a:srgbClr val="FFCC00"/>
              </a:solidFill>
            </a:endParaRPr>
          </a:p>
        </p:txBody>
      </p:sp>
      <p:sp>
        <p:nvSpPr>
          <p:cNvPr id="6" name="Rectangle 5"/>
          <p:cNvSpPr/>
          <p:nvPr/>
        </p:nvSpPr>
        <p:spPr>
          <a:xfrm flipV="1">
            <a:off x="0" y="6477000"/>
            <a:ext cx="9144000" cy="381000"/>
          </a:xfrm>
          <a:prstGeom prst="rect">
            <a:avLst/>
          </a:prstGeom>
          <a:solidFill>
            <a:srgbClr val="8B8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304800" y="1371600"/>
            <a:ext cx="8382000" cy="4754563"/>
          </a:xfrm>
        </p:spPr>
        <p:txBody>
          <a:bodyPr/>
          <a:lstStyle/>
          <a:p>
            <a:r>
              <a:rPr lang="en-US" dirty="0" smtClean="0"/>
              <a:t>Acts 9  Luke’s account ..</a:t>
            </a:r>
          </a:p>
          <a:p>
            <a:r>
              <a:rPr lang="en-US" dirty="0" smtClean="0"/>
              <a:t>Acts 22  Paul’s defense to fellow Jews</a:t>
            </a:r>
          </a:p>
          <a:p>
            <a:r>
              <a:rPr lang="en-US" dirty="0" smtClean="0"/>
              <a:t>Acts 26 Defense before Felix and Agrippa</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of conversion..</a:t>
            </a:r>
            <a:endParaRPr lang="en-US" dirty="0"/>
          </a:p>
        </p:txBody>
      </p:sp>
      <p:sp>
        <p:nvSpPr>
          <p:cNvPr id="3" name="Content Placeholder 2"/>
          <p:cNvSpPr>
            <a:spLocks noGrp="1"/>
          </p:cNvSpPr>
          <p:nvPr>
            <p:ph idx="1"/>
          </p:nvPr>
        </p:nvSpPr>
        <p:spPr/>
        <p:txBody>
          <a:bodyPr/>
          <a:lstStyle/>
          <a:p>
            <a:r>
              <a:rPr lang="en-US" dirty="0" smtClean="0"/>
              <a:t>New reverence for God  (vs. 11 behold he is praying)</a:t>
            </a:r>
          </a:p>
          <a:p>
            <a:r>
              <a:rPr lang="en-US" dirty="0" smtClean="0"/>
              <a:t>Received his eyesight, ate food ..</a:t>
            </a:r>
          </a:p>
          <a:p>
            <a:r>
              <a:rPr lang="en-US" dirty="0" smtClean="0"/>
              <a:t>New relationship with the church .. (vs. 19-22)</a:t>
            </a:r>
          </a:p>
          <a:p>
            <a:r>
              <a:rPr lang="en-US" dirty="0" smtClean="0"/>
              <a:t>Time alone with God in Arabia ..</a:t>
            </a:r>
          </a:p>
          <a:p>
            <a:r>
              <a:rPr lang="en-US" dirty="0" smtClean="0"/>
              <a:t>Preaching the faith he once opposed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 visit to Jerusalem..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20 Immediately he preached the Christ in the synagogues, that He is the Son of God. 21 Then all who heard were amazed, and said, "Is this not he who destroyed those who called on this name in Jerusalem, and has come here for that purpose, so that he might bring them bound to the chief priests?" 22 But Saul increased all the more in strength, and confounded the Jews who dwelt in Damascus, proving that this Jesus is the Christ. </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 visit to Jerusalem..</a:t>
            </a:r>
            <a:endParaRPr lang="en-US" dirty="0"/>
          </a:p>
        </p:txBody>
      </p:sp>
      <p:sp>
        <p:nvSpPr>
          <p:cNvPr id="3" name="Content Placeholder 2"/>
          <p:cNvSpPr>
            <a:spLocks noGrp="1"/>
          </p:cNvSpPr>
          <p:nvPr>
            <p:ph idx="1"/>
          </p:nvPr>
        </p:nvSpPr>
        <p:spPr/>
        <p:txBody>
          <a:bodyPr>
            <a:normAutofit/>
          </a:bodyPr>
          <a:lstStyle/>
          <a:p>
            <a:r>
              <a:rPr lang="en-US" dirty="0" smtClean="0"/>
              <a:t>23 Now after many days were past, the Jews plotted to kill him. 24 But their plot became known to Saul. And they watched the gates day and night, to kill him. 25 Then the disciples took him by night and let him down through the wall in a large basket. </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 visit to Jerusalem..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26 And when Saul had come to Jerusalem, he tried to join the disciples; but they were all afraid of him, and did not believe that he was a disciple. 27 But Barnabas took him and brought him to the apostles. And he declared to them how he had seen the Lord on the road, and that He had spoken to him, and how he had preached boldly at Damascus in the name of Jesus. 28 So he was with them at Jerusalem, coming in and going out. 29 And he spoke boldly in the name of the Lord Jesus and disputed against the Hellenists, but they attempted to kill him.</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 visit to Jerusalem..</a:t>
            </a:r>
            <a:endParaRPr lang="en-US" dirty="0"/>
          </a:p>
        </p:txBody>
      </p:sp>
      <p:sp>
        <p:nvSpPr>
          <p:cNvPr id="3" name="Content Placeholder 2"/>
          <p:cNvSpPr>
            <a:spLocks noGrp="1"/>
          </p:cNvSpPr>
          <p:nvPr>
            <p:ph idx="1"/>
          </p:nvPr>
        </p:nvSpPr>
        <p:spPr/>
        <p:txBody>
          <a:bodyPr>
            <a:normAutofit/>
          </a:bodyPr>
          <a:lstStyle/>
          <a:p>
            <a:r>
              <a:rPr lang="en-US" dirty="0" smtClean="0"/>
              <a:t>30 When the brethren found out, they brought him down to Caesarea and sent him out to Tarsus. </a:t>
            </a:r>
          </a:p>
          <a:p>
            <a:r>
              <a:rPr lang="en-US" dirty="0" smtClean="0"/>
              <a:t>31 Then the churches throughout all Judea, Galilee, and Samaria had peace and were edified. And walking in the fear of the Lord and in the comfort of the Holy Spirit, they were multiplied.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wfulness of Sin 01.jpg"/>
          <p:cNvPicPr>
            <a:picLocks noChangeAspect="1"/>
          </p:cNvPicPr>
          <p:nvPr/>
        </p:nvPicPr>
        <p:blipFill>
          <a:blip r:embed="rId2" cstate="print"/>
          <a:stretch>
            <a:fillRect/>
          </a:stretch>
        </p:blipFill>
        <p:spPr>
          <a:xfrm>
            <a:off x="0" y="0"/>
            <a:ext cx="9144000" cy="6477000"/>
          </a:xfrm>
          <a:prstGeom prst="rect">
            <a:avLst/>
          </a:prstGeom>
        </p:spPr>
      </p:pic>
      <p:sp>
        <p:nvSpPr>
          <p:cNvPr id="5" name="Rectangle 4"/>
          <p:cNvSpPr/>
          <p:nvPr/>
        </p:nvSpPr>
        <p:spPr>
          <a:xfrm>
            <a:off x="0" y="0"/>
            <a:ext cx="9144000" cy="6477000"/>
          </a:xfrm>
          <a:prstGeom prst="rect">
            <a:avLst/>
          </a:prstGeom>
          <a:solidFill>
            <a:schemeClr val="tx1">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400800" cy="1143000"/>
          </a:xfrm>
        </p:spPr>
        <p:txBody>
          <a:bodyPr>
            <a:normAutofit/>
          </a:bodyPr>
          <a:lstStyle/>
          <a:p>
            <a:r>
              <a:rPr lang="en-US" dirty="0" smtClean="0"/>
              <a:t>Compare your conversion?</a:t>
            </a:r>
            <a:endParaRPr lang="en-US" dirty="0"/>
          </a:p>
        </p:txBody>
      </p:sp>
      <p:sp>
        <p:nvSpPr>
          <p:cNvPr id="3" name="Content Placeholder 2"/>
          <p:cNvSpPr>
            <a:spLocks noGrp="1"/>
          </p:cNvSpPr>
          <p:nvPr>
            <p:ph idx="1"/>
          </p:nvPr>
        </p:nvSpPr>
        <p:spPr/>
        <p:txBody>
          <a:bodyPr/>
          <a:lstStyle/>
          <a:p>
            <a:r>
              <a:rPr lang="en-US" dirty="0" smtClean="0"/>
              <a:t>Converted as an adult like Saul or grew up in a Christian home?</a:t>
            </a:r>
          </a:p>
          <a:p>
            <a:r>
              <a:rPr lang="en-US" dirty="0" smtClean="0"/>
              <a:t>Personal genuine conviction and unswerving commitment to Jesus?</a:t>
            </a:r>
          </a:p>
          <a:p>
            <a:r>
              <a:rPr lang="en-US" dirty="0" smtClean="0"/>
              <a:t>Readiness to go where he leads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aul-02.jpg"/>
          <p:cNvPicPr>
            <a:picLocks noChangeAspect="1"/>
          </p:cNvPicPr>
          <p:nvPr/>
        </p:nvPicPr>
        <p:blipFill>
          <a:blip r:embed="rId3" cstate="print">
            <a:lum bright="-60000" contrast="10000"/>
          </a:blip>
          <a:stretch>
            <a:fillRect/>
          </a:stretch>
        </p:blipFill>
        <p:spPr>
          <a:xfrm>
            <a:off x="0" y="0"/>
            <a:ext cx="9144000" cy="6858000"/>
          </a:xfrm>
          <a:prstGeom prst="rect">
            <a:avLst/>
          </a:prstGeom>
        </p:spPr>
      </p:pic>
      <p:pic>
        <p:nvPicPr>
          <p:cNvPr id="6" name="Picture 5" descr="Saul blinded.jpg"/>
          <p:cNvPicPr>
            <a:picLocks noChangeAspect="1"/>
          </p:cNvPicPr>
          <p:nvPr/>
        </p:nvPicPr>
        <p:blipFill>
          <a:blip r:embed="rId4" cstate="print">
            <a:lum bright="-10000" contrast="10000"/>
          </a:blip>
          <a:stretch>
            <a:fillRect/>
          </a:stretch>
        </p:blipFill>
        <p:spPr>
          <a:xfrm>
            <a:off x="2980" y="0"/>
            <a:ext cx="9138039" cy="6858000"/>
          </a:xfrm>
          <a:prstGeom prst="rect">
            <a:avLst/>
          </a:prstGeom>
        </p:spPr>
      </p:pic>
      <p:sp>
        <p:nvSpPr>
          <p:cNvPr id="4" name="Rectangle 3"/>
          <p:cNvSpPr/>
          <p:nvPr/>
        </p:nvSpPr>
        <p:spPr>
          <a:xfrm flipV="1">
            <a:off x="0" y="6477000"/>
            <a:ext cx="9144000" cy="381000"/>
          </a:xfrm>
          <a:prstGeom prst="rect">
            <a:avLst/>
          </a:prstGeom>
          <a:solidFill>
            <a:srgbClr val="8B814F"/>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381000" y="304800"/>
            <a:ext cx="8382000" cy="1524000"/>
          </a:xfrm>
        </p:spPr>
        <p:txBody>
          <a:bodyPr>
            <a:noAutofit/>
          </a:bodyPr>
          <a:lstStyle/>
          <a:p>
            <a:r>
              <a:rPr lang="en-US" sz="5000" dirty="0" smtClean="0"/>
              <a:t>Kicking Against the Goads</a:t>
            </a:r>
            <a:endParaRPr lang="en-US" sz="5000"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Acts 9</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ulp_mill_factory.jpg"/>
          <p:cNvPicPr>
            <a:picLocks noChangeAspect="1"/>
          </p:cNvPicPr>
          <p:nvPr/>
        </p:nvPicPr>
        <p:blipFill>
          <a:blip r:embed="rId2" cstate="print">
            <a:lum bright="-12000" contrast="10000"/>
          </a:blip>
          <a:stretch>
            <a:fillRect/>
          </a:stretch>
        </p:blipFill>
        <p:spPr>
          <a:xfrm>
            <a:off x="-1" y="0"/>
            <a:ext cx="9144001" cy="6858000"/>
          </a:xfrm>
          <a:prstGeom prst="rect">
            <a:avLst/>
          </a:prstGeom>
        </p:spPr>
      </p:pic>
      <p:sp>
        <p:nvSpPr>
          <p:cNvPr id="6" name="Rectangle 5"/>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flipV="1">
            <a:off x="0" y="6477000"/>
            <a:ext cx="9144000" cy="381000"/>
          </a:xfrm>
          <a:prstGeom prst="rect">
            <a:avLst/>
          </a:prstGeom>
          <a:solidFill>
            <a:srgbClr val="8B8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Conversion …</a:t>
            </a:r>
            <a:endParaRPr lang="en-US" dirty="0"/>
          </a:p>
        </p:txBody>
      </p:sp>
      <p:sp>
        <p:nvSpPr>
          <p:cNvPr id="8" name="Content Placeholder 7"/>
          <p:cNvSpPr>
            <a:spLocks noGrp="1"/>
          </p:cNvSpPr>
          <p:nvPr>
            <p:ph idx="1"/>
          </p:nvPr>
        </p:nvSpPr>
        <p:spPr>
          <a:xfrm>
            <a:off x="457200" y="1447800"/>
            <a:ext cx="8229600" cy="4678363"/>
          </a:xfrm>
        </p:spPr>
        <p:txBody>
          <a:bodyPr/>
          <a:lstStyle/>
          <a:p>
            <a:r>
              <a:rPr lang="en-US" dirty="0" smtClean="0"/>
              <a:t>Process of converting one item to something completely different …</a:t>
            </a:r>
          </a:p>
          <a:p>
            <a:pPr lvl="1"/>
            <a:r>
              <a:rPr lang="en-US" sz="2400" dirty="0" smtClean="0"/>
              <a:t>Matthew 18:3 unless you are converted and become as little children, you will by no means enter the kingdom of heaven.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dissolve">
                                      <p:cBhvr>
                                        <p:cTn id="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 Saul’s conversion typical or atypical?</a:t>
            </a:r>
            <a:endParaRPr lang="en-US" dirty="0"/>
          </a:p>
        </p:txBody>
      </p:sp>
      <p:sp>
        <p:nvSpPr>
          <p:cNvPr id="3" name="Content Placeholder 2"/>
          <p:cNvSpPr>
            <a:spLocks noGrp="1"/>
          </p:cNvSpPr>
          <p:nvPr>
            <p:ph idx="1"/>
          </p:nvPr>
        </p:nvSpPr>
        <p:spPr/>
        <p:txBody>
          <a:bodyPr/>
          <a:lstStyle/>
          <a:p>
            <a:r>
              <a:rPr lang="en-US" dirty="0" smtClean="0"/>
              <a:t>Supernatural events .. blinding light and voice from heaven ..</a:t>
            </a:r>
          </a:p>
          <a:p>
            <a:r>
              <a:rPr lang="en-US" dirty="0" smtClean="0"/>
              <a:t>Resurrection appearance .. 1 </a:t>
            </a:r>
            <a:r>
              <a:rPr lang="en-US" dirty="0" err="1" smtClean="0"/>
              <a:t>Cor</a:t>
            </a:r>
            <a:r>
              <a:rPr lang="en-US" dirty="0" smtClean="0"/>
              <a:t> 15:8</a:t>
            </a:r>
          </a:p>
          <a:p>
            <a:r>
              <a:rPr lang="en-US" dirty="0" smtClean="0"/>
              <a:t>Other features are applicable ..</a:t>
            </a:r>
          </a:p>
          <a:p>
            <a:pPr lvl="1"/>
            <a:r>
              <a:rPr lang="en-US" dirty="0" smtClean="0"/>
              <a:t>Personal encounter with Jesus</a:t>
            </a:r>
          </a:p>
          <a:p>
            <a:pPr lvl="1"/>
            <a:r>
              <a:rPr lang="en-US" dirty="0" smtClean="0"/>
              <a:t>Surrender to Him in penitent obedient faith</a:t>
            </a:r>
          </a:p>
          <a:p>
            <a:pPr lvl="1"/>
            <a:r>
              <a:rPr lang="en-US" dirty="0" smtClean="0"/>
              <a:t>New life of humble service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dissolve">
                                      <p:cBhvr>
                                        <p:cTn id="13" dur="500"/>
                                        <p:tgtEl>
                                          <p:spTgt spid="3">
                                            <p:txEl>
                                              <p:pRg st="4" end="4"/>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dissolv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19800" cy="1143000"/>
          </a:xfrm>
        </p:spPr>
        <p:txBody>
          <a:bodyPr>
            <a:normAutofit/>
          </a:bodyPr>
          <a:lstStyle/>
          <a:p>
            <a:r>
              <a:rPr lang="en-US" dirty="0" smtClean="0"/>
              <a:t>A Proof of Christianity..</a:t>
            </a:r>
            <a:endParaRPr lang="en-US" dirty="0"/>
          </a:p>
        </p:txBody>
      </p:sp>
      <p:sp>
        <p:nvSpPr>
          <p:cNvPr id="3" name="Content Placeholder 2"/>
          <p:cNvSpPr>
            <a:spLocks noGrp="1"/>
          </p:cNvSpPr>
          <p:nvPr>
            <p:ph idx="1"/>
          </p:nvPr>
        </p:nvSpPr>
        <p:spPr>
          <a:xfrm>
            <a:off x="2819400" y="1676400"/>
            <a:ext cx="6096000" cy="4449763"/>
          </a:xfrm>
        </p:spPr>
        <p:txBody>
          <a:bodyPr/>
          <a:lstStyle/>
          <a:p>
            <a:r>
              <a:rPr lang="en-US" dirty="0" smtClean="0"/>
              <a:t>Baron George </a:t>
            </a:r>
            <a:r>
              <a:rPr lang="en-US" dirty="0" err="1" smtClean="0"/>
              <a:t>Lyttleton’s</a:t>
            </a:r>
            <a:r>
              <a:rPr lang="en-US" dirty="0" smtClean="0"/>
              <a:t> letter to Gilbert West (1845) </a:t>
            </a:r>
            <a:endParaRPr lang="en-US" dirty="0"/>
          </a:p>
        </p:txBody>
      </p:sp>
      <p:pic>
        <p:nvPicPr>
          <p:cNvPr id="2050" name="Picture 2" descr="http://bks5.books.google.com/books?id=M54CAAAAQAAJ&amp;pg=PA3&amp;img=1&amp;zoom=1&amp;sig=ACfU3U2LsUR5-SFMUatQ7ef-_CxQPgSCqA">
            <a:hlinkClick r:id="rId2"/>
          </p:cNvPr>
          <p:cNvPicPr>
            <a:picLocks noChangeAspect="1" noChangeArrowheads="1"/>
          </p:cNvPicPr>
          <p:nvPr/>
        </p:nvPicPr>
        <p:blipFill>
          <a:blip r:embed="rId3" cstate="print">
            <a:lum bright="-10000" contrast="10000"/>
          </a:blip>
          <a:srcRect/>
          <a:stretch>
            <a:fillRect/>
          </a:stretch>
        </p:blipFill>
        <p:spPr bwMode="auto">
          <a:xfrm>
            <a:off x="304800" y="1676400"/>
            <a:ext cx="2380802" cy="396180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19800" cy="1143000"/>
          </a:xfrm>
        </p:spPr>
        <p:txBody>
          <a:bodyPr>
            <a:normAutofit fontScale="90000"/>
          </a:bodyPr>
          <a:lstStyle/>
          <a:p>
            <a:r>
              <a:rPr lang="en-US" dirty="0" smtClean="0"/>
              <a:t>Saul’s </a:t>
            </a:r>
            <a:r>
              <a:rPr lang="en-US" dirty="0" err="1" smtClean="0"/>
              <a:t>preconversion</a:t>
            </a:r>
            <a:r>
              <a:rPr lang="en-US" dirty="0" smtClean="0"/>
              <a:t> state..</a:t>
            </a:r>
            <a:endParaRPr lang="en-US" dirty="0"/>
          </a:p>
        </p:txBody>
      </p:sp>
      <p:sp>
        <p:nvSpPr>
          <p:cNvPr id="3" name="Content Placeholder 2"/>
          <p:cNvSpPr>
            <a:spLocks noGrp="1"/>
          </p:cNvSpPr>
          <p:nvPr>
            <p:ph idx="1"/>
          </p:nvPr>
        </p:nvSpPr>
        <p:spPr>
          <a:xfrm>
            <a:off x="457200" y="1828800"/>
            <a:ext cx="8229600" cy="3200400"/>
          </a:xfrm>
        </p:spPr>
        <p:txBody>
          <a:bodyPr>
            <a:normAutofit fontScale="92500" lnSpcReduction="10000"/>
          </a:bodyPr>
          <a:lstStyle/>
          <a:p>
            <a:r>
              <a:rPr lang="en-US" dirty="0" smtClean="0"/>
              <a:t>Acts 9:1-2  Then Saul, still breathing threats and murder against the disciples of the Lord, went to the high priest  2 and asked letters from him to the synagogues of Damascus, so that if he found any who were of the Way, whether men or women, he might bring them bound to Jerusalem.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 state of mind…</a:t>
            </a:r>
            <a:endParaRPr lang="en-US" dirty="0"/>
          </a:p>
        </p:txBody>
      </p:sp>
      <p:sp>
        <p:nvSpPr>
          <p:cNvPr id="3" name="Content Placeholder 2"/>
          <p:cNvSpPr>
            <a:spLocks noGrp="1"/>
          </p:cNvSpPr>
          <p:nvPr>
            <p:ph idx="1"/>
          </p:nvPr>
        </p:nvSpPr>
        <p:spPr>
          <a:xfrm>
            <a:off x="381000" y="1524000"/>
            <a:ext cx="8229600" cy="3840163"/>
          </a:xfrm>
        </p:spPr>
        <p:txBody>
          <a:bodyPr>
            <a:normAutofit fontScale="85000" lnSpcReduction="10000"/>
          </a:bodyPr>
          <a:lstStyle/>
          <a:p>
            <a:r>
              <a:rPr lang="en-US" dirty="0" smtClean="0"/>
              <a:t>Acts 7:58  they cast him out of the city and stoned him. And the witnesses laid down their clothes at the feet of a young man named Saul. </a:t>
            </a:r>
          </a:p>
          <a:p>
            <a:r>
              <a:rPr lang="en-US" dirty="0" smtClean="0"/>
              <a:t>Acts 8:1 Now Saul was consenting to his death.</a:t>
            </a:r>
          </a:p>
          <a:p>
            <a:r>
              <a:rPr lang="en-US" dirty="0" smtClean="0"/>
              <a:t>Acts 8:3 As for Saul, he made havoc of the church, entering every house, and dragging off men and women, committing them to prison.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19800" cy="1143000"/>
          </a:xfrm>
        </p:spPr>
        <p:txBody>
          <a:bodyPr>
            <a:normAutofit fontScale="90000"/>
          </a:bodyPr>
          <a:lstStyle/>
          <a:p>
            <a:r>
              <a:rPr lang="en-US" dirty="0" smtClean="0"/>
              <a:t>Saul’s </a:t>
            </a:r>
            <a:r>
              <a:rPr lang="en-US" dirty="0" err="1" smtClean="0"/>
              <a:t>preconversion</a:t>
            </a:r>
            <a:r>
              <a:rPr lang="en-US" dirty="0" smtClean="0"/>
              <a:t> state..</a:t>
            </a:r>
            <a:endParaRPr lang="en-US" dirty="0"/>
          </a:p>
        </p:txBody>
      </p:sp>
      <p:sp>
        <p:nvSpPr>
          <p:cNvPr id="3" name="Content Placeholder 2"/>
          <p:cNvSpPr>
            <a:spLocks noGrp="1"/>
          </p:cNvSpPr>
          <p:nvPr>
            <p:ph idx="1"/>
          </p:nvPr>
        </p:nvSpPr>
        <p:spPr>
          <a:xfrm>
            <a:off x="457200" y="1828800"/>
            <a:ext cx="8229600" cy="3200400"/>
          </a:xfrm>
        </p:spPr>
        <p:txBody>
          <a:bodyPr>
            <a:normAutofit fontScale="92500" lnSpcReduction="10000"/>
          </a:bodyPr>
          <a:lstStyle/>
          <a:p>
            <a:r>
              <a:rPr lang="en-US" dirty="0" smtClean="0"/>
              <a:t>Acts 9:1-2  Then Saul, still </a:t>
            </a:r>
            <a:r>
              <a:rPr lang="en-US" dirty="0" smtClean="0">
                <a:solidFill>
                  <a:srgbClr val="FFCC00"/>
                </a:solidFill>
              </a:rPr>
              <a:t>breathing threats and murder </a:t>
            </a:r>
            <a:r>
              <a:rPr lang="en-US" dirty="0" smtClean="0"/>
              <a:t>against the disciples of the Lord, went to the high priest  2 and asked letters from him to the synagogues of Damascus, so that if he found any who were of the Way, whether men or women, he might bring them bound to Jerusalem.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rusalem to Damascus.jpg"/>
          <p:cNvPicPr>
            <a:picLocks noChangeAspect="1"/>
          </p:cNvPicPr>
          <p:nvPr/>
        </p:nvPicPr>
        <p:blipFill>
          <a:blip r:embed="rId2" cstate="print"/>
          <a:stretch>
            <a:fillRect/>
          </a:stretch>
        </p:blipFill>
        <p:spPr>
          <a:xfrm>
            <a:off x="-1" y="0"/>
            <a:ext cx="9176751" cy="6858000"/>
          </a:xfrm>
          <a:prstGeom prst="rect">
            <a:avLst/>
          </a:prstGeom>
        </p:spPr>
      </p:pic>
      <p:sp>
        <p:nvSpPr>
          <p:cNvPr id="3" name="Rectangle 2"/>
          <p:cNvSpPr/>
          <p:nvPr/>
        </p:nvSpPr>
        <p:spPr>
          <a:xfrm flipV="1">
            <a:off x="0" y="6477000"/>
            <a:ext cx="9144000" cy="381000"/>
          </a:xfrm>
          <a:prstGeom prst="rect">
            <a:avLst/>
          </a:prstGeom>
          <a:solidFill>
            <a:srgbClr val="8B814F"/>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TotalTime>
  <Words>1588</Words>
  <Application>Microsoft Office PowerPoint</Application>
  <PresentationFormat>On-screen Show (4:3)</PresentationFormat>
  <Paragraphs>84</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Kicking Against the Goads</vt:lpstr>
      <vt:lpstr>Conversion of Saul..</vt:lpstr>
      <vt:lpstr>Conversion …</vt:lpstr>
      <vt:lpstr>Was Saul’s conversion typical or atypical?</vt:lpstr>
      <vt:lpstr>A Proof of Christianity..</vt:lpstr>
      <vt:lpstr>Saul’s preconversion state..</vt:lpstr>
      <vt:lpstr>His state of mind…</vt:lpstr>
      <vt:lpstr>Saul’s preconversion state..</vt:lpstr>
      <vt:lpstr>Slide 9</vt:lpstr>
      <vt:lpstr>Followers of the Way..</vt:lpstr>
      <vt:lpstr>Extent of his efforts..</vt:lpstr>
      <vt:lpstr>Factors in his conversion..</vt:lpstr>
      <vt:lpstr>Factors in his conversion..</vt:lpstr>
      <vt:lpstr>Factors in his conversion..</vt:lpstr>
      <vt:lpstr>Factors in his conversion..</vt:lpstr>
      <vt:lpstr>Factors in his conversion..</vt:lpstr>
      <vt:lpstr>Saul in Damascus…</vt:lpstr>
      <vt:lpstr>Saul in Damascus…</vt:lpstr>
      <vt:lpstr>Saul in Damascus…</vt:lpstr>
      <vt:lpstr>Evidence of conversion..</vt:lpstr>
      <vt:lpstr>His visit to Jerusalem..</vt:lpstr>
      <vt:lpstr>His visit to Jerusalem..</vt:lpstr>
      <vt:lpstr>His visit to Jerusalem..</vt:lpstr>
      <vt:lpstr>His visit to Jerusalem..</vt:lpstr>
      <vt:lpstr>Compare your conversion?</vt:lpstr>
      <vt:lpstr>Kicking Against the Goads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159</cp:revision>
  <dcterms:created xsi:type="dcterms:W3CDTF">2011-02-15T07:29:10Z</dcterms:created>
  <dcterms:modified xsi:type="dcterms:W3CDTF">2013-02-19T18:33:56Z</dcterms:modified>
</cp:coreProperties>
</file>