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60" r:id="rId2"/>
    <p:sldId id="258" r:id="rId3"/>
    <p:sldId id="267" r:id="rId4"/>
    <p:sldId id="256" r:id="rId5"/>
    <p:sldId id="265" r:id="rId6"/>
    <p:sldId id="268" r:id="rId7"/>
    <p:sldId id="263" r:id="rId8"/>
    <p:sldId id="264" r:id="rId9"/>
    <p:sldId id="269" r:id="rId10"/>
    <p:sldId id="270" r:id="rId11"/>
    <p:sldId id="274" r:id="rId12"/>
    <p:sldId id="275" r:id="rId13"/>
    <p:sldId id="273" r:id="rId14"/>
    <p:sldId id="276" r:id="rId15"/>
    <p:sldId id="277" r:id="rId16"/>
    <p:sldId id="278" r:id="rId17"/>
    <p:sldId id="279" r:id="rId18"/>
    <p:sldId id="280" r:id="rId19"/>
    <p:sldId id="266" r:id="rId20"/>
    <p:sldId id="262" r:id="rId21"/>
    <p:sldId id="271" r:id="rId22"/>
    <p:sldId id="272" r:id="rId23"/>
    <p:sldId id="26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0094C8"/>
    <a:srgbClr val="0078A2"/>
    <a:srgbClr val="0000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29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00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4572000"/>
            <a:ext cx="6400800" cy="10668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2/8/2013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2/8/2013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94C8"/>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2/8/2013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2/8/2013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distant lights 02.jpg"/>
          <p:cNvPicPr>
            <a:picLocks noChangeAspect="1"/>
          </p:cNvPicPr>
          <p:nvPr userDrawn="1"/>
        </p:nvPicPr>
        <p:blipFill>
          <a:blip r:embed="rId13" cstate="print">
            <a:lum bright="-10000" contrast="10000"/>
          </a:blip>
          <a:stretch>
            <a:fillRect/>
          </a:stretch>
        </p:blipFill>
        <p:spPr>
          <a:xfrm>
            <a:off x="-1" y="0"/>
            <a:ext cx="9158591" cy="6477000"/>
          </a:xfrm>
          <a:prstGeom prst="rect">
            <a:avLst/>
          </a:prstGeom>
        </p:spPr>
      </p:pic>
      <p:pic>
        <p:nvPicPr>
          <p:cNvPr id="9" name="Picture 8" descr="TeachUstoPray_04.jpg"/>
          <p:cNvPicPr>
            <a:picLocks noChangeAspect="1"/>
          </p:cNvPicPr>
          <p:nvPr userDrawn="1"/>
        </p:nvPicPr>
        <p:blipFill>
          <a:blip r:embed="rId14" cstate="print">
            <a:lum bright="-35000" contrast="10000"/>
          </a:blip>
          <a:stretch>
            <a:fillRect/>
          </a:stretch>
        </p:blipFill>
        <p:spPr>
          <a:xfrm>
            <a:off x="0" y="0"/>
            <a:ext cx="9144000" cy="6477000"/>
          </a:xfrm>
          <a:prstGeom prst="rect">
            <a:avLst/>
          </a:prstGeom>
        </p:spPr>
      </p:pic>
      <p:sp>
        <p:nvSpPr>
          <p:cNvPr id="7" name="Rectangle 6"/>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400" kern="1200">
          <a:solidFill>
            <a:srgbClr val="0094C8"/>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2"/>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2"/>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2"/>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2"/>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2"/>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0.jpeg"/><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silver coin found.jpg"/>
          <p:cNvPicPr>
            <a:picLocks noChangeAspect="1"/>
          </p:cNvPicPr>
          <p:nvPr/>
        </p:nvPicPr>
        <p:blipFill>
          <a:blip r:embed="rId2" cstate="print">
            <a:lum bright="-12000" contrast="10000"/>
          </a:blip>
          <a:srcRect l="38400" r="13292"/>
          <a:stretch>
            <a:fillRect/>
          </a:stretch>
        </p:blipFill>
        <p:spPr>
          <a:xfrm>
            <a:off x="3276600" y="457200"/>
            <a:ext cx="2667001" cy="5791200"/>
          </a:xfrm>
          <a:prstGeom prst="rect">
            <a:avLst/>
          </a:prstGeom>
        </p:spPr>
      </p:pic>
      <p:pic>
        <p:nvPicPr>
          <p:cNvPr id="7" name="Picture 6" descr="prodigalson.jpg"/>
          <p:cNvPicPr>
            <a:picLocks noChangeAspect="1"/>
          </p:cNvPicPr>
          <p:nvPr/>
        </p:nvPicPr>
        <p:blipFill>
          <a:blip r:embed="rId3" cstate="print">
            <a:lum bright="-10000" contrast="10000"/>
          </a:blip>
          <a:srcRect l="21088" r="13556"/>
          <a:stretch>
            <a:fillRect/>
          </a:stretch>
        </p:blipFill>
        <p:spPr>
          <a:xfrm>
            <a:off x="6172200" y="457200"/>
            <a:ext cx="2819936" cy="5791200"/>
          </a:xfrm>
          <a:prstGeom prst="rect">
            <a:avLst/>
          </a:prstGeom>
        </p:spPr>
      </p:pic>
      <p:pic>
        <p:nvPicPr>
          <p:cNvPr id="8" name="Picture 7" descr="shepherd_jesus10.jpg"/>
          <p:cNvPicPr>
            <a:picLocks noChangeAspect="1"/>
          </p:cNvPicPr>
          <p:nvPr/>
        </p:nvPicPr>
        <p:blipFill>
          <a:blip r:embed="rId4" cstate="print">
            <a:lum bright="-12000" contrast="10000"/>
          </a:blip>
          <a:srcRect l="12973" r="9730"/>
          <a:stretch>
            <a:fillRect/>
          </a:stretch>
        </p:blipFill>
        <p:spPr>
          <a:xfrm>
            <a:off x="228600" y="457200"/>
            <a:ext cx="2826007" cy="5791200"/>
          </a:xfrm>
          <a:prstGeom prst="rect">
            <a:avLst/>
          </a:prstGeom>
        </p:spPr>
      </p:pic>
      <p:sp>
        <p:nvSpPr>
          <p:cNvPr id="11" name="Title 10"/>
          <p:cNvSpPr>
            <a:spLocks noGrp="1"/>
          </p:cNvSpPr>
          <p:nvPr>
            <p:ph type="ctrTitle"/>
          </p:nvPr>
        </p:nvSpPr>
        <p:spPr>
          <a:xfrm>
            <a:off x="685800" y="304800"/>
            <a:ext cx="7772400" cy="1066800"/>
          </a:xfrm>
        </p:spPr>
        <p:txBody>
          <a:bodyPr/>
          <a:lstStyle/>
          <a:p>
            <a:r>
              <a:rPr lang="en-US" sz="8000" dirty="0" smtClean="0">
                <a:solidFill>
                  <a:srgbClr val="FFCC00"/>
                </a:solidFill>
              </a:rPr>
              <a:t>L</a:t>
            </a:r>
            <a:r>
              <a:rPr lang="en-US" sz="6600" dirty="0" smtClean="0">
                <a:solidFill>
                  <a:srgbClr val="FFCC00"/>
                </a:solidFill>
              </a:rPr>
              <a:t>ost and </a:t>
            </a:r>
            <a:r>
              <a:rPr lang="en-US" sz="8000" dirty="0" smtClean="0">
                <a:solidFill>
                  <a:srgbClr val="FFCC00"/>
                </a:solidFill>
              </a:rPr>
              <a:t>F</a:t>
            </a:r>
            <a:r>
              <a:rPr lang="en-US" sz="6600" dirty="0" smtClean="0">
                <a:solidFill>
                  <a:srgbClr val="FFCC00"/>
                </a:solidFill>
              </a:rPr>
              <a:t>ound</a:t>
            </a:r>
            <a:endParaRPr lang="en-US" sz="6600" dirty="0">
              <a:solidFill>
                <a:srgbClr val="FFCC00"/>
              </a:solidFill>
            </a:endParaRPr>
          </a:p>
        </p:txBody>
      </p:sp>
      <p:sp>
        <p:nvSpPr>
          <p:cNvPr id="12" name="Subtitle 11"/>
          <p:cNvSpPr>
            <a:spLocks noGrp="1"/>
          </p:cNvSpPr>
          <p:nvPr>
            <p:ph type="subTitle" idx="1"/>
          </p:nvPr>
        </p:nvSpPr>
        <p:spPr>
          <a:xfrm>
            <a:off x="1371600" y="5410200"/>
            <a:ext cx="6400800" cy="838200"/>
          </a:xfrm>
        </p:spPr>
        <p:txBody>
          <a:bodyPr>
            <a:normAutofit/>
          </a:bodyPr>
          <a:lstStyle/>
          <a:p>
            <a:r>
              <a:rPr lang="en-US" sz="4400" dirty="0" smtClean="0">
                <a:solidFill>
                  <a:schemeClr val="bg1"/>
                </a:solidFill>
              </a:rPr>
              <a:t>Luke 15:1-32</a:t>
            </a:r>
            <a:endParaRPr lang="en-US" sz="44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distant lights 02.jpg"/>
          <p:cNvPicPr>
            <a:picLocks noChangeAspect="1"/>
          </p:cNvPicPr>
          <p:nvPr/>
        </p:nvPicPr>
        <p:blipFill>
          <a:blip r:embed="rId2" cstate="print">
            <a:lum bright="-10000" contrast="10000"/>
          </a:blip>
          <a:stretch>
            <a:fillRect/>
          </a:stretch>
        </p:blipFill>
        <p:spPr>
          <a:xfrm>
            <a:off x="-1" y="0"/>
            <a:ext cx="9158592" cy="6477000"/>
          </a:xfrm>
          <a:prstGeom prst="rect">
            <a:avLst/>
          </a:prstGeom>
        </p:spPr>
      </p:pic>
      <p:sp>
        <p:nvSpPr>
          <p:cNvPr id="6" name="Title 5"/>
          <p:cNvSpPr>
            <a:spLocks noGrp="1"/>
          </p:cNvSpPr>
          <p:nvPr>
            <p:ph type="title"/>
          </p:nvPr>
        </p:nvSpPr>
        <p:spPr/>
        <p:txBody>
          <a:bodyPr/>
          <a:lstStyle/>
          <a:p>
            <a:r>
              <a:rPr lang="en-US" dirty="0" smtClean="0"/>
              <a:t>Sin is selfish ..</a:t>
            </a:r>
            <a:endParaRPr lang="en-US" dirty="0"/>
          </a:p>
        </p:txBody>
      </p:sp>
      <p:sp>
        <p:nvSpPr>
          <p:cNvPr id="7" name="Content Placeholder 6"/>
          <p:cNvSpPr>
            <a:spLocks noGrp="1"/>
          </p:cNvSpPr>
          <p:nvPr>
            <p:ph idx="1"/>
          </p:nvPr>
        </p:nvSpPr>
        <p:spPr/>
        <p:txBody>
          <a:bodyPr/>
          <a:lstStyle/>
          <a:p>
            <a:r>
              <a:rPr lang="en-US" dirty="0" smtClean="0"/>
              <a:t>The lights of the far country …</a:t>
            </a:r>
          </a:p>
          <a:p>
            <a:r>
              <a:rPr lang="en-US" dirty="0" smtClean="0"/>
              <a:t>Stories of the far country …</a:t>
            </a:r>
          </a:p>
          <a:p>
            <a:r>
              <a:rPr lang="en-US" dirty="0" smtClean="0"/>
              <a:t>Satan makes sin alluring… </a:t>
            </a:r>
            <a:r>
              <a:rPr lang="en-US" sz="2800" dirty="0" smtClean="0"/>
              <a:t>(James 1:14)</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dissolve">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distant lights 02.jpg"/>
          <p:cNvPicPr>
            <a:picLocks noChangeAspect="1"/>
          </p:cNvPicPr>
          <p:nvPr/>
        </p:nvPicPr>
        <p:blipFill>
          <a:blip r:embed="rId2" cstate="print">
            <a:lum bright="-10000" contrast="10000"/>
          </a:blip>
          <a:stretch>
            <a:fillRect/>
          </a:stretch>
        </p:blipFill>
        <p:spPr>
          <a:xfrm>
            <a:off x="-1" y="0"/>
            <a:ext cx="9158592" cy="6477000"/>
          </a:xfrm>
          <a:prstGeom prst="rect">
            <a:avLst/>
          </a:prstGeom>
        </p:spPr>
      </p:pic>
      <p:sp>
        <p:nvSpPr>
          <p:cNvPr id="6" name="Title 5"/>
          <p:cNvSpPr>
            <a:spLocks noGrp="1"/>
          </p:cNvSpPr>
          <p:nvPr>
            <p:ph type="title"/>
          </p:nvPr>
        </p:nvSpPr>
        <p:spPr/>
        <p:txBody>
          <a:bodyPr/>
          <a:lstStyle/>
          <a:p>
            <a:r>
              <a:rPr lang="en-US" dirty="0" smtClean="0"/>
              <a:t>Sin is selfish ..</a:t>
            </a:r>
            <a:endParaRPr lang="en-US" dirty="0"/>
          </a:p>
        </p:txBody>
      </p:sp>
      <p:sp>
        <p:nvSpPr>
          <p:cNvPr id="7" name="Content Placeholder 6"/>
          <p:cNvSpPr>
            <a:spLocks noGrp="1"/>
          </p:cNvSpPr>
          <p:nvPr>
            <p:ph idx="1"/>
          </p:nvPr>
        </p:nvSpPr>
        <p:spPr>
          <a:xfrm>
            <a:off x="2590800" y="1676400"/>
            <a:ext cx="6096000" cy="4191000"/>
          </a:xfrm>
        </p:spPr>
        <p:txBody>
          <a:bodyPr>
            <a:normAutofit fontScale="77500" lnSpcReduction="20000"/>
          </a:bodyPr>
          <a:lstStyle/>
          <a:p>
            <a:r>
              <a:rPr lang="en-US" dirty="0" smtClean="0"/>
              <a:t>Luke 15:11-13 Then He said: "A certain man had two sons.  12 And the younger of them said to his father, 'Father, give me the portion of goods that falls to me.' So he divided to them his livelihood.  13 And not many days after, the younger son gathered all together, journeyed to a far country, and there wasted his possessions with prodigal living.</a:t>
            </a:r>
            <a:endParaRPr lang="en-US" sz="2800" dirty="0"/>
          </a:p>
        </p:txBody>
      </p:sp>
      <p:pic>
        <p:nvPicPr>
          <p:cNvPr id="8" name="Picture 7" descr="Luke 15 11-12.jpg"/>
          <p:cNvPicPr>
            <a:picLocks noChangeAspect="1"/>
          </p:cNvPicPr>
          <p:nvPr/>
        </p:nvPicPr>
        <p:blipFill>
          <a:blip r:embed="rId3" cstate="print"/>
          <a:srcRect r="25000"/>
          <a:stretch>
            <a:fillRect/>
          </a:stretch>
        </p:blipFill>
        <p:spPr>
          <a:xfrm>
            <a:off x="228600" y="2209800"/>
            <a:ext cx="2114550" cy="2819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Sin doesn’t last...</a:t>
            </a:r>
            <a:endParaRPr lang="en-US" dirty="0"/>
          </a:p>
        </p:txBody>
      </p:sp>
      <p:sp>
        <p:nvSpPr>
          <p:cNvPr id="3" name="Content Placeholder 2"/>
          <p:cNvSpPr>
            <a:spLocks noGrp="1"/>
          </p:cNvSpPr>
          <p:nvPr>
            <p:ph idx="1"/>
          </p:nvPr>
        </p:nvSpPr>
        <p:spPr>
          <a:xfrm>
            <a:off x="609600" y="1676400"/>
            <a:ext cx="8077200" cy="4449763"/>
          </a:xfrm>
        </p:spPr>
        <p:txBody>
          <a:bodyPr>
            <a:normAutofit fontScale="92500" lnSpcReduction="10000"/>
          </a:bodyPr>
          <a:lstStyle/>
          <a:p>
            <a:r>
              <a:rPr lang="en-US" dirty="0" smtClean="0"/>
              <a:t>14 But when he had spent all, there arose a severe famine in that land, and he began to be in want.  15 Then he went and joined himself to a citizen of that country, and he sent him into his fields to feed swine.  16 And he would gladly have filled his stomach with the pods that the swine ate, and no one gave him anything.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sin does to you...</a:t>
            </a:r>
            <a:endParaRPr lang="en-US" dirty="0"/>
          </a:p>
        </p:txBody>
      </p:sp>
      <p:sp>
        <p:nvSpPr>
          <p:cNvPr id="3" name="Content Placeholder 2"/>
          <p:cNvSpPr>
            <a:spLocks noGrp="1"/>
          </p:cNvSpPr>
          <p:nvPr>
            <p:ph idx="1"/>
          </p:nvPr>
        </p:nvSpPr>
        <p:spPr>
          <a:xfrm>
            <a:off x="381000" y="1676400"/>
            <a:ext cx="8305800" cy="4449763"/>
          </a:xfrm>
        </p:spPr>
        <p:txBody>
          <a:bodyPr>
            <a:normAutofit fontScale="92500" lnSpcReduction="10000"/>
          </a:bodyPr>
          <a:lstStyle/>
          <a:p>
            <a:r>
              <a:rPr lang="en-US" dirty="0" smtClean="0"/>
              <a:t>17 "But when he came to himself, he said, 'How many of my father's hired servants have bread enough and to spare, and I perish with hunger!  18 I will arise and go to my father, and will say to him, "Father, I have sinned against heaven and before you,  19 and I am no longer worthy to be called your son. Make me like one of your hired servants."'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remedy for sin…</a:t>
            </a:r>
            <a:endParaRPr lang="en-US" dirty="0"/>
          </a:p>
        </p:txBody>
      </p:sp>
      <p:sp>
        <p:nvSpPr>
          <p:cNvPr id="3" name="Content Placeholder 2"/>
          <p:cNvSpPr>
            <a:spLocks noGrp="1"/>
          </p:cNvSpPr>
          <p:nvPr>
            <p:ph idx="1"/>
          </p:nvPr>
        </p:nvSpPr>
        <p:spPr>
          <a:xfrm>
            <a:off x="2286000" y="1676400"/>
            <a:ext cx="6400800" cy="4449763"/>
          </a:xfrm>
        </p:spPr>
        <p:txBody>
          <a:bodyPr>
            <a:normAutofit fontScale="92500" lnSpcReduction="20000"/>
          </a:bodyPr>
          <a:lstStyle/>
          <a:p>
            <a:r>
              <a:rPr lang="en-US" dirty="0" smtClean="0"/>
              <a:t>20 "And he arose and came to his father. But when he was still a great way off, his father saw him and had compassion, and ran and fell on his neck and kissed him.  21 And the son said to him, 'Father, I have sinned against heaven and in your sight, and am no longer worthy to be called your son.' </a:t>
            </a:r>
          </a:p>
          <a:p>
            <a:endParaRPr lang="en-US" dirty="0"/>
          </a:p>
        </p:txBody>
      </p:sp>
      <p:pic>
        <p:nvPicPr>
          <p:cNvPr id="4" name="Picture 3" descr="prodigalson.jpg"/>
          <p:cNvPicPr>
            <a:picLocks noChangeAspect="1"/>
          </p:cNvPicPr>
          <p:nvPr/>
        </p:nvPicPr>
        <p:blipFill>
          <a:blip r:embed="rId2" cstate="print">
            <a:lum bright="-10000" contrast="10000"/>
          </a:blip>
          <a:srcRect l="21088" r="13556"/>
          <a:stretch>
            <a:fillRect/>
          </a:stretch>
        </p:blipFill>
        <p:spPr>
          <a:xfrm>
            <a:off x="228600" y="1600200"/>
            <a:ext cx="2189161" cy="4495800"/>
          </a:xfrm>
          <a:prstGeom prst="rect">
            <a:avLst/>
          </a:prstGeom>
          <a:effectLst>
            <a:glow rad="228600">
              <a:schemeClr val="tx1">
                <a:alpha val="40000"/>
              </a:schemeClr>
            </a:glow>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remedy for sin…</a:t>
            </a:r>
            <a:endParaRPr lang="en-US" dirty="0"/>
          </a:p>
        </p:txBody>
      </p:sp>
      <p:sp>
        <p:nvSpPr>
          <p:cNvPr id="3" name="Content Placeholder 2"/>
          <p:cNvSpPr>
            <a:spLocks noGrp="1"/>
          </p:cNvSpPr>
          <p:nvPr>
            <p:ph idx="1"/>
          </p:nvPr>
        </p:nvSpPr>
        <p:spPr>
          <a:xfrm>
            <a:off x="2286000" y="1676400"/>
            <a:ext cx="6400800" cy="4449763"/>
          </a:xfrm>
        </p:spPr>
        <p:txBody>
          <a:bodyPr>
            <a:normAutofit fontScale="85000" lnSpcReduction="10000"/>
          </a:bodyPr>
          <a:lstStyle/>
          <a:p>
            <a:r>
              <a:rPr lang="en-US" dirty="0" smtClean="0"/>
              <a:t>22 "But the father said to his servants, 'Bring out the best robe and put it on him, and put a ring on his hand and sandals on his feet.  23 And bring the fatted calf here and kill it, and let us eat and be merry;  24 for this my son was dead and is alive again; he was lost and is found.' And they began to be merry. </a:t>
            </a:r>
            <a:endParaRPr lang="en-US" dirty="0"/>
          </a:p>
        </p:txBody>
      </p:sp>
      <p:pic>
        <p:nvPicPr>
          <p:cNvPr id="4" name="Picture 3" descr="prodigalson.jpg"/>
          <p:cNvPicPr>
            <a:picLocks noChangeAspect="1"/>
          </p:cNvPicPr>
          <p:nvPr/>
        </p:nvPicPr>
        <p:blipFill>
          <a:blip r:embed="rId2" cstate="print">
            <a:lum bright="-10000" contrast="10000"/>
          </a:blip>
          <a:srcRect l="21088" r="13556"/>
          <a:stretch>
            <a:fillRect/>
          </a:stretch>
        </p:blipFill>
        <p:spPr>
          <a:xfrm>
            <a:off x="228600" y="1600200"/>
            <a:ext cx="2189161" cy="4495800"/>
          </a:xfrm>
          <a:prstGeom prst="rect">
            <a:avLst/>
          </a:prstGeom>
          <a:effectLst>
            <a:glow rad="228600">
              <a:schemeClr val="tx1">
                <a:alpha val="40000"/>
              </a:schemeClr>
            </a:glow>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remedy for sin…</a:t>
            </a:r>
            <a:endParaRPr lang="en-US" dirty="0"/>
          </a:p>
        </p:txBody>
      </p:sp>
      <p:sp>
        <p:nvSpPr>
          <p:cNvPr id="3" name="Content Placeholder 2"/>
          <p:cNvSpPr>
            <a:spLocks noGrp="1"/>
          </p:cNvSpPr>
          <p:nvPr>
            <p:ph idx="1"/>
          </p:nvPr>
        </p:nvSpPr>
        <p:spPr>
          <a:xfrm>
            <a:off x="3276600" y="1676400"/>
            <a:ext cx="5410200" cy="4449763"/>
          </a:xfrm>
        </p:spPr>
        <p:txBody>
          <a:bodyPr>
            <a:normAutofit fontScale="77500" lnSpcReduction="20000"/>
          </a:bodyPr>
          <a:lstStyle/>
          <a:p>
            <a:r>
              <a:rPr lang="en-US" dirty="0" smtClean="0"/>
              <a:t>25 "Now his older son was in the field. And as he came and drew near to the house, he heard music and dancing.  26 So he called one of the servants and asked what these things meant.  27 And he said to him, 'Your brother has come, and because he has received him safe and sound, your father has killed the fatted calf.' </a:t>
            </a:r>
            <a:endParaRPr lang="en-US" dirty="0"/>
          </a:p>
        </p:txBody>
      </p:sp>
      <p:pic>
        <p:nvPicPr>
          <p:cNvPr id="5" name="Picture 4" descr="Luke_Chapter_15-9_(Bible_Illustrations_by_Sweet_Media).jpg"/>
          <p:cNvPicPr>
            <a:picLocks noChangeAspect="1"/>
          </p:cNvPicPr>
          <p:nvPr/>
        </p:nvPicPr>
        <p:blipFill>
          <a:blip r:embed="rId2" cstate="print"/>
          <a:stretch>
            <a:fillRect/>
          </a:stretch>
        </p:blipFill>
        <p:spPr>
          <a:xfrm>
            <a:off x="304800" y="2286000"/>
            <a:ext cx="3048000" cy="223647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remedy for sin…</a:t>
            </a:r>
            <a:endParaRPr lang="en-US" dirty="0"/>
          </a:p>
        </p:txBody>
      </p:sp>
      <p:sp>
        <p:nvSpPr>
          <p:cNvPr id="3" name="Content Placeholder 2"/>
          <p:cNvSpPr>
            <a:spLocks noGrp="1"/>
          </p:cNvSpPr>
          <p:nvPr>
            <p:ph idx="1"/>
          </p:nvPr>
        </p:nvSpPr>
        <p:spPr>
          <a:xfrm>
            <a:off x="3276600" y="1676400"/>
            <a:ext cx="5410200" cy="4449763"/>
          </a:xfrm>
        </p:spPr>
        <p:txBody>
          <a:bodyPr>
            <a:normAutofit fontScale="70000" lnSpcReduction="20000"/>
          </a:bodyPr>
          <a:lstStyle/>
          <a:p>
            <a:r>
              <a:rPr lang="en-US" dirty="0" smtClean="0"/>
              <a:t>28 "But he was angry and would not go in. Therefore his father came out and pleaded with him.  29 So he answered and said to his father, 'Lo, these many years I have been serving you; I never transgressed your commandment at any time; and yet you never gave me a young goat, that I might make merry with my friends.  30 But as soon as this son of yours came, who has devoured your livelihood with harlots, you killed the fatted calf for him.' </a:t>
            </a:r>
            <a:endParaRPr lang="en-US" dirty="0"/>
          </a:p>
        </p:txBody>
      </p:sp>
      <p:pic>
        <p:nvPicPr>
          <p:cNvPr id="6" name="Picture 5" descr="Luke_Chapter_15-12_(Bible_Illustrations_by_Sweet_Media).jpg"/>
          <p:cNvPicPr>
            <a:picLocks noChangeAspect="1"/>
          </p:cNvPicPr>
          <p:nvPr/>
        </p:nvPicPr>
        <p:blipFill>
          <a:blip r:embed="rId2" cstate="print"/>
          <a:stretch>
            <a:fillRect/>
          </a:stretch>
        </p:blipFill>
        <p:spPr>
          <a:xfrm>
            <a:off x="304800" y="2362200"/>
            <a:ext cx="3048000" cy="223647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remedy for sin…</a:t>
            </a:r>
            <a:endParaRPr lang="en-US" dirty="0"/>
          </a:p>
        </p:txBody>
      </p:sp>
      <p:sp>
        <p:nvSpPr>
          <p:cNvPr id="3" name="Content Placeholder 2"/>
          <p:cNvSpPr>
            <a:spLocks noGrp="1"/>
          </p:cNvSpPr>
          <p:nvPr>
            <p:ph idx="1"/>
          </p:nvPr>
        </p:nvSpPr>
        <p:spPr>
          <a:xfrm>
            <a:off x="3276600" y="1676400"/>
            <a:ext cx="5410200" cy="4449763"/>
          </a:xfrm>
        </p:spPr>
        <p:txBody>
          <a:bodyPr>
            <a:normAutofit fontScale="92500" lnSpcReduction="10000"/>
          </a:bodyPr>
          <a:lstStyle/>
          <a:p>
            <a:r>
              <a:rPr lang="en-US" dirty="0" smtClean="0"/>
              <a:t>31 "And he said to him, 'Son, you are always with me, and all that I have is yours.  32 It was right that we should make merry and be glad, for your brother was dead and is alive again, and was lost and is found.'" </a:t>
            </a:r>
            <a:endParaRPr lang="en-US" dirty="0"/>
          </a:p>
        </p:txBody>
      </p:sp>
      <p:pic>
        <p:nvPicPr>
          <p:cNvPr id="5" name="Picture 4" descr="Luke_Chapter_15-9_(Bible_Illustrations_by_Sweet_Media).jpg"/>
          <p:cNvPicPr>
            <a:picLocks noChangeAspect="1"/>
          </p:cNvPicPr>
          <p:nvPr/>
        </p:nvPicPr>
        <p:blipFill>
          <a:blip r:embed="rId2" cstate="print"/>
          <a:stretch>
            <a:fillRect/>
          </a:stretch>
        </p:blipFill>
        <p:spPr>
          <a:xfrm>
            <a:off x="304800" y="2286000"/>
            <a:ext cx="3048000" cy="2236470"/>
          </a:xfrm>
          <a:prstGeom prst="rect">
            <a:avLst/>
          </a:prstGeom>
        </p:spPr>
      </p:pic>
      <p:pic>
        <p:nvPicPr>
          <p:cNvPr id="6" name="Picture 5" descr="Luke_Chapter_15-12_(Bible_Illustrations_by_Sweet_Media).jpg"/>
          <p:cNvPicPr>
            <a:picLocks noChangeAspect="1"/>
          </p:cNvPicPr>
          <p:nvPr/>
        </p:nvPicPr>
        <p:blipFill>
          <a:blip r:embed="rId3" cstate="print"/>
          <a:stretch>
            <a:fillRect/>
          </a:stretch>
        </p:blipFill>
        <p:spPr>
          <a:xfrm>
            <a:off x="304800" y="2286000"/>
            <a:ext cx="3048000" cy="223647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silver coin found.jpg"/>
          <p:cNvPicPr>
            <a:picLocks noChangeAspect="1"/>
          </p:cNvPicPr>
          <p:nvPr/>
        </p:nvPicPr>
        <p:blipFill>
          <a:blip r:embed="rId2" cstate="print">
            <a:lum bright="-12000" contrast="10000"/>
          </a:blip>
          <a:srcRect l="38400" r="13292"/>
          <a:stretch>
            <a:fillRect/>
          </a:stretch>
        </p:blipFill>
        <p:spPr>
          <a:xfrm>
            <a:off x="3276600" y="457200"/>
            <a:ext cx="2667001" cy="5791200"/>
          </a:xfrm>
          <a:prstGeom prst="rect">
            <a:avLst/>
          </a:prstGeom>
        </p:spPr>
      </p:pic>
      <p:pic>
        <p:nvPicPr>
          <p:cNvPr id="7" name="Picture 6" descr="prodigalson.jpg"/>
          <p:cNvPicPr>
            <a:picLocks noChangeAspect="1"/>
          </p:cNvPicPr>
          <p:nvPr/>
        </p:nvPicPr>
        <p:blipFill>
          <a:blip r:embed="rId3" cstate="print">
            <a:lum bright="-10000" contrast="10000"/>
          </a:blip>
          <a:srcRect l="21088" r="13556"/>
          <a:stretch>
            <a:fillRect/>
          </a:stretch>
        </p:blipFill>
        <p:spPr>
          <a:xfrm>
            <a:off x="6172200" y="457200"/>
            <a:ext cx="2819936" cy="5791200"/>
          </a:xfrm>
          <a:prstGeom prst="rect">
            <a:avLst/>
          </a:prstGeom>
        </p:spPr>
      </p:pic>
      <p:pic>
        <p:nvPicPr>
          <p:cNvPr id="8" name="Picture 7" descr="shepherd_jesus10.jpg"/>
          <p:cNvPicPr>
            <a:picLocks noChangeAspect="1"/>
          </p:cNvPicPr>
          <p:nvPr/>
        </p:nvPicPr>
        <p:blipFill>
          <a:blip r:embed="rId4" cstate="print">
            <a:lum bright="-12000" contrast="10000"/>
          </a:blip>
          <a:srcRect l="12973" r="9730"/>
          <a:stretch>
            <a:fillRect/>
          </a:stretch>
        </p:blipFill>
        <p:spPr>
          <a:xfrm>
            <a:off x="228600" y="457200"/>
            <a:ext cx="2826007" cy="5791200"/>
          </a:xfrm>
          <a:prstGeom prst="rect">
            <a:avLst/>
          </a:prstGeom>
        </p:spPr>
      </p:pic>
      <p:sp>
        <p:nvSpPr>
          <p:cNvPr id="11" name="Title 10"/>
          <p:cNvSpPr>
            <a:spLocks noGrp="1"/>
          </p:cNvSpPr>
          <p:nvPr>
            <p:ph type="ctrTitle"/>
          </p:nvPr>
        </p:nvSpPr>
        <p:spPr>
          <a:xfrm>
            <a:off x="685800" y="304800"/>
            <a:ext cx="7772400" cy="1676400"/>
          </a:xfrm>
        </p:spPr>
        <p:txBody>
          <a:bodyPr/>
          <a:lstStyle/>
          <a:p>
            <a:r>
              <a:rPr lang="en-US" dirty="0" smtClean="0">
                <a:solidFill>
                  <a:srgbClr val="FFCC00"/>
                </a:solidFill>
              </a:rPr>
              <a:t>Lost and Found</a:t>
            </a:r>
            <a:endParaRPr lang="en-US" dirty="0">
              <a:solidFill>
                <a:srgbClr val="FFCC00"/>
              </a:solidFill>
            </a:endParaRPr>
          </a:p>
        </p:txBody>
      </p:sp>
      <p:sp>
        <p:nvSpPr>
          <p:cNvPr id="12" name="Subtitle 11"/>
          <p:cNvSpPr>
            <a:spLocks noGrp="1"/>
          </p:cNvSpPr>
          <p:nvPr>
            <p:ph type="subTitle" idx="1"/>
          </p:nvPr>
        </p:nvSpPr>
        <p:spPr>
          <a:xfrm>
            <a:off x="1371600" y="5410200"/>
            <a:ext cx="6400800" cy="838200"/>
          </a:xfrm>
        </p:spPr>
        <p:txBody>
          <a:bodyPr>
            <a:normAutofit/>
          </a:bodyPr>
          <a:lstStyle/>
          <a:p>
            <a:r>
              <a:rPr lang="en-US" sz="4400" dirty="0" smtClean="0">
                <a:solidFill>
                  <a:schemeClr val="bg1"/>
                </a:solidFill>
              </a:rPr>
              <a:t>Luke 15:1-32</a:t>
            </a:r>
            <a:endParaRPr lang="en-US" sz="44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ST-Triptych-Art-800x545.jpg"/>
          <p:cNvPicPr>
            <a:picLocks noChangeAspect="1"/>
          </p:cNvPicPr>
          <p:nvPr/>
        </p:nvPicPr>
        <p:blipFill>
          <a:blip r:embed="rId2" cstate="print"/>
          <a:stretch>
            <a:fillRect/>
          </a:stretch>
        </p:blipFill>
        <p:spPr>
          <a:xfrm>
            <a:off x="0" y="304800"/>
            <a:ext cx="9144000" cy="6141720"/>
          </a:xfrm>
          <a:prstGeom prst="rect">
            <a:avLst/>
          </a:prstGeom>
        </p:spPr>
      </p:pic>
      <p:pic>
        <p:nvPicPr>
          <p:cNvPr id="20" name="Picture 19" descr="FROSTED-Triptych-Art-800x544.jpg"/>
          <p:cNvPicPr>
            <a:picLocks noChangeAspect="1"/>
          </p:cNvPicPr>
          <p:nvPr/>
        </p:nvPicPr>
        <p:blipFill>
          <a:blip r:embed="rId3" cstate="print"/>
          <a:stretch>
            <a:fillRect/>
          </a:stretch>
        </p:blipFill>
        <p:spPr>
          <a:xfrm>
            <a:off x="0" y="152400"/>
            <a:ext cx="9144000" cy="6217920"/>
          </a:xfrm>
          <a:prstGeom prst="rect">
            <a:avLst/>
          </a:prstGeom>
        </p:spPr>
      </p:pic>
      <p:sp>
        <p:nvSpPr>
          <p:cNvPr id="21" name="Title 20"/>
          <p:cNvSpPr>
            <a:spLocks noGrp="1"/>
          </p:cNvSpPr>
          <p:nvPr>
            <p:ph type="title"/>
          </p:nvPr>
        </p:nvSpPr>
        <p:spPr/>
        <p:txBody>
          <a:bodyPr/>
          <a:lstStyle/>
          <a:p>
            <a:r>
              <a:rPr lang="en-US" dirty="0" smtClean="0">
                <a:solidFill>
                  <a:srgbClr val="FFCC00"/>
                </a:solidFill>
              </a:rPr>
              <a:t>Triptych ... </a:t>
            </a:r>
            <a:endParaRPr lang="en-US" dirty="0">
              <a:solidFill>
                <a:srgbClr val="FFCC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dissolve">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dissolve">
                                      <p:cBhvr>
                                        <p:cTn id="1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0" y="6477000"/>
            <a:ext cx="9144000" cy="3810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pic>
        <p:nvPicPr>
          <p:cNvPr id="6" name="Picture 5" descr="the-rescue-nathan-greene.jpg"/>
          <p:cNvPicPr>
            <a:picLocks noChangeAspect="1"/>
          </p:cNvPicPr>
          <p:nvPr/>
        </p:nvPicPr>
        <p:blipFill>
          <a:blip r:embed="rId2" cstate="print"/>
          <a:srcRect l="9664" r="21745"/>
          <a:stretch>
            <a:fillRect/>
          </a:stretch>
        </p:blipFill>
        <p:spPr>
          <a:xfrm>
            <a:off x="228600" y="304800"/>
            <a:ext cx="2803530" cy="5943600"/>
          </a:xfrm>
          <a:prstGeom prst="rect">
            <a:avLst/>
          </a:prstGeom>
        </p:spPr>
      </p:pic>
      <p:pic>
        <p:nvPicPr>
          <p:cNvPr id="7" name="Picture 6" descr="Lost_Coin_02.jpg"/>
          <p:cNvPicPr>
            <a:picLocks noChangeAspect="1"/>
          </p:cNvPicPr>
          <p:nvPr/>
        </p:nvPicPr>
        <p:blipFill>
          <a:blip r:embed="rId3" cstate="print"/>
          <a:srcRect l="12605"/>
          <a:stretch>
            <a:fillRect/>
          </a:stretch>
        </p:blipFill>
        <p:spPr>
          <a:xfrm>
            <a:off x="3200400" y="304800"/>
            <a:ext cx="2743200" cy="5943600"/>
          </a:xfrm>
          <a:prstGeom prst="rect">
            <a:avLst/>
          </a:prstGeom>
        </p:spPr>
      </p:pic>
      <p:pic>
        <p:nvPicPr>
          <p:cNvPr id="8" name="Picture 7" descr="the lost son.jpg"/>
          <p:cNvPicPr>
            <a:picLocks noChangeAspect="1"/>
          </p:cNvPicPr>
          <p:nvPr/>
        </p:nvPicPr>
        <p:blipFill>
          <a:blip r:embed="rId4" cstate="print"/>
          <a:stretch>
            <a:fillRect/>
          </a:stretch>
        </p:blipFill>
        <p:spPr>
          <a:xfrm>
            <a:off x="6172200" y="304800"/>
            <a:ext cx="2789186" cy="594360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e_Lost_Sheep.jpg"/>
          <p:cNvPicPr>
            <a:picLocks noChangeAspect="1"/>
          </p:cNvPicPr>
          <p:nvPr/>
        </p:nvPicPr>
        <p:blipFill>
          <a:blip r:embed="rId2" cstate="print">
            <a:lum bright="-35000" contrast="10000"/>
          </a:blip>
          <a:stretch>
            <a:fillRect/>
          </a:stretch>
        </p:blipFill>
        <p:spPr>
          <a:xfrm>
            <a:off x="-1" y="0"/>
            <a:ext cx="9144001" cy="6858000"/>
          </a:xfrm>
          <a:prstGeom prst="rect">
            <a:avLst/>
          </a:prstGeom>
        </p:spPr>
      </p:pic>
      <p:sp>
        <p:nvSpPr>
          <p:cNvPr id="3" name="Rectangle 2"/>
          <p:cNvSpPr/>
          <p:nvPr/>
        </p:nvSpPr>
        <p:spPr>
          <a:xfrm flipV="1">
            <a:off x="0" y="6477000"/>
            <a:ext cx="9144000" cy="3810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silver coin found.jpg"/>
          <p:cNvPicPr>
            <a:picLocks noChangeAspect="1"/>
          </p:cNvPicPr>
          <p:nvPr/>
        </p:nvPicPr>
        <p:blipFill>
          <a:blip r:embed="rId2" cstate="print">
            <a:lum bright="-12000" contrast="10000"/>
          </a:blip>
          <a:srcRect l="38400" r="13292"/>
          <a:stretch>
            <a:fillRect/>
          </a:stretch>
        </p:blipFill>
        <p:spPr>
          <a:xfrm>
            <a:off x="3276600" y="457200"/>
            <a:ext cx="2667001" cy="5791200"/>
          </a:xfrm>
          <a:prstGeom prst="rect">
            <a:avLst/>
          </a:prstGeom>
        </p:spPr>
      </p:pic>
      <p:pic>
        <p:nvPicPr>
          <p:cNvPr id="7" name="Picture 6" descr="prodigalson.jpg"/>
          <p:cNvPicPr>
            <a:picLocks noChangeAspect="1"/>
          </p:cNvPicPr>
          <p:nvPr/>
        </p:nvPicPr>
        <p:blipFill>
          <a:blip r:embed="rId3" cstate="print">
            <a:lum bright="-10000" contrast="10000"/>
          </a:blip>
          <a:srcRect l="21088" r="13556"/>
          <a:stretch>
            <a:fillRect/>
          </a:stretch>
        </p:blipFill>
        <p:spPr>
          <a:xfrm>
            <a:off x="6172200" y="457200"/>
            <a:ext cx="2819936" cy="5791200"/>
          </a:xfrm>
          <a:prstGeom prst="rect">
            <a:avLst/>
          </a:prstGeom>
        </p:spPr>
      </p:pic>
      <p:pic>
        <p:nvPicPr>
          <p:cNvPr id="8" name="Picture 7" descr="shepherd_jesus10.jpg"/>
          <p:cNvPicPr>
            <a:picLocks noChangeAspect="1"/>
          </p:cNvPicPr>
          <p:nvPr/>
        </p:nvPicPr>
        <p:blipFill>
          <a:blip r:embed="rId4" cstate="print">
            <a:lum bright="-12000" contrast="10000"/>
          </a:blip>
          <a:srcRect l="12973" r="9730"/>
          <a:stretch>
            <a:fillRect/>
          </a:stretch>
        </p:blipFill>
        <p:spPr>
          <a:xfrm>
            <a:off x="228600" y="457200"/>
            <a:ext cx="2826007" cy="5791200"/>
          </a:xfrm>
          <a:prstGeom prst="rect">
            <a:avLst/>
          </a:prstGeom>
        </p:spPr>
      </p:pic>
      <p:sp>
        <p:nvSpPr>
          <p:cNvPr id="13" name="Title 12"/>
          <p:cNvSpPr>
            <a:spLocks noGrp="1"/>
          </p:cNvSpPr>
          <p:nvPr>
            <p:ph type="title"/>
          </p:nvPr>
        </p:nvSpPr>
        <p:spPr/>
        <p:txBody>
          <a:bodyPr>
            <a:normAutofit/>
          </a:bodyPr>
          <a:lstStyle/>
          <a:p>
            <a:r>
              <a:rPr lang="en-US" dirty="0" smtClean="0">
                <a:solidFill>
                  <a:srgbClr val="FFCC00"/>
                </a:solidFill>
              </a:rPr>
              <a:t>Three parables ...</a:t>
            </a:r>
            <a:endParaRPr lang="en-US" dirty="0">
              <a:solidFill>
                <a:srgbClr val="FFCC00"/>
              </a:solidFill>
            </a:endParaRPr>
          </a:p>
        </p:txBody>
      </p:sp>
      <p:sp>
        <p:nvSpPr>
          <p:cNvPr id="14" name="Content Placeholder 13"/>
          <p:cNvSpPr>
            <a:spLocks noGrp="1"/>
          </p:cNvSpPr>
          <p:nvPr>
            <p:ph idx="1"/>
          </p:nvPr>
        </p:nvSpPr>
        <p:spPr>
          <a:xfrm>
            <a:off x="457200" y="4800600"/>
            <a:ext cx="8229600" cy="1325563"/>
          </a:xfrm>
        </p:spPr>
        <p:txBody>
          <a:bodyPr/>
          <a:lstStyle/>
          <a:p>
            <a:r>
              <a:rPr lang="en-US" dirty="0" smtClean="0"/>
              <a:t>Three stories which fit together to teach the same lesson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
                                            <p:txEl>
                                              <p:pRg st="0" end="0"/>
                                            </p:txEl>
                                          </p:spTgt>
                                        </p:tgtEl>
                                        <p:attrNameLst>
                                          <p:attrName>style.visibility</p:attrName>
                                        </p:attrNameLst>
                                      </p:cBhvr>
                                      <p:to>
                                        <p:strVal val="visible"/>
                                      </p:to>
                                    </p:set>
                                    <p:animEffect transition="in" filter="dissolve">
                                      <p:cBhvr>
                                        <p:cTn id="12"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Luke 15 1-2.jpg"/>
          <p:cNvPicPr>
            <a:picLocks noChangeAspect="1"/>
          </p:cNvPicPr>
          <p:nvPr/>
        </p:nvPicPr>
        <p:blipFill>
          <a:blip r:embed="rId3" cstate="print">
            <a:lum bright="-5000" contrast="10000"/>
          </a:blip>
          <a:stretch>
            <a:fillRect/>
          </a:stretch>
        </p:blipFill>
        <p:spPr>
          <a:xfrm>
            <a:off x="2971800" y="457200"/>
            <a:ext cx="3276600" cy="2736015"/>
          </a:xfrm>
          <a:prstGeom prst="rect">
            <a:avLst/>
          </a:prstGeom>
          <a:effectLst>
            <a:glow rad="228600">
              <a:schemeClr val="tx1">
                <a:alpha val="40000"/>
              </a:schemeClr>
            </a:glow>
          </a:effectLst>
        </p:spPr>
      </p:pic>
      <p:sp>
        <p:nvSpPr>
          <p:cNvPr id="4" name="Rectangle 3"/>
          <p:cNvSpPr/>
          <p:nvPr/>
        </p:nvSpPr>
        <p:spPr>
          <a:xfrm flipV="1">
            <a:off x="0" y="6477000"/>
            <a:ext cx="9144000" cy="3810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17" name="Title 16"/>
          <p:cNvSpPr>
            <a:spLocks noGrp="1"/>
          </p:cNvSpPr>
          <p:nvPr>
            <p:ph type="title"/>
          </p:nvPr>
        </p:nvSpPr>
        <p:spPr>
          <a:xfrm>
            <a:off x="457200" y="304800"/>
            <a:ext cx="5562600" cy="1447800"/>
          </a:xfrm>
        </p:spPr>
        <p:txBody>
          <a:bodyPr>
            <a:normAutofit/>
          </a:bodyPr>
          <a:lstStyle/>
          <a:p>
            <a:r>
              <a:rPr lang="en-US" dirty="0" smtClean="0">
                <a:solidFill>
                  <a:srgbClr val="FFCC00"/>
                </a:solidFill>
              </a:rPr>
              <a:t>Jesus criticized..</a:t>
            </a:r>
            <a:endParaRPr lang="en-US" dirty="0">
              <a:solidFill>
                <a:srgbClr val="FFCC00"/>
              </a:solidFill>
            </a:endParaRPr>
          </a:p>
        </p:txBody>
      </p:sp>
      <p:sp>
        <p:nvSpPr>
          <p:cNvPr id="15" name="Content Placeholder 14"/>
          <p:cNvSpPr>
            <a:spLocks noGrp="1"/>
          </p:cNvSpPr>
          <p:nvPr>
            <p:ph idx="1"/>
          </p:nvPr>
        </p:nvSpPr>
        <p:spPr>
          <a:xfrm>
            <a:off x="457200" y="3429000"/>
            <a:ext cx="8229600" cy="2697163"/>
          </a:xfrm>
        </p:spPr>
        <p:txBody>
          <a:bodyPr>
            <a:normAutofit fontScale="92500"/>
          </a:bodyPr>
          <a:lstStyle/>
          <a:p>
            <a:r>
              <a:rPr lang="en-US" dirty="0" smtClean="0"/>
              <a:t>Luke 15:1-2  Then all the tax collectors and the sinners drew near to Him to hear Him. 2 And the Pharisees and scribes complained, saying, "This Man receives sinners and eats with them."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dissolve">
                                      <p:cBhvr>
                                        <p:cTn id="7" dur="500"/>
                                        <p:tgtEl>
                                          <p:spTgt spid="1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5">
                                            <p:txEl>
                                              <p:pRg st="0" end="0"/>
                                            </p:txEl>
                                          </p:spTgt>
                                        </p:tgtEl>
                                        <p:attrNameLst>
                                          <p:attrName>style.visibility</p:attrName>
                                        </p:attrNameLst>
                                      </p:cBhvr>
                                      <p:to>
                                        <p:strVal val="visible"/>
                                      </p:to>
                                    </p:set>
                                    <p:animEffect transition="in" filter="dissolve">
                                      <p:cBhvr>
                                        <p:cTn id="10"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uke 19 10 02.jpg"/>
          <p:cNvPicPr>
            <a:picLocks noChangeAspect="1"/>
          </p:cNvPicPr>
          <p:nvPr/>
        </p:nvPicPr>
        <p:blipFill>
          <a:blip r:embed="rId2" cstate="print">
            <a:lum bright="-5000" contrast="10000"/>
          </a:blip>
          <a:stretch>
            <a:fillRect/>
          </a:stretch>
        </p:blipFill>
        <p:spPr>
          <a:xfrm>
            <a:off x="0" y="0"/>
            <a:ext cx="9144000" cy="6858000"/>
          </a:xfrm>
          <a:prstGeom prst="rect">
            <a:avLst/>
          </a:prstGeom>
        </p:spPr>
      </p:pic>
      <p:sp>
        <p:nvSpPr>
          <p:cNvPr id="3" name="Rectangle 2"/>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457200" y="274638"/>
            <a:ext cx="6400800" cy="1143000"/>
          </a:xfrm>
        </p:spPr>
        <p:txBody>
          <a:bodyPr>
            <a:normAutofit fontScale="90000"/>
          </a:bodyPr>
          <a:lstStyle/>
          <a:p>
            <a:r>
              <a:rPr lang="en-US" dirty="0" smtClean="0">
                <a:solidFill>
                  <a:srgbClr val="FFCC00"/>
                </a:solidFill>
              </a:rPr>
              <a:t>“I came to seek and save the lost..”</a:t>
            </a:r>
            <a:endParaRPr lang="en-US" dirty="0">
              <a:solidFill>
                <a:srgbClr val="FFCC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he-rescue-nathan-greene.jpg"/>
          <p:cNvPicPr>
            <a:picLocks noChangeAspect="1"/>
          </p:cNvPicPr>
          <p:nvPr/>
        </p:nvPicPr>
        <p:blipFill>
          <a:blip r:embed="rId2" cstate="print"/>
          <a:srcRect l="9664" r="21745"/>
          <a:stretch>
            <a:fillRect/>
          </a:stretch>
        </p:blipFill>
        <p:spPr>
          <a:xfrm>
            <a:off x="457200" y="1219200"/>
            <a:ext cx="2192504" cy="4648200"/>
          </a:xfrm>
          <a:prstGeom prst="rect">
            <a:avLst/>
          </a:prstGeom>
          <a:effectLst>
            <a:glow rad="228600">
              <a:schemeClr val="tx1">
                <a:alpha val="40000"/>
              </a:schemeClr>
            </a:glow>
          </a:effectLst>
        </p:spPr>
      </p:pic>
      <p:pic>
        <p:nvPicPr>
          <p:cNvPr id="4" name="Picture 3" descr="shepherd_jesus10.jpg"/>
          <p:cNvPicPr>
            <a:picLocks noChangeAspect="1"/>
          </p:cNvPicPr>
          <p:nvPr/>
        </p:nvPicPr>
        <p:blipFill>
          <a:blip r:embed="rId3" cstate="print">
            <a:lum bright="-12000" contrast="10000"/>
          </a:blip>
          <a:srcRect l="12973" r="9730"/>
          <a:stretch>
            <a:fillRect/>
          </a:stretch>
        </p:blipFill>
        <p:spPr>
          <a:xfrm>
            <a:off x="457200" y="1219200"/>
            <a:ext cx="2195705" cy="4724401"/>
          </a:xfrm>
          <a:prstGeom prst="rect">
            <a:avLst/>
          </a:prstGeom>
        </p:spPr>
      </p:pic>
      <p:sp>
        <p:nvSpPr>
          <p:cNvPr id="5" name="Title 4"/>
          <p:cNvSpPr>
            <a:spLocks noGrp="1"/>
          </p:cNvSpPr>
          <p:nvPr>
            <p:ph type="title"/>
          </p:nvPr>
        </p:nvSpPr>
        <p:spPr/>
        <p:txBody>
          <a:bodyPr>
            <a:normAutofit/>
          </a:bodyPr>
          <a:lstStyle/>
          <a:p>
            <a:r>
              <a:rPr lang="en-US" dirty="0" smtClean="0">
                <a:solidFill>
                  <a:srgbClr val="FFCC00"/>
                </a:solidFill>
              </a:rPr>
              <a:t>The lost sheep ..</a:t>
            </a:r>
            <a:endParaRPr lang="en-US" dirty="0">
              <a:solidFill>
                <a:srgbClr val="FFCC00"/>
              </a:solidFill>
            </a:endParaRPr>
          </a:p>
        </p:txBody>
      </p:sp>
      <p:sp>
        <p:nvSpPr>
          <p:cNvPr id="6" name="Content Placeholder 5"/>
          <p:cNvSpPr>
            <a:spLocks noGrp="1"/>
          </p:cNvSpPr>
          <p:nvPr>
            <p:ph idx="1"/>
          </p:nvPr>
        </p:nvSpPr>
        <p:spPr>
          <a:xfrm>
            <a:off x="2514600" y="1600200"/>
            <a:ext cx="6400800" cy="4953000"/>
          </a:xfrm>
        </p:spPr>
        <p:txBody>
          <a:bodyPr>
            <a:normAutofit fontScale="70000" lnSpcReduction="20000"/>
          </a:bodyPr>
          <a:lstStyle/>
          <a:p>
            <a:r>
              <a:rPr lang="en-US" dirty="0" smtClean="0"/>
              <a:t>Luke 15:4-7 "What man of you, having a hundred sheep, if he loses one of them, does not leave the ninety-nine in the wilderness, and go after the one which is lost until he finds it?  5 And when he has found it, he lays it on his shoulders, rejoicing.  6 And when he comes home, he calls together his friends and neighbors, saying to them, 'Rejoice with me, for I have found my sheep which was lost!'  7 I say to you that likewise there will be more joy in heaven over one sinner who repents than over ninety-nine just persons who need no repentance. </a:t>
            </a:r>
          </a:p>
          <a:p>
            <a:endParaRPr lang="en-US" dirty="0"/>
          </a:p>
        </p:txBody>
      </p:sp>
      <p:sp>
        <p:nvSpPr>
          <p:cNvPr id="7" name="Rectangle 6"/>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dissolve">
                                      <p:cBhvr>
                                        <p:cTn id="10"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ilver coin found.jpg"/>
          <p:cNvPicPr>
            <a:picLocks noChangeAspect="1"/>
          </p:cNvPicPr>
          <p:nvPr/>
        </p:nvPicPr>
        <p:blipFill>
          <a:blip r:embed="rId2" cstate="print">
            <a:lum bright="-12000" contrast="10000"/>
          </a:blip>
          <a:srcRect l="38400" r="13292"/>
          <a:stretch>
            <a:fillRect/>
          </a:stretch>
        </p:blipFill>
        <p:spPr>
          <a:xfrm>
            <a:off x="304800" y="1676400"/>
            <a:ext cx="2035343" cy="4419600"/>
          </a:xfrm>
          <a:prstGeom prst="rect">
            <a:avLst/>
          </a:prstGeom>
        </p:spPr>
      </p:pic>
      <p:sp>
        <p:nvSpPr>
          <p:cNvPr id="5" name="Title 4"/>
          <p:cNvSpPr>
            <a:spLocks noGrp="1"/>
          </p:cNvSpPr>
          <p:nvPr>
            <p:ph type="title"/>
          </p:nvPr>
        </p:nvSpPr>
        <p:spPr/>
        <p:txBody>
          <a:bodyPr/>
          <a:lstStyle/>
          <a:p>
            <a:r>
              <a:rPr lang="en-US" dirty="0" smtClean="0">
                <a:solidFill>
                  <a:srgbClr val="FFCC00"/>
                </a:solidFill>
              </a:rPr>
              <a:t>The lost coin ...</a:t>
            </a:r>
            <a:endParaRPr lang="en-US" dirty="0">
              <a:solidFill>
                <a:srgbClr val="FFCC00"/>
              </a:solidFill>
            </a:endParaRPr>
          </a:p>
        </p:txBody>
      </p:sp>
      <p:sp>
        <p:nvSpPr>
          <p:cNvPr id="6" name="Content Placeholder 5"/>
          <p:cNvSpPr>
            <a:spLocks noGrp="1"/>
          </p:cNvSpPr>
          <p:nvPr>
            <p:ph idx="1"/>
          </p:nvPr>
        </p:nvSpPr>
        <p:spPr>
          <a:xfrm>
            <a:off x="2590800" y="1676400"/>
            <a:ext cx="6096000" cy="4419600"/>
          </a:xfrm>
        </p:spPr>
        <p:txBody>
          <a:bodyPr>
            <a:normAutofit fontScale="77500" lnSpcReduction="20000"/>
          </a:bodyPr>
          <a:lstStyle/>
          <a:p>
            <a:r>
              <a:rPr lang="en-US" dirty="0" smtClean="0"/>
              <a:t>15:8-10 "Or what woman, having ten silver coins, if she loses one coin, does not light a lamp, sweep the house, and search carefully until she finds it?  9 And when she has found it, she calls her friends and neighbors together, saying, 'Rejoice with me, for I have found the piece which I lost!'  10 Likewise, I say to you, there is joy in the presence of the angels of God over one sinner who repents." </a:t>
            </a:r>
          </a:p>
          <a:p>
            <a:endParaRPr lang="en-US" dirty="0"/>
          </a:p>
        </p:txBody>
      </p:sp>
      <p:sp>
        <p:nvSpPr>
          <p:cNvPr id="7" name="Rectangle 6"/>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dissolve">
                                      <p:cBhvr>
                                        <p:cTn id="10"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odigalson.jpg"/>
          <p:cNvPicPr>
            <a:picLocks noChangeAspect="1"/>
          </p:cNvPicPr>
          <p:nvPr/>
        </p:nvPicPr>
        <p:blipFill>
          <a:blip r:embed="rId2" cstate="print">
            <a:lum bright="-10000" contrast="10000"/>
          </a:blip>
          <a:srcRect l="21088" r="13556"/>
          <a:stretch>
            <a:fillRect/>
          </a:stretch>
        </p:blipFill>
        <p:spPr>
          <a:xfrm>
            <a:off x="228600" y="1600200"/>
            <a:ext cx="2189161" cy="4495800"/>
          </a:xfrm>
          <a:prstGeom prst="rect">
            <a:avLst/>
          </a:prstGeom>
          <a:effectLst>
            <a:glow rad="228600">
              <a:schemeClr val="tx1">
                <a:alpha val="40000"/>
              </a:schemeClr>
            </a:glow>
          </a:effectLst>
        </p:spPr>
      </p:pic>
      <p:sp>
        <p:nvSpPr>
          <p:cNvPr id="5" name="Title 4"/>
          <p:cNvSpPr>
            <a:spLocks noGrp="1"/>
          </p:cNvSpPr>
          <p:nvPr>
            <p:ph type="title"/>
          </p:nvPr>
        </p:nvSpPr>
        <p:spPr/>
        <p:txBody>
          <a:bodyPr/>
          <a:lstStyle/>
          <a:p>
            <a:r>
              <a:rPr lang="en-US" dirty="0" smtClean="0">
                <a:solidFill>
                  <a:srgbClr val="FFCC00"/>
                </a:solidFill>
              </a:rPr>
              <a:t>The lost son ...</a:t>
            </a:r>
            <a:endParaRPr lang="en-US" dirty="0">
              <a:solidFill>
                <a:srgbClr val="FFCC00"/>
              </a:solidFill>
            </a:endParaRPr>
          </a:p>
        </p:txBody>
      </p:sp>
      <p:sp>
        <p:nvSpPr>
          <p:cNvPr id="6" name="Content Placeholder 5"/>
          <p:cNvSpPr>
            <a:spLocks noGrp="1"/>
          </p:cNvSpPr>
          <p:nvPr>
            <p:ph idx="1"/>
          </p:nvPr>
        </p:nvSpPr>
        <p:spPr>
          <a:xfrm>
            <a:off x="2743200" y="1600201"/>
            <a:ext cx="5943600" cy="2362200"/>
          </a:xfrm>
        </p:spPr>
        <p:txBody>
          <a:bodyPr>
            <a:normAutofit fontScale="92500"/>
          </a:bodyPr>
          <a:lstStyle/>
          <a:p>
            <a:r>
              <a:rPr lang="en-US" dirty="0" smtClean="0"/>
              <a:t>Jesus’ main lesson is to help us understand that this son was also lost to his father who rejoiced at his return …</a:t>
            </a:r>
            <a:endParaRPr lang="en-US" dirty="0"/>
          </a:p>
        </p:txBody>
      </p:sp>
      <p:pic>
        <p:nvPicPr>
          <p:cNvPr id="7" name="Picture 6" descr="roy_rogers.jpg"/>
          <p:cNvPicPr>
            <a:picLocks noChangeAspect="1"/>
          </p:cNvPicPr>
          <p:nvPr/>
        </p:nvPicPr>
        <p:blipFill>
          <a:blip r:embed="rId3" cstate="print"/>
          <a:stretch>
            <a:fillRect/>
          </a:stretch>
        </p:blipFill>
        <p:spPr>
          <a:xfrm>
            <a:off x="7086600" y="4038600"/>
            <a:ext cx="1600200" cy="2159000"/>
          </a:xfrm>
          <a:prstGeom prst="rect">
            <a:avLst/>
          </a:prstGeom>
          <a:effectLst>
            <a:glow rad="228600">
              <a:schemeClr val="tx1">
                <a:alpha val="40000"/>
              </a:schemeClr>
            </a:glow>
          </a:effectLst>
        </p:spPr>
      </p:pic>
      <p:sp>
        <p:nvSpPr>
          <p:cNvPr id="8" name="TextBox 7"/>
          <p:cNvSpPr txBox="1"/>
          <p:nvPr/>
        </p:nvSpPr>
        <p:spPr>
          <a:xfrm>
            <a:off x="5486400" y="5562600"/>
            <a:ext cx="3276600" cy="523220"/>
          </a:xfrm>
          <a:prstGeom prst="rect">
            <a:avLst/>
          </a:prstGeom>
          <a:noFill/>
        </p:spPr>
        <p:txBody>
          <a:bodyPr wrap="square" rtlCol="0">
            <a:spAutoFit/>
          </a:bodyPr>
          <a:lstStyle/>
          <a:p>
            <a:r>
              <a:rPr lang="en-US" sz="2800" dirty="0" smtClean="0">
                <a:solidFill>
                  <a:schemeClr val="bg1"/>
                </a:solidFill>
                <a:effectLst>
                  <a:glow rad="228600">
                    <a:schemeClr val="tx1">
                      <a:alpha val="40000"/>
                    </a:schemeClr>
                  </a:glow>
                </a:effectLst>
                <a:latin typeface="Georgia" pitchFamily="18" charset="0"/>
              </a:rPr>
              <a:t>Happy endings..</a:t>
            </a:r>
            <a:endParaRPr lang="en-US" sz="2800" dirty="0">
              <a:solidFill>
                <a:schemeClr val="bg1"/>
              </a:solidFill>
              <a:effectLst>
                <a:glow rad="228600">
                  <a:schemeClr val="tx1">
                    <a:alpha val="40000"/>
                  </a:schemeClr>
                </a:glow>
              </a:effectLst>
              <a:latin typeface="Georgia" pitchFamily="18" charset="0"/>
            </a:endParaRPr>
          </a:p>
        </p:txBody>
      </p:sp>
      <p:sp>
        <p:nvSpPr>
          <p:cNvPr id="9" name="Rectangle 8"/>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dissolve">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Luke 15 15-19.jpg"/>
          <p:cNvPicPr>
            <a:picLocks noChangeAspect="1"/>
          </p:cNvPicPr>
          <p:nvPr/>
        </p:nvPicPr>
        <p:blipFill>
          <a:blip r:embed="rId2" cstate="print"/>
          <a:srcRect l="40000" r="10000"/>
          <a:stretch>
            <a:fillRect/>
          </a:stretch>
        </p:blipFill>
        <p:spPr>
          <a:xfrm>
            <a:off x="304800" y="1600200"/>
            <a:ext cx="2107406" cy="4495800"/>
          </a:xfrm>
          <a:prstGeom prst="rect">
            <a:avLst/>
          </a:prstGeom>
        </p:spPr>
      </p:pic>
      <p:sp>
        <p:nvSpPr>
          <p:cNvPr id="7" name="Title 6"/>
          <p:cNvSpPr>
            <a:spLocks noGrp="1"/>
          </p:cNvSpPr>
          <p:nvPr>
            <p:ph type="title"/>
          </p:nvPr>
        </p:nvSpPr>
        <p:spPr>
          <a:xfrm>
            <a:off x="228600" y="304800"/>
            <a:ext cx="5562600" cy="1143000"/>
          </a:xfrm>
        </p:spPr>
        <p:txBody>
          <a:bodyPr>
            <a:normAutofit/>
          </a:bodyPr>
          <a:lstStyle/>
          <a:p>
            <a:r>
              <a:rPr lang="en-US" dirty="0" smtClean="0">
                <a:solidFill>
                  <a:srgbClr val="FFCC00"/>
                </a:solidFill>
              </a:rPr>
              <a:t>The “Prodigal” Son ... </a:t>
            </a:r>
            <a:endParaRPr lang="en-US" dirty="0">
              <a:solidFill>
                <a:srgbClr val="FFCC00"/>
              </a:solidFill>
            </a:endParaRPr>
          </a:p>
        </p:txBody>
      </p:sp>
      <p:sp>
        <p:nvSpPr>
          <p:cNvPr id="8" name="Content Placeholder 7"/>
          <p:cNvSpPr>
            <a:spLocks noGrp="1"/>
          </p:cNvSpPr>
          <p:nvPr>
            <p:ph idx="1"/>
          </p:nvPr>
        </p:nvSpPr>
        <p:spPr>
          <a:xfrm>
            <a:off x="2667000" y="1676400"/>
            <a:ext cx="6019800" cy="4449763"/>
          </a:xfrm>
        </p:spPr>
        <p:txBody>
          <a:bodyPr/>
          <a:lstStyle/>
          <a:p>
            <a:pPr>
              <a:buNone/>
            </a:pPr>
            <a:r>
              <a:rPr lang="en-US" dirty="0" smtClean="0"/>
              <a:t>Three truths ..</a:t>
            </a:r>
          </a:p>
          <a:p>
            <a:pPr lvl="1"/>
            <a:r>
              <a:rPr lang="en-US" sz="3600" dirty="0" smtClean="0"/>
              <a:t>What sin is …</a:t>
            </a:r>
          </a:p>
          <a:p>
            <a:pPr lvl="1"/>
            <a:r>
              <a:rPr lang="en-US" sz="3600" dirty="0" smtClean="0"/>
              <a:t>What sin does …</a:t>
            </a:r>
          </a:p>
          <a:p>
            <a:pPr lvl="1"/>
            <a:r>
              <a:rPr lang="en-US" sz="3600" dirty="0" smtClean="0"/>
              <a:t>The Remedy for sin …</a:t>
            </a:r>
            <a:endParaRPr lang="en-US" sz="3600" dirty="0"/>
          </a:p>
        </p:txBody>
      </p:sp>
      <p:sp>
        <p:nvSpPr>
          <p:cNvPr id="9" name="Title 6"/>
          <p:cNvSpPr txBox="1">
            <a:spLocks/>
          </p:cNvSpPr>
          <p:nvPr/>
        </p:nvSpPr>
        <p:spPr>
          <a:xfrm>
            <a:off x="4038600" y="381000"/>
            <a:ext cx="1905000" cy="1143000"/>
          </a:xfrm>
          <a:prstGeom prst="rect">
            <a:avLst/>
          </a:prstGeom>
          <a:noFill/>
        </p:spPr>
        <p:txBody>
          <a:bodyPr vert="horz" lIns="91440" tIns="45720" rIns="91440" bIns="45720" rtlCol="0" anchor="ctr">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6000" b="0" i="0" u="none" strike="noStrike" kern="1200" cap="none" spc="0" normalizeH="0" baseline="0" noProof="0" dirty="0" smtClean="0">
                <a:ln>
                  <a:noFill/>
                </a:ln>
                <a:solidFill>
                  <a:srgbClr val="FFCC00"/>
                </a:solidFill>
                <a:effectLst>
                  <a:glow rad="228600">
                    <a:schemeClr val="tx1">
                      <a:alpha val="40000"/>
                    </a:schemeClr>
                  </a:glow>
                </a:effectLst>
                <a:uLnTx/>
                <a:uFillTx/>
                <a:latin typeface="Gill Sans MT Ext Condensed Bold" pitchFamily="34" charset="0"/>
                <a:ea typeface="+mj-ea"/>
                <a:cs typeface="Times New Roman" pitchFamily="18" charset="0"/>
              </a:rPr>
              <a:t>(wasteful)</a:t>
            </a:r>
            <a:endParaRPr kumimoji="0" lang="en-US" sz="6000" b="0" i="0" u="none" strike="noStrike" kern="1200" cap="none" spc="0" normalizeH="0" baseline="0" noProof="0" dirty="0">
              <a:ln>
                <a:noFill/>
              </a:ln>
              <a:solidFill>
                <a:srgbClr val="FFCC00"/>
              </a:solidFill>
              <a:effectLst>
                <a:glow rad="228600">
                  <a:schemeClr val="tx1">
                    <a:alpha val="40000"/>
                  </a:schemeClr>
                </a:glow>
              </a:effectLst>
              <a:uLnTx/>
              <a:uFillTx/>
              <a:latin typeface="Gill Sans MT Ext Condensed Bold" pitchFamily="34" charset="0"/>
              <a:ea typeface="+mj-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dissolve">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8">
                                            <p:txEl>
                                              <p:pRg st="1" end="1"/>
                                            </p:txEl>
                                          </p:spTgt>
                                        </p:tgtEl>
                                        <p:attrNameLst>
                                          <p:attrName>style.visibility</p:attrName>
                                        </p:attrNameLst>
                                      </p:cBhvr>
                                      <p:to>
                                        <p:strVal val="visible"/>
                                      </p:to>
                                    </p:set>
                                    <p:animEffect transition="in" filter="dissolve">
                                      <p:cBhvr>
                                        <p:cTn id="22" dur="500"/>
                                        <p:tgtEl>
                                          <p:spTgt spid="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Effect transition="in" filter="dissolve">
                                      <p:cBhvr>
                                        <p:cTn id="27" dur="500"/>
                                        <p:tgtEl>
                                          <p:spTgt spid="8">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8">
                                            <p:txEl>
                                              <p:pRg st="3" end="3"/>
                                            </p:txEl>
                                          </p:spTgt>
                                        </p:tgtEl>
                                        <p:attrNameLst>
                                          <p:attrName>style.visibility</p:attrName>
                                        </p:attrNameLst>
                                      </p:cBhvr>
                                      <p:to>
                                        <p:strVal val="visible"/>
                                      </p:to>
                                    </p:set>
                                    <p:animEffect transition="in" filter="dissolve">
                                      <p:cBhvr>
                                        <p:cTn id="32"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740</TotalTime>
  <Words>1026</Words>
  <Application>Microsoft Office PowerPoint</Application>
  <PresentationFormat>On-screen Show (4:3)</PresentationFormat>
  <Paragraphs>44</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Lost and Found</vt:lpstr>
      <vt:lpstr>Triptych ... </vt:lpstr>
      <vt:lpstr>Three parables ...</vt:lpstr>
      <vt:lpstr>Jesus criticized..</vt:lpstr>
      <vt:lpstr>“I came to seek and save the lost..”</vt:lpstr>
      <vt:lpstr>The lost sheep ..</vt:lpstr>
      <vt:lpstr>The lost coin ...</vt:lpstr>
      <vt:lpstr>The lost son ...</vt:lpstr>
      <vt:lpstr>The “Prodigal” Son ... </vt:lpstr>
      <vt:lpstr>Sin is selfish ..</vt:lpstr>
      <vt:lpstr>Sin is selfish ..</vt:lpstr>
      <vt:lpstr>Sin doesn’t last...</vt:lpstr>
      <vt:lpstr>What sin does to you...</vt:lpstr>
      <vt:lpstr>The remedy for sin…</vt:lpstr>
      <vt:lpstr>The remedy for sin…</vt:lpstr>
      <vt:lpstr>The remedy for sin…</vt:lpstr>
      <vt:lpstr>The remedy for sin…</vt:lpstr>
      <vt:lpstr>The remedy for sin…</vt:lpstr>
      <vt:lpstr>Lost and Found</vt:lpstr>
      <vt:lpstr>Slide 20</vt:lpstr>
      <vt:lpstr>Slide 21</vt:lpstr>
      <vt:lpstr>Slide 22</vt:lpstr>
      <vt:lpstr>Slide 23</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152</cp:revision>
  <dcterms:created xsi:type="dcterms:W3CDTF">2011-02-15T07:29:10Z</dcterms:created>
  <dcterms:modified xsi:type="dcterms:W3CDTF">2013-02-09T05:29:22Z</dcterms:modified>
</cp:coreProperties>
</file>