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4" r:id="rId3"/>
    <p:sldId id="259" r:id="rId4"/>
    <p:sldId id="266" r:id="rId5"/>
    <p:sldId id="262" r:id="rId6"/>
    <p:sldId id="267" r:id="rId7"/>
    <p:sldId id="268" r:id="rId8"/>
    <p:sldId id="261" r:id="rId9"/>
    <p:sldId id="269" r:id="rId10"/>
    <p:sldId id="257" r:id="rId11"/>
    <p:sldId id="270" r:id="rId12"/>
    <p:sldId id="271" r:id="rId13"/>
    <p:sldId id="272" r:id="rId14"/>
    <p:sldId id="273" r:id="rId15"/>
    <p:sldId id="274" r:id="rId16"/>
    <p:sldId id="275" r:id="rId17"/>
    <p:sldId id="276" r:id="rId18"/>
    <p:sldId id="277" r:id="rId19"/>
    <p:sldId id="278" r:id="rId20"/>
    <p:sldId id="279" r:id="rId21"/>
    <p:sldId id="280" r:id="rId22"/>
    <p:sldId id="26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B22"/>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4" d="100"/>
          <a:sy n="94" d="100"/>
        </p:scale>
        <p:origin x="-10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1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2/12/2013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2/12/2013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94C8"/>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2/12/2013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2/12/2013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Prince and savior 02.jpg"/>
          <p:cNvPicPr>
            <a:picLocks noChangeAspect="1"/>
          </p:cNvPicPr>
          <p:nvPr userDrawn="1"/>
        </p:nvPicPr>
        <p:blipFill>
          <a:blip r:embed="rId13" cstate="print">
            <a:lum bright="-15000" contrast="10000"/>
          </a:blip>
          <a:stretch>
            <a:fillRect/>
          </a:stretch>
        </p:blipFill>
        <p:spPr>
          <a:xfrm>
            <a:off x="0" y="0"/>
            <a:ext cx="9144000" cy="6858000"/>
          </a:xfrm>
          <a:prstGeom prst="rect">
            <a:avLst/>
          </a:prstGeom>
        </p:spPr>
      </p:pic>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0094C8"/>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rince and savior 02.jpg"/>
          <p:cNvPicPr>
            <a:picLocks noChangeAspect="1"/>
          </p:cNvPicPr>
          <p:nvPr/>
        </p:nvPicPr>
        <p:blipFill>
          <a:blip r:embed="rId3" cstate="print">
            <a:lum bright="-8000" contrast="11000"/>
          </a:blip>
          <a:srcRect l="3600" r="3600" b="3600"/>
          <a:stretch>
            <a:fillRect/>
          </a:stretch>
        </p:blipFill>
        <p:spPr>
          <a:xfrm>
            <a:off x="0" y="0"/>
            <a:ext cx="9144000" cy="655320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304800"/>
            <a:ext cx="7772400" cy="1524000"/>
          </a:xfrm>
        </p:spPr>
        <p:txBody>
          <a:bodyPr>
            <a:noAutofit/>
          </a:bodyPr>
          <a:lstStyle/>
          <a:p>
            <a:r>
              <a:rPr lang="en-US" sz="6000" dirty="0" smtClean="0"/>
              <a:t>Unstoppable Devotion</a:t>
            </a:r>
            <a:endParaRPr lang="en-US" sz="6000" dirty="0"/>
          </a:p>
        </p:txBody>
      </p:sp>
      <p:sp>
        <p:nvSpPr>
          <p:cNvPr id="10" name="Subtitle 9"/>
          <p:cNvSpPr>
            <a:spLocks noGrp="1"/>
          </p:cNvSpPr>
          <p:nvPr>
            <p:ph type="subTitle" idx="1"/>
          </p:nvPr>
        </p:nvSpPr>
        <p:spPr>
          <a:xfrm>
            <a:off x="1295400" y="5334000"/>
            <a:ext cx="6400800" cy="990600"/>
          </a:xfrm>
        </p:spPr>
        <p:txBody>
          <a:bodyPr>
            <a:normAutofit/>
          </a:bodyPr>
          <a:lstStyle/>
          <a:p>
            <a:r>
              <a:rPr lang="en-US" sz="4000" dirty="0" smtClean="0"/>
              <a:t>Acts  2:42-47, 4:18-35</a:t>
            </a: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temple sacrifices.jpg"/>
          <p:cNvPicPr>
            <a:picLocks noChangeAspect="1"/>
          </p:cNvPicPr>
          <p:nvPr/>
        </p:nvPicPr>
        <p:blipFill>
          <a:blip r:embed="rId2" cstate="print">
            <a:lum bright="-12000" contrast="10000"/>
          </a:blip>
          <a:stretch>
            <a:fillRect/>
          </a:stretch>
        </p:blipFill>
        <p:spPr>
          <a:xfrm>
            <a:off x="0" y="0"/>
            <a:ext cx="9144000" cy="6477000"/>
          </a:xfrm>
          <a:prstGeom prst="rect">
            <a:avLst/>
          </a:prstGeom>
        </p:spPr>
      </p:pic>
      <p:sp>
        <p:nvSpPr>
          <p:cNvPr id="4" name="Rectangle 3"/>
          <p:cNvSpPr/>
          <p:nvPr/>
        </p:nvSpPr>
        <p:spPr>
          <a:xfrm>
            <a:off x="0" y="0"/>
            <a:ext cx="9144000" cy="6477000"/>
          </a:xfrm>
          <a:prstGeom prst="rect">
            <a:avLst/>
          </a:prstGeom>
          <a:solidFill>
            <a:srgbClr val="000B22">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Priorities of apostles..</a:t>
            </a:r>
            <a:endParaRPr lang="en-US" dirty="0"/>
          </a:p>
        </p:txBody>
      </p:sp>
      <p:sp>
        <p:nvSpPr>
          <p:cNvPr id="7" name="Content Placeholder 6"/>
          <p:cNvSpPr>
            <a:spLocks noGrp="1"/>
          </p:cNvSpPr>
          <p:nvPr>
            <p:ph idx="1"/>
          </p:nvPr>
        </p:nvSpPr>
        <p:spPr/>
        <p:txBody>
          <a:bodyPr>
            <a:normAutofit fontScale="85000" lnSpcReduction="20000"/>
          </a:bodyPr>
          <a:lstStyle/>
          <a:p>
            <a:r>
              <a:rPr lang="en-US" dirty="0" smtClean="0"/>
              <a:t>Time for people, time for prayer..</a:t>
            </a:r>
          </a:p>
          <a:p>
            <a:pPr lvl="1"/>
            <a:r>
              <a:rPr lang="en-US" dirty="0" smtClean="0"/>
              <a:t>Acts 3:1-6  Now Peter and John went up together to the temple at the hour of prayer, the ninth hour.  2 And a certain man lame from his mother's womb was carried, whom they laid daily at the gate of the temple which is called Beautiful, to ask alms from those who entered the temple; 3 who, seeing Peter and John about to go into the temple, asked for alms. 4 And fixing his eyes on him, with John, Peter said, "Look at us." 5 So he gave them his attention, expecting to receive something from them. 6 Then Peter said, "Silver and gold I do not have, but what I do have I give you: </a:t>
            </a:r>
            <a:r>
              <a:rPr lang="en-US" dirty="0" smtClean="0">
                <a:solidFill>
                  <a:srgbClr val="FFC000"/>
                </a:solidFill>
              </a:rPr>
              <a:t>In the name of Jesus Christ of Nazareth, rise up and walk."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temple sacrifices.jpg"/>
          <p:cNvPicPr>
            <a:picLocks noChangeAspect="1"/>
          </p:cNvPicPr>
          <p:nvPr/>
        </p:nvPicPr>
        <p:blipFill>
          <a:blip r:embed="rId2" cstate="print">
            <a:lum bright="-12000" contrast="10000"/>
          </a:blip>
          <a:stretch>
            <a:fillRect/>
          </a:stretch>
        </p:blipFill>
        <p:spPr>
          <a:xfrm>
            <a:off x="0" y="0"/>
            <a:ext cx="9144000" cy="6477000"/>
          </a:xfrm>
          <a:prstGeom prst="rect">
            <a:avLst/>
          </a:prstGeom>
        </p:spPr>
      </p:pic>
      <p:sp>
        <p:nvSpPr>
          <p:cNvPr id="4" name="Rectangle 3"/>
          <p:cNvSpPr/>
          <p:nvPr/>
        </p:nvSpPr>
        <p:spPr>
          <a:xfrm>
            <a:off x="0" y="0"/>
            <a:ext cx="9144000" cy="6477000"/>
          </a:xfrm>
          <a:prstGeom prst="rect">
            <a:avLst/>
          </a:prstGeom>
          <a:solidFill>
            <a:srgbClr val="000B22">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274638"/>
            <a:ext cx="6096000" cy="1143000"/>
          </a:xfrm>
        </p:spPr>
        <p:txBody>
          <a:bodyPr>
            <a:normAutofit fontScale="90000"/>
          </a:bodyPr>
          <a:lstStyle/>
          <a:p>
            <a:r>
              <a:rPr lang="en-US" dirty="0" smtClean="0"/>
              <a:t>The joy of changed lives..</a:t>
            </a:r>
            <a:endParaRPr lang="en-US" dirty="0"/>
          </a:p>
        </p:txBody>
      </p:sp>
      <p:sp>
        <p:nvSpPr>
          <p:cNvPr id="7" name="Content Placeholder 6"/>
          <p:cNvSpPr>
            <a:spLocks noGrp="1"/>
          </p:cNvSpPr>
          <p:nvPr>
            <p:ph idx="1"/>
          </p:nvPr>
        </p:nvSpPr>
        <p:spPr/>
        <p:txBody>
          <a:bodyPr>
            <a:normAutofit fontScale="70000" lnSpcReduction="20000"/>
          </a:bodyPr>
          <a:lstStyle/>
          <a:p>
            <a:r>
              <a:rPr lang="en-US" dirty="0" smtClean="0"/>
              <a:t>Acts 3:7-11 And he took him by the right hand and lifted him up, and immediately his feet and ankle bones received strength. 8 </a:t>
            </a:r>
            <a:r>
              <a:rPr lang="en-US" dirty="0" smtClean="0">
                <a:solidFill>
                  <a:srgbClr val="FFC000"/>
                </a:solidFill>
              </a:rPr>
              <a:t>So he, leaping up, stood and walked and entered the temple with them — walking, leaping, and praising God</a:t>
            </a:r>
            <a:r>
              <a:rPr lang="en-US" dirty="0" smtClean="0"/>
              <a:t>. 9 And all the people saw him walking and praising God. 10 Then they knew that it was he who sat begging alms at the Beautiful Gate of the temple; and they were filled with wonder and amazement at what had happened to him. 11 Now as the lame man who was healed held on to Peter and John, all the people ran together to them in the porch which is called Solomon's, greatly amazed.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temple sacrifices.jpg"/>
          <p:cNvPicPr>
            <a:picLocks noChangeAspect="1"/>
          </p:cNvPicPr>
          <p:nvPr/>
        </p:nvPicPr>
        <p:blipFill>
          <a:blip r:embed="rId2" cstate="print">
            <a:lum bright="-12000" contrast="10000"/>
          </a:blip>
          <a:stretch>
            <a:fillRect/>
          </a:stretch>
        </p:blipFill>
        <p:spPr>
          <a:xfrm>
            <a:off x="0" y="0"/>
            <a:ext cx="9144000" cy="6477000"/>
          </a:xfrm>
          <a:prstGeom prst="rect">
            <a:avLst/>
          </a:prstGeom>
        </p:spPr>
      </p:pic>
      <p:sp>
        <p:nvSpPr>
          <p:cNvPr id="4" name="Rectangle 3"/>
          <p:cNvSpPr/>
          <p:nvPr/>
        </p:nvSpPr>
        <p:spPr>
          <a:xfrm>
            <a:off x="0" y="0"/>
            <a:ext cx="9144000" cy="6477000"/>
          </a:xfrm>
          <a:prstGeom prst="rect">
            <a:avLst/>
          </a:prstGeom>
          <a:solidFill>
            <a:srgbClr val="000B22">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274638"/>
            <a:ext cx="6096000" cy="1143000"/>
          </a:xfrm>
        </p:spPr>
        <p:txBody>
          <a:bodyPr>
            <a:normAutofit/>
          </a:bodyPr>
          <a:lstStyle/>
          <a:p>
            <a:r>
              <a:rPr lang="en-US" dirty="0" smtClean="0"/>
              <a:t>The name of Jesus..</a:t>
            </a:r>
            <a:endParaRPr lang="en-US" dirty="0"/>
          </a:p>
        </p:txBody>
      </p:sp>
      <p:sp>
        <p:nvSpPr>
          <p:cNvPr id="7" name="Content Placeholder 6"/>
          <p:cNvSpPr>
            <a:spLocks noGrp="1"/>
          </p:cNvSpPr>
          <p:nvPr>
            <p:ph idx="1"/>
          </p:nvPr>
        </p:nvSpPr>
        <p:spPr/>
        <p:txBody>
          <a:bodyPr>
            <a:normAutofit fontScale="62500" lnSpcReduction="20000"/>
          </a:bodyPr>
          <a:lstStyle/>
          <a:p>
            <a:r>
              <a:rPr lang="en-US" dirty="0" smtClean="0"/>
              <a:t>Acts 3:12-16 So when Peter saw it, he responded to the people: "Men of Israel, why do you marvel at this? Or why look so intently at us, as though by our own power or godliness we had made this man walk? 13 </a:t>
            </a:r>
            <a:r>
              <a:rPr lang="en-US" dirty="0" smtClean="0">
                <a:solidFill>
                  <a:srgbClr val="FFC000"/>
                </a:solidFill>
              </a:rPr>
              <a:t>The God of Abraham, Isaac, and Jacob, the God of our fathers, glorified His Servant Jesus, </a:t>
            </a:r>
            <a:r>
              <a:rPr lang="en-US" dirty="0" smtClean="0"/>
              <a:t>whom you delivered up and denied in the presence of Pilate, when he was determined to let Him go. 14 But you denied the Holy One and the Just, and asked for a murderer to be granted to you, 15 and killed the Prince of life, whom God raised from the dead, of which we are witnesses. 16 And </a:t>
            </a:r>
            <a:r>
              <a:rPr lang="en-US" dirty="0" smtClean="0">
                <a:solidFill>
                  <a:srgbClr val="FFC000"/>
                </a:solidFill>
              </a:rPr>
              <a:t>His name, through faith in His name, has made this man strong, whom you see and know. </a:t>
            </a:r>
            <a:r>
              <a:rPr lang="en-US" dirty="0" smtClean="0"/>
              <a:t>Yes, the faith which comes through Him has given him this perfect soundness in the presence of you all. </a:t>
            </a:r>
          </a:p>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mple sacrifices.jpg"/>
          <p:cNvPicPr>
            <a:picLocks noChangeAspect="1"/>
          </p:cNvPicPr>
          <p:nvPr/>
        </p:nvPicPr>
        <p:blipFill>
          <a:blip r:embed="rId2" cstate="print">
            <a:lum bright="-12000" contrast="10000"/>
          </a:blip>
          <a:stretch>
            <a:fillRect/>
          </a:stretch>
        </p:blipFill>
        <p:spPr>
          <a:xfrm>
            <a:off x="0" y="0"/>
            <a:ext cx="9144000" cy="6477000"/>
          </a:xfrm>
          <a:prstGeom prst="rect">
            <a:avLst/>
          </a:prstGeom>
        </p:spPr>
      </p:pic>
      <p:sp>
        <p:nvSpPr>
          <p:cNvPr id="4" name="Rectangle 3"/>
          <p:cNvSpPr/>
          <p:nvPr/>
        </p:nvSpPr>
        <p:spPr>
          <a:xfrm>
            <a:off x="0" y="0"/>
            <a:ext cx="9144000" cy="6477000"/>
          </a:xfrm>
          <a:prstGeom prst="rect">
            <a:avLst/>
          </a:prstGeom>
          <a:solidFill>
            <a:srgbClr val="000B22">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274638"/>
            <a:ext cx="6096000" cy="1143000"/>
          </a:xfrm>
        </p:spPr>
        <p:txBody>
          <a:bodyPr>
            <a:normAutofit fontScale="90000"/>
          </a:bodyPr>
          <a:lstStyle/>
          <a:p>
            <a:r>
              <a:rPr lang="en-US" dirty="0" smtClean="0"/>
              <a:t>2</a:t>
            </a:r>
            <a:r>
              <a:rPr lang="en-US" baseline="30000" dirty="0" smtClean="0"/>
              <a:t>nd</a:t>
            </a:r>
            <a:r>
              <a:rPr lang="en-US" dirty="0" smtClean="0"/>
              <a:t> Sermon Conversion..</a:t>
            </a:r>
            <a:endParaRPr lang="en-US" dirty="0"/>
          </a:p>
        </p:txBody>
      </p:sp>
      <p:sp>
        <p:nvSpPr>
          <p:cNvPr id="7" name="Content Placeholder 6"/>
          <p:cNvSpPr>
            <a:spLocks noGrp="1"/>
          </p:cNvSpPr>
          <p:nvPr>
            <p:ph idx="1"/>
          </p:nvPr>
        </p:nvSpPr>
        <p:spPr/>
        <p:txBody>
          <a:bodyPr>
            <a:normAutofit fontScale="70000" lnSpcReduction="20000"/>
          </a:bodyPr>
          <a:lstStyle/>
          <a:p>
            <a:r>
              <a:rPr lang="en-US" dirty="0" smtClean="0"/>
              <a:t>Acts 3:17-21 "Yet now, brethren, I know that you did it in ignorance, as did also your rulers. 18 But those things which God foretold by the mouth of all His prophets, that the Christ would suffer, He has thus fulfilled. 19 Repent therefore and be converted, that your sins may be blotted out, so that times of refreshing may come from the presence of the Lord, 20 and that He may send Jesus Christ, who was preached to you before,  21 whom heaven must receive until the times of restoration of all things, which God has spoken by the mouth of all His holy prophets since the world began.  </a:t>
            </a:r>
            <a:endParaRPr lang="en-US" dirty="0"/>
          </a:p>
        </p:txBody>
      </p:sp>
      <p:sp>
        <p:nvSpPr>
          <p:cNvPr id="8" name="Rectangle 7"/>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Courage facing opposition..</a:t>
            </a:r>
            <a:endParaRPr lang="en-US" dirty="0"/>
          </a:p>
        </p:txBody>
      </p:sp>
      <p:sp>
        <p:nvSpPr>
          <p:cNvPr id="3" name="Content Placeholder 2"/>
          <p:cNvSpPr>
            <a:spLocks noGrp="1"/>
          </p:cNvSpPr>
          <p:nvPr>
            <p:ph idx="1"/>
          </p:nvPr>
        </p:nvSpPr>
        <p:spPr>
          <a:xfrm>
            <a:off x="457200" y="2057400"/>
            <a:ext cx="8229600" cy="4068763"/>
          </a:xfrm>
        </p:spPr>
        <p:txBody>
          <a:bodyPr>
            <a:normAutofit fontScale="77500" lnSpcReduction="20000"/>
          </a:bodyPr>
          <a:lstStyle/>
          <a:p>
            <a:r>
              <a:rPr lang="en-US" dirty="0" smtClean="0"/>
              <a:t>Acts 4:1-4  Now as they spoke to the people, the priests, the captain of the temple, and the Sadducees came upon them, 2 being greatly disturbed that they taught the people and preached in Jesus the resurrection from the dead. 3 And </a:t>
            </a:r>
            <a:r>
              <a:rPr lang="en-US" dirty="0" smtClean="0">
                <a:solidFill>
                  <a:srgbClr val="FFC000"/>
                </a:solidFill>
              </a:rPr>
              <a:t>they laid hands on them, and put them in custody </a:t>
            </a:r>
            <a:r>
              <a:rPr lang="en-US" dirty="0" smtClean="0"/>
              <a:t>until the next day, for it was already evening. 4 However, many of those who heard the word believed; and the number of the men came to be about five thousand.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5600" cy="1143000"/>
          </a:xfrm>
        </p:spPr>
        <p:txBody>
          <a:bodyPr>
            <a:normAutofit fontScale="90000"/>
          </a:bodyPr>
          <a:lstStyle/>
          <a:p>
            <a:r>
              <a:rPr lang="en-US" dirty="0" smtClean="0"/>
              <a:t>Courage facing opposition..</a:t>
            </a:r>
            <a:endParaRPr lang="en-US" dirty="0"/>
          </a:p>
        </p:txBody>
      </p:sp>
      <p:sp>
        <p:nvSpPr>
          <p:cNvPr id="3" name="Content Placeholder 2"/>
          <p:cNvSpPr>
            <a:spLocks noGrp="1"/>
          </p:cNvSpPr>
          <p:nvPr>
            <p:ph idx="1"/>
          </p:nvPr>
        </p:nvSpPr>
        <p:spPr>
          <a:xfrm>
            <a:off x="304800" y="1676400"/>
            <a:ext cx="8382000" cy="4724400"/>
          </a:xfrm>
        </p:spPr>
        <p:txBody>
          <a:bodyPr>
            <a:normAutofit fontScale="70000" lnSpcReduction="20000"/>
          </a:bodyPr>
          <a:lstStyle/>
          <a:p>
            <a:r>
              <a:rPr lang="en-US" dirty="0" smtClean="0"/>
              <a:t>Acts 4:7-12  And when they had set them in the midst, they asked, "</a:t>
            </a:r>
            <a:r>
              <a:rPr lang="en-US" dirty="0" smtClean="0">
                <a:solidFill>
                  <a:srgbClr val="FFC000"/>
                </a:solidFill>
              </a:rPr>
              <a:t>By what power or by what name have you done this?" </a:t>
            </a:r>
            <a:r>
              <a:rPr lang="en-US" dirty="0" smtClean="0"/>
              <a:t>8 Then Peter, filled with the Holy Spirit, said to them, "Rulers of the people and elders of Israel: 9 If we this day are judged for a good deed done to a helpless man, by what means he has been made well, 10 </a:t>
            </a:r>
            <a:r>
              <a:rPr lang="en-US" dirty="0" smtClean="0">
                <a:solidFill>
                  <a:srgbClr val="FFC000"/>
                </a:solidFill>
              </a:rPr>
              <a:t>let it be known to you all, and to all the people of Israel, that by the name of Jesus Christ of Nazareth, whom you crucified, whom God raised from the dead, by Him this man stands here before you whole. </a:t>
            </a:r>
            <a:r>
              <a:rPr lang="en-US" dirty="0" smtClean="0"/>
              <a:t>11 This is the 'stone which was rejected by you builders, which has become the chief cornerstone.'  12 Nor is there salvation in any other, for there is </a:t>
            </a:r>
            <a:r>
              <a:rPr lang="en-US" dirty="0" smtClean="0">
                <a:solidFill>
                  <a:srgbClr val="FFC000"/>
                </a:solidFill>
              </a:rPr>
              <a:t>no other name under heaven given among men by which we must be saved</a:t>
            </a:r>
            <a:r>
              <a:rPr lang="en-US" dirty="0" smtClean="0"/>
              <a:t>." </a:t>
            </a:r>
          </a:p>
          <a:p>
            <a:pPr>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boldness..</a:t>
            </a:r>
            <a:endParaRPr lang="en-US" dirty="0"/>
          </a:p>
        </p:txBody>
      </p:sp>
      <p:sp>
        <p:nvSpPr>
          <p:cNvPr id="3" name="Content Placeholder 2"/>
          <p:cNvSpPr>
            <a:spLocks noGrp="1"/>
          </p:cNvSpPr>
          <p:nvPr>
            <p:ph idx="1"/>
          </p:nvPr>
        </p:nvSpPr>
        <p:spPr>
          <a:xfrm>
            <a:off x="304800" y="1676400"/>
            <a:ext cx="8382000" cy="4953000"/>
          </a:xfrm>
        </p:spPr>
        <p:txBody>
          <a:bodyPr>
            <a:normAutofit fontScale="77500" lnSpcReduction="20000"/>
          </a:bodyPr>
          <a:lstStyle/>
          <a:p>
            <a:r>
              <a:rPr lang="en-US" dirty="0" smtClean="0"/>
              <a:t>Acts 4:13-16 Now when they saw </a:t>
            </a:r>
            <a:r>
              <a:rPr lang="en-US" dirty="0" smtClean="0">
                <a:solidFill>
                  <a:srgbClr val="FFC000"/>
                </a:solidFill>
              </a:rPr>
              <a:t>the boldness of Peter and John</a:t>
            </a:r>
            <a:r>
              <a:rPr lang="en-US" dirty="0" smtClean="0"/>
              <a:t>, and perceived that they were uneducated and untrained men, they marveled. And </a:t>
            </a:r>
            <a:r>
              <a:rPr lang="en-US" dirty="0" smtClean="0">
                <a:solidFill>
                  <a:srgbClr val="FFC000"/>
                </a:solidFill>
              </a:rPr>
              <a:t>they realized that they had been with Jesu</a:t>
            </a:r>
            <a:r>
              <a:rPr lang="en-US" dirty="0" smtClean="0"/>
              <a:t>s. 14 And seeing the man who had been healed standing with them, they could say nothing against it. 15 But when they had commanded them to go aside out of the council, they conferred among themselves, 16 saying, "What shall we do to these men? For, indeed, that a notable miracle has been done through them is evident to all who dwell in Jerusalem, and we cannot deny it.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boldness..</a:t>
            </a:r>
            <a:endParaRPr lang="en-US" dirty="0"/>
          </a:p>
        </p:txBody>
      </p:sp>
      <p:sp>
        <p:nvSpPr>
          <p:cNvPr id="3" name="Content Placeholder 2"/>
          <p:cNvSpPr>
            <a:spLocks noGrp="1"/>
          </p:cNvSpPr>
          <p:nvPr>
            <p:ph idx="1"/>
          </p:nvPr>
        </p:nvSpPr>
        <p:spPr>
          <a:xfrm>
            <a:off x="304800" y="1676400"/>
            <a:ext cx="8382000" cy="4343400"/>
          </a:xfrm>
        </p:spPr>
        <p:txBody>
          <a:bodyPr>
            <a:normAutofit fontScale="92500"/>
          </a:bodyPr>
          <a:lstStyle/>
          <a:p>
            <a:r>
              <a:rPr lang="en-US" dirty="0" smtClean="0"/>
              <a:t>Acts 4:18-20 So they called them and commanded them not to speak at all nor teach in the name of Jesus. 19 But Peter and John answered and said to them, "Whether it is right in the sight of God to listen to you more than to God, you judge. 20 </a:t>
            </a:r>
            <a:r>
              <a:rPr lang="en-US" dirty="0" smtClean="0">
                <a:solidFill>
                  <a:srgbClr val="FFC000"/>
                </a:solidFill>
              </a:rPr>
              <a:t>For we cannot but speak the things which we have seen and heard."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boldness..</a:t>
            </a:r>
            <a:endParaRPr lang="en-US" dirty="0"/>
          </a:p>
        </p:txBody>
      </p:sp>
      <p:sp>
        <p:nvSpPr>
          <p:cNvPr id="3" name="Content Placeholder 2"/>
          <p:cNvSpPr>
            <a:spLocks noGrp="1"/>
          </p:cNvSpPr>
          <p:nvPr>
            <p:ph idx="1"/>
          </p:nvPr>
        </p:nvSpPr>
        <p:spPr>
          <a:xfrm>
            <a:off x="304800" y="1676400"/>
            <a:ext cx="8382000" cy="4343400"/>
          </a:xfrm>
        </p:spPr>
        <p:txBody>
          <a:bodyPr>
            <a:normAutofit fontScale="92500"/>
          </a:bodyPr>
          <a:lstStyle/>
          <a:p>
            <a:r>
              <a:rPr lang="en-US" dirty="0" smtClean="0"/>
              <a:t>Acts 4:18-20 So they called them and commanded them not to speak at all nor teach in the name of Jesus. 19 But Peter and John answered and said to them, "Whether it is right in the sight of God to listen to you more than to God, you judge. 20 </a:t>
            </a:r>
            <a:r>
              <a:rPr lang="en-US" dirty="0" smtClean="0">
                <a:solidFill>
                  <a:srgbClr val="FFC000"/>
                </a:solidFill>
              </a:rPr>
              <a:t>For we cannot but speak the things which we have seen and heard."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boldness..</a:t>
            </a:r>
            <a:endParaRPr lang="en-US" dirty="0"/>
          </a:p>
        </p:txBody>
      </p:sp>
      <p:sp>
        <p:nvSpPr>
          <p:cNvPr id="3" name="Content Placeholder 2"/>
          <p:cNvSpPr>
            <a:spLocks noGrp="1"/>
          </p:cNvSpPr>
          <p:nvPr>
            <p:ph idx="1"/>
          </p:nvPr>
        </p:nvSpPr>
        <p:spPr>
          <a:xfrm>
            <a:off x="304800" y="1676400"/>
            <a:ext cx="8382000" cy="4800600"/>
          </a:xfrm>
        </p:spPr>
        <p:txBody>
          <a:bodyPr>
            <a:normAutofit fontScale="70000" lnSpcReduction="20000"/>
          </a:bodyPr>
          <a:lstStyle/>
          <a:p>
            <a:r>
              <a:rPr lang="en-US" dirty="0" smtClean="0"/>
              <a:t>Acts 4:23-31 And being let go, they went to their own companions and reported all that the chief priests and elders had said to them. 24 So when they heard that, </a:t>
            </a:r>
            <a:r>
              <a:rPr lang="en-US" dirty="0" smtClean="0">
                <a:solidFill>
                  <a:srgbClr val="FFC000"/>
                </a:solidFill>
              </a:rPr>
              <a:t>they raised their voice to God with one accord and said: "Lord, You are God, who made heaven and earth and the sea, and all that is in them</a:t>
            </a:r>
            <a:r>
              <a:rPr lang="en-US" dirty="0" smtClean="0"/>
              <a:t>...29 Now, Lord, look on their threats, and grant to Your servants </a:t>
            </a:r>
            <a:r>
              <a:rPr lang="en-US" dirty="0" smtClean="0">
                <a:solidFill>
                  <a:srgbClr val="FFC000"/>
                </a:solidFill>
              </a:rPr>
              <a:t>that with all boldness they may speak Your word, </a:t>
            </a:r>
            <a:r>
              <a:rPr lang="en-US" dirty="0" smtClean="0"/>
              <a:t>30 by stretching out Your hand to heal, and that signs and wonders may be done through the name of Your holy Servant Jesus." 31 And when they had prayed, the place where they were assembled together was shaken; and they were all filled with the Holy Spirit, and </a:t>
            </a:r>
            <a:r>
              <a:rPr lang="en-US" dirty="0" smtClean="0">
                <a:solidFill>
                  <a:srgbClr val="FFC000"/>
                </a:solidFill>
              </a:rPr>
              <a:t>they spoke the word of God with boldness.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3" descr="Apostles receive Holy Spirit.jpg"/>
          <p:cNvPicPr>
            <a:picLocks noChangeAspect="1"/>
          </p:cNvPicPr>
          <p:nvPr/>
        </p:nvPicPr>
        <p:blipFill>
          <a:blip r:embed="rId2" cstate="print">
            <a:lum bright="-15000" contrast="10000"/>
          </a:blip>
          <a:srcRect t="3979" b="31830"/>
          <a:stretch>
            <a:fillRect/>
          </a:stretch>
        </p:blipFill>
        <p:spPr>
          <a:xfrm>
            <a:off x="0" y="0"/>
            <a:ext cx="9139730" cy="6697797"/>
          </a:xfrm>
          <a:prstGeom prst="rect">
            <a:avLst/>
          </a:prstGeom>
        </p:spPr>
      </p:pic>
      <p:sp>
        <p:nvSpPr>
          <p:cNvPr id="2" name="Rectangle 1"/>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4" name="Rectangle 3"/>
          <p:cNvSpPr/>
          <p:nvPr/>
        </p:nvSpPr>
        <p:spPr>
          <a:xfrm>
            <a:off x="0" y="0"/>
            <a:ext cx="9144000" cy="6477000"/>
          </a:xfrm>
          <a:prstGeom prst="rect">
            <a:avLst/>
          </a:prstGeom>
          <a:solidFill>
            <a:srgbClr val="000B22">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457200" y="274638"/>
            <a:ext cx="5562600" cy="868362"/>
          </a:xfrm>
        </p:spPr>
        <p:txBody>
          <a:bodyPr/>
          <a:lstStyle/>
          <a:p>
            <a:r>
              <a:rPr lang="en-US" dirty="0" smtClean="0"/>
              <a:t>Pentecost..</a:t>
            </a:r>
            <a:endParaRPr lang="en-US" dirty="0"/>
          </a:p>
        </p:txBody>
      </p:sp>
      <p:sp>
        <p:nvSpPr>
          <p:cNvPr id="6" name="Content Placeholder 5"/>
          <p:cNvSpPr>
            <a:spLocks noGrp="1"/>
          </p:cNvSpPr>
          <p:nvPr>
            <p:ph idx="1"/>
          </p:nvPr>
        </p:nvSpPr>
        <p:spPr>
          <a:xfrm>
            <a:off x="457200" y="4800600"/>
            <a:ext cx="8229600" cy="1524000"/>
          </a:xfrm>
        </p:spPr>
        <p:txBody>
          <a:bodyPr>
            <a:normAutofit fontScale="85000" lnSpcReduction="10000"/>
          </a:bodyPr>
          <a:lstStyle/>
          <a:p>
            <a:r>
              <a:rPr lang="en-US" dirty="0" smtClean="0"/>
              <a:t>Acts 2:1-4 they were all filled with the Holy Spirit and began to speak with other tongues, as the Spirit gave them utterance.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unity..</a:t>
            </a:r>
            <a:endParaRPr lang="en-US" dirty="0"/>
          </a:p>
        </p:txBody>
      </p:sp>
      <p:sp>
        <p:nvSpPr>
          <p:cNvPr id="3" name="Content Placeholder 2"/>
          <p:cNvSpPr>
            <a:spLocks noGrp="1"/>
          </p:cNvSpPr>
          <p:nvPr>
            <p:ph idx="1"/>
          </p:nvPr>
        </p:nvSpPr>
        <p:spPr>
          <a:xfrm>
            <a:off x="304800" y="1676400"/>
            <a:ext cx="8382000" cy="4800600"/>
          </a:xfrm>
        </p:spPr>
        <p:txBody>
          <a:bodyPr>
            <a:normAutofit fontScale="77500" lnSpcReduction="20000"/>
          </a:bodyPr>
          <a:lstStyle/>
          <a:p>
            <a:r>
              <a:rPr lang="en-US" dirty="0" smtClean="0"/>
              <a:t>Acts 4:32-35 Now the multitude of those who believed were </a:t>
            </a:r>
            <a:r>
              <a:rPr lang="en-US" dirty="0" smtClean="0">
                <a:solidFill>
                  <a:srgbClr val="FFC000"/>
                </a:solidFill>
              </a:rPr>
              <a:t>of one heart and one soul</a:t>
            </a:r>
            <a:r>
              <a:rPr lang="en-US" dirty="0" smtClean="0"/>
              <a:t>; neither did anyone say that any of the things he possessed was his own, but they had all things in common. 33 And with great power the apostles gave witness to the resurrection of the Lord Jesus. And great grace was upon them all. 34 Nor was there anyone among them who lacked; for all who were possessors of lands or houses sold them, and brought the proceeds of the things that were sold, 35 and laid them at the apostles' feet; and they distributed to each as anyone had need.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ave you been with Jesus.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477000"/>
          </a:xfrm>
          <a:prstGeom prst="rect">
            <a:avLst/>
          </a:prstGeom>
          <a:solidFill>
            <a:srgbClr val="000B22">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rince and savior 02.jpg"/>
          <p:cNvPicPr>
            <a:picLocks noChangeAspect="1"/>
          </p:cNvPicPr>
          <p:nvPr/>
        </p:nvPicPr>
        <p:blipFill>
          <a:blip r:embed="rId3" cstate="print">
            <a:lum bright="-8000" contrast="11000"/>
          </a:blip>
          <a:srcRect l="3600" r="3600" b="8400"/>
          <a:stretch>
            <a:fillRect/>
          </a:stretch>
        </p:blipFill>
        <p:spPr>
          <a:xfrm>
            <a:off x="0" y="0"/>
            <a:ext cx="9144000" cy="685800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381000"/>
            <a:ext cx="7772400" cy="1524000"/>
          </a:xfrm>
        </p:spPr>
        <p:txBody>
          <a:bodyPr>
            <a:noAutofit/>
          </a:bodyPr>
          <a:lstStyle/>
          <a:p>
            <a:r>
              <a:rPr lang="en-US" sz="6000" dirty="0" smtClean="0"/>
              <a:t>Unstoppable Devotion</a:t>
            </a:r>
            <a:br>
              <a:rPr lang="en-US" sz="6000" dirty="0" smtClean="0"/>
            </a:br>
            <a:r>
              <a:rPr lang="en-US" sz="3200" i="1" dirty="0" smtClean="0">
                <a:solidFill>
                  <a:srgbClr val="FFC000"/>
                </a:solidFill>
              </a:rPr>
              <a:t>The Church in Jerusalem</a:t>
            </a:r>
            <a:endParaRPr lang="en-US" sz="3200" i="1" dirty="0">
              <a:solidFill>
                <a:srgbClr val="FFC000"/>
              </a:solidFill>
            </a:endParaRPr>
          </a:p>
        </p:txBody>
      </p:sp>
      <p:sp>
        <p:nvSpPr>
          <p:cNvPr id="10" name="Subtitle 9"/>
          <p:cNvSpPr>
            <a:spLocks noGrp="1"/>
          </p:cNvSpPr>
          <p:nvPr>
            <p:ph type="subTitle" idx="1"/>
          </p:nvPr>
        </p:nvSpPr>
        <p:spPr>
          <a:xfrm>
            <a:off x="1295400" y="5334000"/>
            <a:ext cx="6400800" cy="990600"/>
          </a:xfrm>
        </p:spPr>
        <p:txBody>
          <a:bodyPr>
            <a:normAutofit/>
          </a:bodyPr>
          <a:lstStyle/>
          <a:p>
            <a:r>
              <a:rPr lang="en-US" sz="4000" dirty="0" smtClean="0"/>
              <a:t>Acts  2:42-47, 4:18-35</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urning from sin 02.jpg"/>
          <p:cNvPicPr>
            <a:picLocks noChangeAspect="1"/>
          </p:cNvPicPr>
          <p:nvPr/>
        </p:nvPicPr>
        <p:blipFill>
          <a:blip r:embed="rId2" cstate="print"/>
          <a:stretch>
            <a:fillRect/>
          </a:stretch>
        </p:blipFill>
        <p:spPr>
          <a:xfrm>
            <a:off x="0" y="0"/>
            <a:ext cx="9144000" cy="6858000"/>
          </a:xfrm>
          <a:prstGeom prst="rect">
            <a:avLst/>
          </a:prstGeom>
        </p:spPr>
      </p:pic>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First gospel sermon.jpg"/>
          <p:cNvPicPr>
            <a:picLocks noChangeAspect="1"/>
          </p:cNvPicPr>
          <p:nvPr/>
        </p:nvPicPr>
        <p:blipFill>
          <a:blip r:embed="rId3" cstate="print">
            <a:lum bright="-10000" contrast="25000"/>
          </a:blip>
          <a:stretch>
            <a:fillRect/>
          </a:stretch>
        </p:blipFill>
        <p:spPr>
          <a:xfrm>
            <a:off x="-1287" y="-9673"/>
            <a:ext cx="9145287" cy="6486673"/>
          </a:xfrm>
          <a:prstGeom prst="rect">
            <a:avLst/>
          </a:prstGeom>
        </p:spPr>
      </p:pic>
      <p:sp>
        <p:nvSpPr>
          <p:cNvPr id="5" name="Rectangle 4"/>
          <p:cNvSpPr/>
          <p:nvPr/>
        </p:nvSpPr>
        <p:spPr>
          <a:xfrm>
            <a:off x="0" y="0"/>
            <a:ext cx="9144000" cy="6477000"/>
          </a:xfrm>
          <a:prstGeom prst="rect">
            <a:avLst/>
          </a:prstGeom>
          <a:solidFill>
            <a:srgbClr val="000B22">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457200"/>
            <a:ext cx="5562600" cy="808038"/>
          </a:xfrm>
        </p:spPr>
        <p:txBody>
          <a:bodyPr>
            <a:normAutofit/>
          </a:bodyPr>
          <a:lstStyle/>
          <a:p>
            <a:r>
              <a:rPr lang="en-US" sz="4000" dirty="0" smtClean="0"/>
              <a:t>Preaching the word..</a:t>
            </a:r>
            <a:endParaRPr lang="en-US" sz="4000" dirty="0"/>
          </a:p>
        </p:txBody>
      </p:sp>
      <p:sp>
        <p:nvSpPr>
          <p:cNvPr id="7" name="Content Placeholder 6"/>
          <p:cNvSpPr>
            <a:spLocks noGrp="1"/>
          </p:cNvSpPr>
          <p:nvPr>
            <p:ph idx="1"/>
          </p:nvPr>
        </p:nvSpPr>
        <p:spPr>
          <a:xfrm>
            <a:off x="152400" y="3657600"/>
            <a:ext cx="8763000" cy="2743200"/>
          </a:xfrm>
        </p:spPr>
        <p:txBody>
          <a:bodyPr>
            <a:normAutofit fontScale="77500" lnSpcReduction="20000"/>
          </a:bodyPr>
          <a:lstStyle/>
          <a:p>
            <a:r>
              <a:rPr lang="en-US" dirty="0" smtClean="0"/>
              <a:t>Acts 2:22-24 "Men of Israel, hear these words: Jesus of Nazareth, a Man attested by God —  23  being delivered by the determined purpose and fore-knowledge of God, you have taken by lawless hands, have crucified, and put to death; 24 whom God raised up, having loosed the pains of death, because it was not possible that He should be held by it.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urning from sin 02.jpg"/>
          <p:cNvPicPr>
            <a:picLocks noChangeAspect="1"/>
          </p:cNvPicPr>
          <p:nvPr/>
        </p:nvPicPr>
        <p:blipFill>
          <a:blip r:embed="rId2" cstate="print"/>
          <a:stretch>
            <a:fillRect/>
          </a:stretch>
        </p:blipFill>
        <p:spPr>
          <a:xfrm>
            <a:off x="0" y="0"/>
            <a:ext cx="9144000" cy="6858000"/>
          </a:xfrm>
          <a:prstGeom prst="rect">
            <a:avLst/>
          </a:prstGeom>
        </p:spPr>
      </p:pic>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First gospel sermon.jpg"/>
          <p:cNvPicPr>
            <a:picLocks noChangeAspect="1"/>
          </p:cNvPicPr>
          <p:nvPr/>
        </p:nvPicPr>
        <p:blipFill>
          <a:blip r:embed="rId3" cstate="print">
            <a:lum bright="-10000" contrast="25000"/>
          </a:blip>
          <a:stretch>
            <a:fillRect/>
          </a:stretch>
        </p:blipFill>
        <p:spPr>
          <a:xfrm>
            <a:off x="-1287" y="-9673"/>
            <a:ext cx="9145287" cy="6486673"/>
          </a:xfrm>
          <a:prstGeom prst="rect">
            <a:avLst/>
          </a:prstGeom>
        </p:spPr>
      </p:pic>
      <p:sp>
        <p:nvSpPr>
          <p:cNvPr id="5" name="Rectangle 4"/>
          <p:cNvSpPr/>
          <p:nvPr/>
        </p:nvSpPr>
        <p:spPr>
          <a:xfrm>
            <a:off x="0" y="0"/>
            <a:ext cx="9144000" cy="6477000"/>
          </a:xfrm>
          <a:prstGeom prst="rect">
            <a:avLst/>
          </a:prstGeom>
          <a:solidFill>
            <a:srgbClr val="000B22">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457200"/>
            <a:ext cx="5562600" cy="1066800"/>
          </a:xfrm>
        </p:spPr>
        <p:txBody>
          <a:bodyPr>
            <a:normAutofit/>
          </a:bodyPr>
          <a:lstStyle/>
          <a:p>
            <a:r>
              <a:rPr lang="en-US" sz="4000" dirty="0" smtClean="0"/>
              <a:t>Conversion of 3000 ..</a:t>
            </a:r>
            <a:endParaRPr lang="en-US" sz="4000" dirty="0"/>
          </a:p>
        </p:txBody>
      </p:sp>
      <p:sp>
        <p:nvSpPr>
          <p:cNvPr id="7" name="Content Placeholder 6"/>
          <p:cNvSpPr>
            <a:spLocks noGrp="1"/>
          </p:cNvSpPr>
          <p:nvPr>
            <p:ph idx="1"/>
          </p:nvPr>
        </p:nvSpPr>
        <p:spPr>
          <a:xfrm>
            <a:off x="304800" y="3733800"/>
            <a:ext cx="8382000" cy="2544763"/>
          </a:xfrm>
        </p:spPr>
        <p:txBody>
          <a:bodyPr>
            <a:normAutofit fontScale="77500" lnSpcReduction="20000"/>
          </a:bodyPr>
          <a:lstStyle/>
          <a:p>
            <a:r>
              <a:rPr lang="en-US" dirty="0" smtClean="0"/>
              <a:t>Acts 2:37-38 Now when they heard this, they were cut to the heart, and said to Peter and the rest of the apostles, "Men and brethren, what shall we do?" 38 Then Peter said to them, "Repent, and let every one of you be baptized in the name of Jesus Christ for the remission of sins; and you shall receive the gift of the Holy Spirit.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original church..</a:t>
            </a:r>
            <a:endParaRPr lang="en-US" sz="4000" dirty="0"/>
          </a:p>
        </p:txBody>
      </p:sp>
      <p:sp>
        <p:nvSpPr>
          <p:cNvPr id="3" name="Content Placeholder 2"/>
          <p:cNvSpPr>
            <a:spLocks noGrp="1"/>
          </p:cNvSpPr>
          <p:nvPr>
            <p:ph idx="1"/>
          </p:nvPr>
        </p:nvSpPr>
        <p:spPr>
          <a:xfrm>
            <a:off x="457200" y="2133600"/>
            <a:ext cx="8229600" cy="2667000"/>
          </a:xfrm>
        </p:spPr>
        <p:txBody>
          <a:bodyPr>
            <a:normAutofit fontScale="85000" lnSpcReduction="10000"/>
          </a:bodyPr>
          <a:lstStyle/>
          <a:p>
            <a:r>
              <a:rPr lang="en-US" dirty="0" smtClean="0"/>
              <a:t>Acts 2:41-42  Then those who gladly received his word were baptized; and that day about three thousand souls were added to them.  42 And they </a:t>
            </a:r>
            <a:r>
              <a:rPr lang="en-US" dirty="0" smtClean="0">
                <a:solidFill>
                  <a:srgbClr val="FFC000"/>
                </a:solidFill>
              </a:rPr>
              <a:t>continued steadfastly </a:t>
            </a:r>
            <a:r>
              <a:rPr lang="en-US" dirty="0" smtClean="0"/>
              <a:t>in the apostles' doctrine and fellowship, in the breaking of bread, and in prayers.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Terms of salvation..</a:t>
            </a:r>
            <a:endParaRPr lang="en-US" sz="4000" dirty="0"/>
          </a:p>
        </p:txBody>
      </p:sp>
      <p:sp>
        <p:nvSpPr>
          <p:cNvPr id="6" name="Content Placeholder 5"/>
          <p:cNvSpPr>
            <a:spLocks noGrp="1"/>
          </p:cNvSpPr>
          <p:nvPr>
            <p:ph idx="1"/>
          </p:nvPr>
        </p:nvSpPr>
        <p:spPr/>
        <p:txBody>
          <a:bodyPr/>
          <a:lstStyle/>
          <a:p>
            <a:r>
              <a:rPr lang="en-US" dirty="0" smtClean="0"/>
              <a:t>First case of conversion .. </a:t>
            </a:r>
          </a:p>
          <a:p>
            <a:pPr lvl="1"/>
            <a:r>
              <a:rPr lang="en-US" dirty="0" smtClean="0"/>
              <a:t>Faith, repentance, baptism</a:t>
            </a:r>
          </a:p>
          <a:p>
            <a:pPr lvl="1"/>
            <a:r>
              <a:rPr lang="en-US" dirty="0" smtClean="0"/>
              <a:t>Gladly received word</a:t>
            </a:r>
          </a:p>
          <a:p>
            <a:pPr lvl="1"/>
            <a:r>
              <a:rPr lang="en-US" dirty="0" smtClean="0"/>
              <a:t>2 Timothy 1:13-14  Hold fast the pattern of sound words which you have heard from me, in faith and love which are in Christ Jesus. 14 That good thing which was committed to you, keep by the Holy Spirit who dwells in us.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ssolv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ssolv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dissolve">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2286000" y="4114800"/>
            <a:ext cx="2209800" cy="20574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4000" dirty="0" smtClean="0"/>
              <a:t>Remaining faithful…</a:t>
            </a:r>
            <a:endParaRPr lang="en-US" sz="4000" dirty="0"/>
          </a:p>
        </p:txBody>
      </p:sp>
      <p:sp>
        <p:nvSpPr>
          <p:cNvPr id="6" name="Content Placeholder 5"/>
          <p:cNvSpPr>
            <a:spLocks noGrp="1"/>
          </p:cNvSpPr>
          <p:nvPr>
            <p:ph idx="1"/>
          </p:nvPr>
        </p:nvSpPr>
        <p:spPr>
          <a:xfrm>
            <a:off x="457200" y="1447800"/>
            <a:ext cx="8229600" cy="4449763"/>
          </a:xfrm>
        </p:spPr>
        <p:txBody>
          <a:bodyPr/>
          <a:lstStyle/>
          <a:p>
            <a:r>
              <a:rPr lang="en-US" dirty="0" smtClean="0"/>
              <a:t>Well balanced spiritual diet ..</a:t>
            </a:r>
            <a:endParaRPr lang="en-US" dirty="0"/>
          </a:p>
        </p:txBody>
      </p:sp>
      <p:sp>
        <p:nvSpPr>
          <p:cNvPr id="5" name="Oval 4"/>
          <p:cNvSpPr/>
          <p:nvPr/>
        </p:nvSpPr>
        <p:spPr>
          <a:xfrm>
            <a:off x="2286000" y="2057400"/>
            <a:ext cx="2209800" cy="20574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495800" y="2057400"/>
            <a:ext cx="2209800" cy="20574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495800" y="4114800"/>
            <a:ext cx="2209800" cy="2057400"/>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62200" y="2514600"/>
            <a:ext cx="2057400" cy="830997"/>
          </a:xfrm>
          <a:prstGeom prst="rect">
            <a:avLst/>
          </a:prstGeom>
          <a:noFill/>
        </p:spPr>
        <p:txBody>
          <a:bodyPr wrap="square" rtlCol="0">
            <a:spAutoFit/>
          </a:bodyPr>
          <a:lstStyle/>
          <a:p>
            <a:pPr algn="ctr"/>
            <a:r>
              <a:rPr lang="en-US" sz="3200" dirty="0" smtClean="0">
                <a:solidFill>
                  <a:schemeClr val="bg1"/>
                </a:solidFill>
                <a:effectLst>
                  <a:glow rad="228600">
                    <a:schemeClr val="tx1">
                      <a:alpha val="40000"/>
                    </a:schemeClr>
                  </a:glow>
                </a:effectLst>
              </a:rPr>
              <a:t>Bible Study</a:t>
            </a:r>
          </a:p>
          <a:p>
            <a:pPr algn="ctr"/>
            <a:r>
              <a:rPr lang="en-US" sz="1600" dirty="0" smtClean="0">
                <a:solidFill>
                  <a:schemeClr val="bg1"/>
                </a:solidFill>
                <a:effectLst>
                  <a:glow rad="228600">
                    <a:schemeClr val="tx1">
                      <a:alpha val="40000"/>
                    </a:schemeClr>
                  </a:glow>
                </a:effectLst>
              </a:rPr>
              <a:t>Apostles’ doctrine</a:t>
            </a:r>
            <a:endParaRPr lang="en-US" sz="1600" dirty="0">
              <a:solidFill>
                <a:schemeClr val="bg1"/>
              </a:solidFill>
              <a:effectLst>
                <a:glow rad="228600">
                  <a:schemeClr val="tx1">
                    <a:alpha val="40000"/>
                  </a:schemeClr>
                </a:glow>
              </a:effectLst>
            </a:endParaRPr>
          </a:p>
        </p:txBody>
      </p:sp>
      <p:sp>
        <p:nvSpPr>
          <p:cNvPr id="11" name="TextBox 10"/>
          <p:cNvSpPr txBox="1"/>
          <p:nvPr/>
        </p:nvSpPr>
        <p:spPr>
          <a:xfrm>
            <a:off x="4495800" y="2514600"/>
            <a:ext cx="2438400" cy="1077218"/>
          </a:xfrm>
          <a:prstGeom prst="rect">
            <a:avLst/>
          </a:prstGeom>
          <a:noFill/>
        </p:spPr>
        <p:txBody>
          <a:bodyPr wrap="square" rtlCol="0">
            <a:spAutoFit/>
          </a:bodyPr>
          <a:lstStyle/>
          <a:p>
            <a:pPr algn="ctr"/>
            <a:r>
              <a:rPr lang="en-US" sz="3200" dirty="0" smtClean="0">
                <a:solidFill>
                  <a:schemeClr val="bg1"/>
                </a:solidFill>
                <a:effectLst>
                  <a:glow rad="228600">
                    <a:schemeClr val="tx1">
                      <a:alpha val="40000"/>
                    </a:schemeClr>
                  </a:glow>
                </a:effectLst>
              </a:rPr>
              <a:t>Togetherness</a:t>
            </a:r>
          </a:p>
          <a:p>
            <a:pPr algn="ctr"/>
            <a:r>
              <a:rPr lang="en-US" sz="1600" dirty="0" smtClean="0">
                <a:solidFill>
                  <a:schemeClr val="bg1"/>
                </a:solidFill>
                <a:effectLst>
                  <a:glow rad="228600">
                    <a:schemeClr val="tx1">
                      <a:alpha val="40000"/>
                    </a:schemeClr>
                  </a:glow>
                </a:effectLst>
              </a:rPr>
              <a:t>Fellowship</a:t>
            </a:r>
          </a:p>
          <a:p>
            <a:pPr algn="ctr"/>
            <a:r>
              <a:rPr lang="en-US" sz="1600" dirty="0" smtClean="0">
                <a:solidFill>
                  <a:schemeClr val="bg1"/>
                </a:solidFill>
                <a:effectLst>
                  <a:glow rad="228600">
                    <a:schemeClr val="tx1">
                      <a:alpha val="40000"/>
                    </a:schemeClr>
                  </a:glow>
                </a:effectLst>
              </a:rPr>
              <a:t>“</a:t>
            </a:r>
            <a:r>
              <a:rPr lang="en-US" sz="1600" dirty="0" err="1" smtClean="0">
                <a:solidFill>
                  <a:schemeClr val="bg1"/>
                </a:solidFill>
                <a:effectLst>
                  <a:glow rad="228600">
                    <a:schemeClr val="tx1">
                      <a:alpha val="40000"/>
                    </a:schemeClr>
                  </a:glow>
                </a:effectLst>
              </a:rPr>
              <a:t>Koinonia</a:t>
            </a:r>
            <a:r>
              <a:rPr lang="en-US" sz="1600" dirty="0" smtClean="0">
                <a:solidFill>
                  <a:schemeClr val="bg1"/>
                </a:solidFill>
                <a:effectLst>
                  <a:glow rad="228600">
                    <a:schemeClr val="tx1">
                      <a:alpha val="40000"/>
                    </a:schemeClr>
                  </a:glow>
                </a:effectLst>
              </a:rPr>
              <a:t>”</a:t>
            </a:r>
            <a:endParaRPr lang="en-US" sz="1600" dirty="0">
              <a:solidFill>
                <a:schemeClr val="bg1"/>
              </a:solidFill>
              <a:effectLst>
                <a:glow rad="228600">
                  <a:schemeClr val="tx1">
                    <a:alpha val="40000"/>
                  </a:schemeClr>
                </a:glow>
              </a:effectLst>
            </a:endParaRPr>
          </a:p>
        </p:txBody>
      </p:sp>
      <p:sp>
        <p:nvSpPr>
          <p:cNvPr id="12" name="TextBox 11"/>
          <p:cNvSpPr txBox="1"/>
          <p:nvPr/>
        </p:nvSpPr>
        <p:spPr>
          <a:xfrm>
            <a:off x="2286000" y="4495800"/>
            <a:ext cx="2286000" cy="1077218"/>
          </a:xfrm>
          <a:prstGeom prst="rect">
            <a:avLst/>
          </a:prstGeom>
          <a:noFill/>
        </p:spPr>
        <p:txBody>
          <a:bodyPr wrap="square" rtlCol="0">
            <a:spAutoFit/>
          </a:bodyPr>
          <a:lstStyle/>
          <a:p>
            <a:pPr algn="ctr"/>
            <a:r>
              <a:rPr lang="en-US" sz="3200" dirty="0" smtClean="0">
                <a:solidFill>
                  <a:schemeClr val="bg1"/>
                </a:solidFill>
                <a:effectLst>
                  <a:glow rad="228600">
                    <a:schemeClr val="tx1">
                      <a:alpha val="40000"/>
                    </a:schemeClr>
                  </a:glow>
                </a:effectLst>
              </a:rPr>
              <a:t>Worship</a:t>
            </a:r>
          </a:p>
          <a:p>
            <a:pPr algn="ctr"/>
            <a:r>
              <a:rPr lang="en-US" sz="1600" dirty="0" smtClean="0">
                <a:solidFill>
                  <a:schemeClr val="bg1"/>
                </a:solidFill>
                <a:effectLst>
                  <a:glow rad="228600">
                    <a:schemeClr val="tx1">
                      <a:alpha val="40000"/>
                    </a:schemeClr>
                  </a:glow>
                </a:effectLst>
              </a:rPr>
              <a:t>Breaking of bread</a:t>
            </a:r>
          </a:p>
          <a:p>
            <a:pPr algn="ctr"/>
            <a:r>
              <a:rPr lang="en-US" sz="1600" dirty="0" smtClean="0">
                <a:solidFill>
                  <a:schemeClr val="bg1"/>
                </a:solidFill>
                <a:effectLst>
                  <a:glow rad="228600">
                    <a:schemeClr val="tx1">
                      <a:alpha val="40000"/>
                    </a:schemeClr>
                  </a:glow>
                </a:effectLst>
              </a:rPr>
              <a:t>Lord’s Supper</a:t>
            </a:r>
            <a:endParaRPr lang="en-US" sz="1600" dirty="0">
              <a:solidFill>
                <a:schemeClr val="bg1"/>
              </a:solidFill>
              <a:effectLst>
                <a:glow rad="228600">
                  <a:schemeClr val="tx1">
                    <a:alpha val="40000"/>
                  </a:schemeClr>
                </a:glow>
              </a:effectLst>
            </a:endParaRPr>
          </a:p>
        </p:txBody>
      </p:sp>
      <p:sp>
        <p:nvSpPr>
          <p:cNvPr id="13" name="TextBox 12"/>
          <p:cNvSpPr txBox="1"/>
          <p:nvPr/>
        </p:nvSpPr>
        <p:spPr>
          <a:xfrm>
            <a:off x="4495800" y="4572000"/>
            <a:ext cx="2286000" cy="830997"/>
          </a:xfrm>
          <a:prstGeom prst="rect">
            <a:avLst/>
          </a:prstGeom>
          <a:noFill/>
        </p:spPr>
        <p:txBody>
          <a:bodyPr wrap="square" rtlCol="0">
            <a:spAutoFit/>
          </a:bodyPr>
          <a:lstStyle/>
          <a:p>
            <a:pPr algn="ctr"/>
            <a:r>
              <a:rPr lang="en-US" sz="3200" dirty="0" smtClean="0">
                <a:solidFill>
                  <a:schemeClr val="bg1"/>
                </a:solidFill>
                <a:effectLst>
                  <a:glow rad="228600">
                    <a:schemeClr val="tx1">
                      <a:alpha val="40000"/>
                    </a:schemeClr>
                  </a:glow>
                </a:effectLst>
              </a:rPr>
              <a:t>Daily Walk</a:t>
            </a:r>
          </a:p>
          <a:p>
            <a:pPr algn="ctr"/>
            <a:r>
              <a:rPr lang="en-US" sz="1600" dirty="0" smtClean="0">
                <a:solidFill>
                  <a:schemeClr val="bg1"/>
                </a:solidFill>
                <a:effectLst>
                  <a:glow rad="228600">
                    <a:schemeClr val="tx1">
                      <a:alpha val="40000"/>
                    </a:schemeClr>
                  </a:glow>
                </a:effectLst>
              </a:rPr>
              <a:t>Prayer</a:t>
            </a:r>
            <a:endParaRPr lang="en-US" sz="1600" dirty="0">
              <a:solidFill>
                <a:schemeClr val="bg1"/>
              </a:solidFill>
              <a:effectLst>
                <a:glow rad="228600">
                  <a:schemeClr val="tx1">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dissolve">
                                      <p:cBhvr>
                                        <p:cTn id="25" dur="500"/>
                                        <p:tgtEl>
                                          <p:spTgt spid="13"/>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dissolve">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7" grpId="0" animBg="1"/>
      <p:bldP spid="9" grpId="0" animBg="1"/>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erods temple.jpg"/>
          <p:cNvPicPr>
            <a:picLocks noChangeAspect="1"/>
          </p:cNvPicPr>
          <p:nvPr/>
        </p:nvPicPr>
        <p:blipFill>
          <a:blip r:embed="rId2" cstate="print"/>
          <a:stretch>
            <a:fillRect/>
          </a:stretch>
        </p:blipFill>
        <p:spPr>
          <a:xfrm>
            <a:off x="0" y="0"/>
            <a:ext cx="9144000" cy="6477000"/>
          </a:xfrm>
          <a:prstGeom prst="rect">
            <a:avLst/>
          </a:prstGeom>
        </p:spPr>
      </p:pic>
      <p:sp>
        <p:nvSpPr>
          <p:cNvPr id="4" name="Rectangle 3"/>
          <p:cNvSpPr/>
          <p:nvPr/>
        </p:nvSpPr>
        <p:spPr>
          <a:xfrm>
            <a:off x="0" y="0"/>
            <a:ext cx="9144000" cy="6477000"/>
          </a:xfrm>
          <a:prstGeom prst="rect">
            <a:avLst/>
          </a:prstGeom>
          <a:solidFill>
            <a:srgbClr val="000B22">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Unselfish devotion..</a:t>
            </a:r>
            <a:endParaRPr lang="en-US" dirty="0"/>
          </a:p>
        </p:txBody>
      </p:sp>
      <p:sp>
        <p:nvSpPr>
          <p:cNvPr id="6" name="Content Placeholder 5"/>
          <p:cNvSpPr>
            <a:spLocks noGrp="1"/>
          </p:cNvSpPr>
          <p:nvPr>
            <p:ph idx="1"/>
          </p:nvPr>
        </p:nvSpPr>
        <p:spPr>
          <a:xfrm>
            <a:off x="228600" y="3352800"/>
            <a:ext cx="8458200" cy="3048000"/>
          </a:xfrm>
        </p:spPr>
        <p:txBody>
          <a:bodyPr>
            <a:normAutofit fontScale="70000" lnSpcReduction="20000"/>
          </a:bodyPr>
          <a:lstStyle/>
          <a:p>
            <a:r>
              <a:rPr lang="en-US" dirty="0" smtClean="0"/>
              <a:t>Acts 2:44-47  Now all who believed were together, and had all things in common, 45 and sold their possessions and goods, and divided them among all, as anyone had need. 46 So </a:t>
            </a:r>
            <a:r>
              <a:rPr lang="en-US" dirty="0" smtClean="0">
                <a:solidFill>
                  <a:srgbClr val="FFC000"/>
                </a:solidFill>
              </a:rPr>
              <a:t>continuing daily with one accord </a:t>
            </a:r>
            <a:r>
              <a:rPr lang="en-US" dirty="0" smtClean="0"/>
              <a:t>in the temple, and breaking bread from house to house, they ate their food with gladness and simplicity of heart, 47 praising God and having favor with all the people. And the Lord added to the church daily those who were being saved.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erods temple.jpg"/>
          <p:cNvPicPr>
            <a:picLocks noChangeAspect="1"/>
          </p:cNvPicPr>
          <p:nvPr/>
        </p:nvPicPr>
        <p:blipFill>
          <a:blip r:embed="rId2" cstate="print"/>
          <a:stretch>
            <a:fillRect/>
          </a:stretch>
        </p:blipFill>
        <p:spPr>
          <a:xfrm>
            <a:off x="0" y="0"/>
            <a:ext cx="9144000" cy="6477000"/>
          </a:xfrm>
          <a:prstGeom prst="rect">
            <a:avLst/>
          </a:prstGeom>
        </p:spPr>
      </p:pic>
      <p:sp>
        <p:nvSpPr>
          <p:cNvPr id="4" name="Rectangle 3"/>
          <p:cNvSpPr/>
          <p:nvPr/>
        </p:nvSpPr>
        <p:spPr>
          <a:xfrm>
            <a:off x="0" y="0"/>
            <a:ext cx="9144000" cy="6477000"/>
          </a:xfrm>
          <a:prstGeom prst="rect">
            <a:avLst/>
          </a:prstGeom>
          <a:solidFill>
            <a:srgbClr val="000B22">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Unselfish devotion..</a:t>
            </a:r>
            <a:endParaRPr lang="en-US" dirty="0"/>
          </a:p>
        </p:txBody>
      </p:sp>
      <p:sp>
        <p:nvSpPr>
          <p:cNvPr id="6" name="Content Placeholder 5"/>
          <p:cNvSpPr>
            <a:spLocks noGrp="1"/>
          </p:cNvSpPr>
          <p:nvPr>
            <p:ph idx="1"/>
          </p:nvPr>
        </p:nvSpPr>
        <p:spPr>
          <a:xfrm>
            <a:off x="228600" y="2057400"/>
            <a:ext cx="8458200" cy="4800600"/>
          </a:xfrm>
        </p:spPr>
        <p:txBody>
          <a:bodyPr>
            <a:normAutofit fontScale="70000" lnSpcReduction="20000"/>
          </a:bodyPr>
          <a:lstStyle/>
          <a:p>
            <a:r>
              <a:rPr lang="en-US" dirty="0" smtClean="0"/>
              <a:t>1 Corinthians 16:1-2  On the first day of the week let each one of you lay something aside, storing up as he may prosper, that there be no collections when I come.</a:t>
            </a:r>
          </a:p>
          <a:p>
            <a:r>
              <a:rPr lang="en-US" dirty="0" smtClean="0"/>
              <a:t>2 Corinthians 9:6-7 But this I say: He who sows sparingly will also reap sparingly, and he who sows bountifully will also reap bountifully. 7 So let each one give as he purposes in his heart, not grudgingly or of necessity; for God loves a cheerful giver. </a:t>
            </a:r>
          </a:p>
          <a:p>
            <a:r>
              <a:rPr lang="en-US" dirty="0" smtClean="0"/>
              <a:t>1 John 3:16-17 By this we know love, because He laid down His life for us. And we also ought to lay down our lives for the brethren. 17 But whoever has this world's goods, and sees his brother in need, and shuts up his heart from him, how does the love of God abide in him?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TotalTime>
  <Words>2021</Words>
  <Application>Microsoft Office PowerPoint</Application>
  <PresentationFormat>On-screen Show (4:3)</PresentationFormat>
  <Paragraphs>61</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Unstoppable Devotion</vt:lpstr>
      <vt:lpstr>Pentecost..</vt:lpstr>
      <vt:lpstr>Preaching the word..</vt:lpstr>
      <vt:lpstr>Conversion of 3000 ..</vt:lpstr>
      <vt:lpstr>The original church..</vt:lpstr>
      <vt:lpstr>Terms of salvation..</vt:lpstr>
      <vt:lpstr>Remaining faithful…</vt:lpstr>
      <vt:lpstr>Unselfish devotion..</vt:lpstr>
      <vt:lpstr>Unselfish devotion..</vt:lpstr>
      <vt:lpstr>Priorities of apostles..</vt:lpstr>
      <vt:lpstr>The joy of changed lives..</vt:lpstr>
      <vt:lpstr>The name of Jesus..</vt:lpstr>
      <vt:lpstr>2nd Sermon Conversion..</vt:lpstr>
      <vt:lpstr>Courage facing opposition..</vt:lpstr>
      <vt:lpstr>Courage facing opposition..</vt:lpstr>
      <vt:lpstr>Their boldness..</vt:lpstr>
      <vt:lpstr>Their boldness..</vt:lpstr>
      <vt:lpstr>Their boldness..</vt:lpstr>
      <vt:lpstr>Their boldness..</vt:lpstr>
      <vt:lpstr>Their unity..</vt:lpstr>
      <vt:lpstr>Slide 21</vt:lpstr>
      <vt:lpstr>Unstoppable Devotion The Church in Jerusalem</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151</cp:revision>
  <dcterms:created xsi:type="dcterms:W3CDTF">2011-02-15T07:29:10Z</dcterms:created>
  <dcterms:modified xsi:type="dcterms:W3CDTF">2013-02-13T07:15:41Z</dcterms:modified>
</cp:coreProperties>
</file>