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1" r:id="rId4"/>
    <p:sldId id="259" r:id="rId5"/>
    <p:sldId id="257"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582A04"/>
    <a:srgbClr val="241102"/>
    <a:srgbClr val="6F3505"/>
    <a:srgbClr val="FF9933"/>
    <a:srgbClr val="0094C8"/>
    <a:srgbClr val="0078A2"/>
    <a:srgbClr val="00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0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C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reat Commission Christian 02.jpg"/>
          <p:cNvPicPr>
            <a:picLocks noChangeAspect="1"/>
          </p:cNvPicPr>
          <p:nvPr userDrawn="1"/>
        </p:nvPicPr>
        <p:blipFill>
          <a:blip r:embed="rId13" cstate="print">
            <a:lum bright="-25000"/>
          </a:blip>
          <a:stretch>
            <a:fillRect/>
          </a:stretch>
        </p:blipFill>
        <p:spPr>
          <a:xfrm>
            <a:off x="0" y="0"/>
            <a:ext cx="9143999" cy="6858000"/>
          </a:xfrm>
          <a:prstGeom prst="rect">
            <a:avLst/>
          </a:prstGeom>
        </p:spPr>
      </p:pic>
      <p:sp>
        <p:nvSpPr>
          <p:cNvPr id="6" name="Rectangle 5"/>
          <p:cNvSpPr/>
          <p:nvPr userDrawn="1"/>
        </p:nvSpPr>
        <p:spPr>
          <a:xfrm>
            <a:off x="0" y="0"/>
            <a:ext cx="9144000" cy="6858000"/>
          </a:xfrm>
          <a:prstGeom prst="rect">
            <a:avLst/>
          </a:prstGeom>
          <a:solidFill>
            <a:srgbClr val="24110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582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C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ruins-in-rome-coliseum-and-arch-of-titus.jpg"/>
          <p:cNvPicPr>
            <a:picLocks noChangeAspect="1"/>
          </p:cNvPicPr>
          <p:nvPr/>
        </p:nvPicPr>
        <p:blipFill>
          <a:blip r:embed="rId3" cstate="print">
            <a:lum bright="-20000" contrast="10000"/>
          </a:blip>
          <a:stretch>
            <a:fillRect/>
          </a:stretch>
        </p:blipFill>
        <p:spPr>
          <a:xfrm>
            <a:off x="-1" y="0"/>
            <a:ext cx="9144001" cy="6858000"/>
          </a:xfrm>
          <a:prstGeom prst="rect">
            <a:avLst/>
          </a:prstGeom>
        </p:spPr>
      </p:pic>
      <p:pic>
        <p:nvPicPr>
          <p:cNvPr id="6" name="Picture 5" descr="roman-ruins.jpg"/>
          <p:cNvPicPr>
            <a:picLocks noChangeAspect="1"/>
          </p:cNvPicPr>
          <p:nvPr/>
        </p:nvPicPr>
        <p:blipFill>
          <a:blip r:embed="rId4" cstate="print">
            <a:lum bright="-6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6F3505"/>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t>Taking Christ to Rome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21 - 28</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uins-in-rome-coliseum-and-arch-of-titus.jpg"/>
          <p:cNvPicPr>
            <a:picLocks noChangeAspect="1"/>
          </p:cNvPicPr>
          <p:nvPr/>
        </p:nvPicPr>
        <p:blipFill>
          <a:blip r:embed="rId2" cstate="print">
            <a:lum bright="-10000" contrast="15000"/>
          </a:blip>
          <a:stretch>
            <a:fillRect/>
          </a:stretch>
        </p:blipFill>
        <p:spPr>
          <a:xfrm>
            <a:off x="0" y="0"/>
            <a:ext cx="9144000" cy="6477000"/>
          </a:xfrm>
          <a:prstGeom prst="rect">
            <a:avLst/>
          </a:prstGeom>
        </p:spPr>
      </p:pic>
      <p:pic>
        <p:nvPicPr>
          <p:cNvPr id="3" name="Picture 2" descr="voyage_paul_rome.jpg"/>
          <p:cNvPicPr>
            <a:picLocks noChangeAspect="1"/>
          </p:cNvPicPr>
          <p:nvPr/>
        </p:nvPicPr>
        <p:blipFill>
          <a:blip r:embed="rId3" cstate="print"/>
          <a:srcRect r="52913" b="43169"/>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rgbClr val="241102">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Arrival in Rome..</a:t>
            </a:r>
            <a:endParaRPr lang="en-US" dirty="0"/>
          </a:p>
        </p:txBody>
      </p:sp>
      <p:sp>
        <p:nvSpPr>
          <p:cNvPr id="6" name="Content Placeholder 5"/>
          <p:cNvSpPr>
            <a:spLocks noGrp="1"/>
          </p:cNvSpPr>
          <p:nvPr>
            <p:ph idx="1"/>
          </p:nvPr>
        </p:nvSpPr>
        <p:spPr/>
        <p:txBody>
          <a:bodyPr>
            <a:normAutofit fontScale="77500" lnSpcReduction="20000"/>
          </a:bodyPr>
          <a:lstStyle/>
          <a:p>
            <a:r>
              <a:rPr lang="en-US" sz="3200" dirty="0" smtClean="0"/>
              <a:t>28:16  Now when we came to Rome, the centurion delivered the prisoners to the captain of the guard; but Paul was permitted to dwell by himself with the soldier who guarded him. </a:t>
            </a:r>
          </a:p>
          <a:p>
            <a:r>
              <a:rPr lang="en-US" sz="3200" dirty="0" smtClean="0"/>
              <a:t>28 "Therefore let it be known to you that the salvation of God has been sent to the Gentiles, and they will hear it!" 29 And when he had said these words, the Jews departed and had a great dispute among themselves. </a:t>
            </a:r>
          </a:p>
          <a:p>
            <a:r>
              <a:rPr lang="en-US" sz="3200" dirty="0" smtClean="0"/>
              <a:t>30 Then Paul dwelt two whole years in his own rented house, and received all who came to him, 31 preaching the kingdom of God and teaching the things which concern the Lord Jesus Christ with all confidence, no one forbidding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uins-in-rome-coliseum-and-arch-of-titus.jpg"/>
          <p:cNvPicPr>
            <a:picLocks noChangeAspect="1"/>
          </p:cNvPicPr>
          <p:nvPr/>
        </p:nvPicPr>
        <p:blipFill>
          <a:blip r:embed="rId2" cstate="print">
            <a:lum bright="-15000" contrast="15000"/>
          </a:blip>
          <a:stretch>
            <a:fillRect/>
          </a:stretch>
        </p:blipFill>
        <p:spPr>
          <a:xfrm>
            <a:off x="-1" y="0"/>
            <a:ext cx="9144001" cy="6477000"/>
          </a:xfrm>
          <a:prstGeom prst="rect">
            <a:avLst/>
          </a:prstGeom>
        </p:spPr>
      </p:pic>
      <p:sp>
        <p:nvSpPr>
          <p:cNvPr id="3" name="Rectangle 2"/>
          <p:cNvSpPr/>
          <p:nvPr/>
        </p:nvSpPr>
        <p:spPr>
          <a:xfrm>
            <a:off x="0" y="0"/>
            <a:ext cx="9144000" cy="6477000"/>
          </a:xfrm>
          <a:prstGeom prst="rect">
            <a:avLst/>
          </a:prstGeom>
          <a:solidFill>
            <a:srgbClr val="241102">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Why Rome?..</a:t>
            </a:r>
            <a:endParaRPr lang="en-US" dirty="0"/>
          </a:p>
        </p:txBody>
      </p:sp>
      <p:sp>
        <p:nvSpPr>
          <p:cNvPr id="5" name="Content Placeholder 4"/>
          <p:cNvSpPr>
            <a:spLocks noGrp="1"/>
          </p:cNvSpPr>
          <p:nvPr>
            <p:ph idx="1"/>
          </p:nvPr>
        </p:nvSpPr>
        <p:spPr/>
        <p:txBody>
          <a:bodyPr>
            <a:normAutofit/>
          </a:bodyPr>
          <a:lstStyle/>
          <a:p>
            <a:r>
              <a:rPr lang="en-US" sz="3200" dirty="0" smtClean="0"/>
              <a:t>The center of the world .. strategic to worldwide evangelism (Acts 28:19-20)</a:t>
            </a:r>
          </a:p>
          <a:p>
            <a:r>
              <a:rPr lang="en-US" sz="3200" dirty="0" smtClean="0"/>
              <a:t>The rejection of the gospel by the Jews helped fulfill God’s promise to Abraham (Gen. 12:3 .. all nations)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uins-in-rome-coliseum-and-arch-of-titus.jpg"/>
          <p:cNvPicPr>
            <a:picLocks noChangeAspect="1"/>
          </p:cNvPicPr>
          <p:nvPr/>
        </p:nvPicPr>
        <p:blipFill>
          <a:blip r:embed="rId2" cstate="print">
            <a:lum bright="-15000" contrast="15000"/>
          </a:blip>
          <a:stretch>
            <a:fillRect/>
          </a:stretch>
        </p:blipFill>
        <p:spPr>
          <a:xfrm>
            <a:off x="-1" y="0"/>
            <a:ext cx="9144001" cy="6477000"/>
          </a:xfrm>
          <a:prstGeom prst="rect">
            <a:avLst/>
          </a:prstGeom>
        </p:spPr>
      </p:pic>
      <p:sp>
        <p:nvSpPr>
          <p:cNvPr id="3" name="Rectangle 2"/>
          <p:cNvSpPr/>
          <p:nvPr/>
        </p:nvSpPr>
        <p:spPr>
          <a:xfrm>
            <a:off x="0" y="0"/>
            <a:ext cx="9144000" cy="6477000"/>
          </a:xfrm>
          <a:prstGeom prst="rect">
            <a:avLst/>
          </a:prstGeom>
          <a:solidFill>
            <a:srgbClr val="241102">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How does it affect you?</a:t>
            </a:r>
            <a:endParaRPr lang="en-US" dirty="0"/>
          </a:p>
        </p:txBody>
      </p:sp>
      <p:sp>
        <p:nvSpPr>
          <p:cNvPr id="5" name="Content Placeholder 4"/>
          <p:cNvSpPr>
            <a:spLocks noGrp="1"/>
          </p:cNvSpPr>
          <p:nvPr>
            <p:ph idx="1"/>
          </p:nvPr>
        </p:nvSpPr>
        <p:spPr/>
        <p:txBody>
          <a:bodyPr>
            <a:normAutofit/>
          </a:bodyPr>
          <a:lstStyle/>
          <a:p>
            <a:r>
              <a:rPr lang="en-US" sz="3200" dirty="0" smtClean="0"/>
              <a:t>God made you to live for His glory and praise, love Him, live in submission..</a:t>
            </a:r>
          </a:p>
          <a:p>
            <a:r>
              <a:rPr lang="en-US" sz="3200" dirty="0" smtClean="0"/>
              <a:t>Behooves you to see the movement of the gospel, what is going on in the world..</a:t>
            </a:r>
          </a:p>
          <a:p>
            <a:r>
              <a:rPr lang="en-US" sz="3200" dirty="0" smtClean="0"/>
              <a:t>See how we can take advantage of living in Rome today.. opportunities God provides..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Paul before Roman Governor.jpg"/>
          <p:cNvPicPr>
            <a:picLocks noChangeAspect="1"/>
          </p:cNvPicPr>
          <p:nvPr/>
        </p:nvPicPr>
        <p:blipFill>
          <a:blip r:embed="rId2" cstate="print"/>
          <a:stretch>
            <a:fillRect/>
          </a:stretch>
        </p:blipFill>
        <p:spPr>
          <a:xfrm>
            <a:off x="0" y="0"/>
            <a:ext cx="9144000" cy="6456450"/>
          </a:xfrm>
          <a:prstGeom prst="rect">
            <a:avLst/>
          </a:prstGeom>
        </p:spPr>
      </p:pic>
      <p:sp>
        <p:nvSpPr>
          <p:cNvPr id="6" name="Rectangle 5"/>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Why Paul?..</a:t>
            </a:r>
            <a:endParaRPr lang="en-US" dirty="0"/>
          </a:p>
        </p:txBody>
      </p:sp>
      <p:sp>
        <p:nvSpPr>
          <p:cNvPr id="9" name="Content Placeholder 8"/>
          <p:cNvSpPr>
            <a:spLocks noGrp="1"/>
          </p:cNvSpPr>
          <p:nvPr>
            <p:ph idx="1"/>
          </p:nvPr>
        </p:nvSpPr>
        <p:spPr/>
        <p:txBody>
          <a:bodyPr>
            <a:normAutofit/>
          </a:bodyPr>
          <a:lstStyle/>
          <a:p>
            <a:r>
              <a:rPr lang="en-US" sz="3200" dirty="0" smtClean="0"/>
              <a:t>Acts 9:15  "he is a chosen vessel of Mine to bear My name before Gentiles, kings, and the children of Israel. </a:t>
            </a:r>
          </a:p>
          <a:p>
            <a:r>
              <a:rPr lang="en-US" sz="3200" dirty="0" smtClean="0"/>
              <a:t>His background .. Judaism, Greek speaking, Roman citizen by birth..</a:t>
            </a:r>
          </a:p>
          <a:p>
            <a:r>
              <a:rPr lang="en-US" sz="3200" dirty="0" smtClean="0"/>
              <a:t>His tenacious courage to keep speaking the gospel every opportunity..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Paul before Roman Governor.jpg"/>
          <p:cNvPicPr>
            <a:picLocks noChangeAspect="1"/>
          </p:cNvPicPr>
          <p:nvPr/>
        </p:nvPicPr>
        <p:blipFill>
          <a:blip r:embed="rId2" cstate="print"/>
          <a:stretch>
            <a:fillRect/>
          </a:stretch>
        </p:blipFill>
        <p:spPr>
          <a:xfrm>
            <a:off x="0" y="0"/>
            <a:ext cx="9144000" cy="6456450"/>
          </a:xfrm>
          <a:prstGeom prst="rect">
            <a:avLst/>
          </a:prstGeom>
        </p:spPr>
      </p:pic>
      <p:sp>
        <p:nvSpPr>
          <p:cNvPr id="6" name="Rectangle 5"/>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Why Paul?..</a:t>
            </a:r>
            <a:endParaRPr lang="en-US" dirty="0"/>
          </a:p>
        </p:txBody>
      </p:sp>
      <p:sp>
        <p:nvSpPr>
          <p:cNvPr id="9" name="Content Placeholder 8"/>
          <p:cNvSpPr>
            <a:spLocks noGrp="1"/>
          </p:cNvSpPr>
          <p:nvPr>
            <p:ph idx="1"/>
          </p:nvPr>
        </p:nvSpPr>
        <p:spPr/>
        <p:txBody>
          <a:bodyPr>
            <a:normAutofit lnSpcReduction="10000"/>
          </a:bodyPr>
          <a:lstStyle/>
          <a:p>
            <a:r>
              <a:rPr lang="en-US" sz="3200" dirty="0" smtClean="0"/>
              <a:t>Acts 26:27-28 King Agrippa, do you believe the prophets? I know that you do believe." 28 Then Agrippa said to Paul, "You almost persuade me to become a Christian." </a:t>
            </a:r>
          </a:p>
          <a:p>
            <a:r>
              <a:rPr lang="en-US" sz="3200" dirty="0" smtClean="0"/>
              <a:t>29 And Paul said, "I would to God that not only you, but also all who hear me today, might become both almost and altogether such as I am, except for these chains."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Paul before Roman Governor.jpg"/>
          <p:cNvPicPr>
            <a:picLocks noChangeAspect="1"/>
          </p:cNvPicPr>
          <p:nvPr/>
        </p:nvPicPr>
        <p:blipFill>
          <a:blip r:embed="rId2" cstate="print"/>
          <a:stretch>
            <a:fillRect/>
          </a:stretch>
        </p:blipFill>
        <p:spPr>
          <a:xfrm>
            <a:off x="0" y="0"/>
            <a:ext cx="9144000" cy="6456450"/>
          </a:xfrm>
          <a:prstGeom prst="rect">
            <a:avLst/>
          </a:prstGeom>
        </p:spPr>
      </p:pic>
      <p:sp>
        <p:nvSpPr>
          <p:cNvPr id="6" name="Rectangle 5"/>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400800" cy="1143000"/>
          </a:xfrm>
        </p:spPr>
        <p:txBody>
          <a:bodyPr>
            <a:normAutofit fontScale="90000"/>
          </a:bodyPr>
          <a:lstStyle/>
          <a:p>
            <a:r>
              <a:rPr lang="en-US" dirty="0" smtClean="0"/>
              <a:t>What he gave his life for..</a:t>
            </a:r>
            <a:endParaRPr lang="en-US" dirty="0"/>
          </a:p>
        </p:txBody>
      </p:sp>
      <p:sp>
        <p:nvSpPr>
          <p:cNvPr id="9" name="Content Placeholder 8"/>
          <p:cNvSpPr>
            <a:spLocks noGrp="1"/>
          </p:cNvSpPr>
          <p:nvPr>
            <p:ph idx="1"/>
          </p:nvPr>
        </p:nvSpPr>
        <p:spPr>
          <a:xfrm>
            <a:off x="457200" y="1676400"/>
            <a:ext cx="8229600" cy="4876800"/>
          </a:xfrm>
        </p:spPr>
        <p:txBody>
          <a:bodyPr>
            <a:normAutofit/>
          </a:bodyPr>
          <a:lstStyle/>
          <a:p>
            <a:r>
              <a:rPr lang="en-US" sz="3200" dirty="0" smtClean="0"/>
              <a:t>Acts 20:23-26  But none of these things move me; nor do I count my life dear to myself, so that I may finish my race with joy, and the ministry which I received from the Lord Jesus, to testify to the gospel of the grace of God. </a:t>
            </a:r>
          </a:p>
          <a:p>
            <a:r>
              <a:rPr lang="en-US" sz="3200" dirty="0" smtClean="0"/>
              <a:t>What are you giving your life for? </a:t>
            </a:r>
          </a:p>
          <a:p>
            <a:pPr lvl="1"/>
            <a:r>
              <a:rPr lang="en-US" sz="2400" dirty="0" smtClean="0"/>
              <a:t>We are not Paul but we all have responsibility </a:t>
            </a:r>
          </a:p>
          <a:p>
            <a:pPr lvl="1"/>
            <a:r>
              <a:rPr lang="en-US" sz="2400" dirty="0" smtClean="0"/>
              <a:t>1 Pet 3:15; Matt 28:18-20; Rom 10:14-17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eralding Christ.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6F3505"/>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Rectangle 4"/>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What is the Gospel?</a:t>
            </a:r>
            <a:endParaRPr lang="en-US" dirty="0"/>
          </a:p>
        </p:txBody>
      </p:sp>
      <p:sp>
        <p:nvSpPr>
          <p:cNvPr id="7" name="Content Placeholder 6"/>
          <p:cNvSpPr>
            <a:spLocks noGrp="1"/>
          </p:cNvSpPr>
          <p:nvPr>
            <p:ph idx="1"/>
          </p:nvPr>
        </p:nvSpPr>
        <p:spPr/>
        <p:txBody>
          <a:bodyPr>
            <a:normAutofit/>
          </a:bodyPr>
          <a:lstStyle/>
          <a:p>
            <a:r>
              <a:rPr lang="en-US" sz="3200" dirty="0" smtClean="0"/>
              <a:t>Proclaiming Jesus the only hope.. Acts 24:24-25; 26:15-28; 28:23-24, 31</a:t>
            </a:r>
          </a:p>
          <a:p>
            <a:r>
              <a:rPr lang="en-US" sz="3200" dirty="0" smtClean="0"/>
              <a:t>Promised Messiah 26:23</a:t>
            </a:r>
          </a:p>
          <a:p>
            <a:r>
              <a:rPr lang="en-US" sz="3200" dirty="0" smtClean="0"/>
              <a:t>Would suffer and rise from dead 23:7-9; 25:19</a:t>
            </a:r>
          </a:p>
          <a:p>
            <a:r>
              <a:rPr lang="en-US" sz="3200" dirty="0" smtClean="0"/>
              <a:t>Who is saved? 24:24; 26:18; 28:24</a:t>
            </a:r>
          </a:p>
          <a:p>
            <a:r>
              <a:rPr lang="en-US" sz="3200" dirty="0" smtClean="0"/>
              <a:t>Do you believe it is the truth?</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ro_pushkin.jpg"/>
          <p:cNvPicPr>
            <a:picLocks noChangeAspect="1"/>
          </p:cNvPicPr>
          <p:nvPr/>
        </p:nvPicPr>
        <p:blipFill>
          <a:blip r:embed="rId2" cstate="print"/>
          <a:stretch>
            <a:fillRect/>
          </a:stretch>
        </p:blipFill>
        <p:spPr>
          <a:xfrm>
            <a:off x="-1" y="0"/>
            <a:ext cx="9144001" cy="6477000"/>
          </a:xfrm>
          <a:prstGeom prst="rect">
            <a:avLst/>
          </a:prstGeom>
        </p:spPr>
      </p:pic>
      <p:sp>
        <p:nvSpPr>
          <p:cNvPr id="3" name="Rectangle 2"/>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Which emperor did Paul preach to?</a:t>
            </a:r>
            <a:endParaRPr lang="en-US" dirty="0"/>
          </a:p>
        </p:txBody>
      </p:sp>
      <p:sp>
        <p:nvSpPr>
          <p:cNvPr id="5" name="Content Placeholder 4"/>
          <p:cNvSpPr>
            <a:spLocks noGrp="1"/>
          </p:cNvSpPr>
          <p:nvPr>
            <p:ph idx="1"/>
          </p:nvPr>
        </p:nvSpPr>
        <p:spPr/>
        <p:txBody>
          <a:bodyPr/>
          <a:lstStyle/>
          <a:p>
            <a:r>
              <a:rPr lang="en-US" dirty="0" smtClean="0"/>
              <a:t>Nero (54-68)</a:t>
            </a:r>
          </a:p>
          <a:p>
            <a:r>
              <a:rPr lang="en-US" dirty="0" smtClean="0"/>
              <a:t>Paul’s trial (64-65)</a:t>
            </a:r>
          </a:p>
          <a:p>
            <a:r>
              <a:rPr lang="en-US" dirty="0" smtClean="0"/>
              <a:t>Nero took his own life 3 yrs later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ro_pushkin.jpg"/>
          <p:cNvPicPr>
            <a:picLocks noChangeAspect="1"/>
          </p:cNvPicPr>
          <p:nvPr/>
        </p:nvPicPr>
        <p:blipFill>
          <a:blip r:embed="rId2" cstate="print"/>
          <a:stretch>
            <a:fillRect/>
          </a:stretch>
        </p:blipFill>
        <p:spPr>
          <a:xfrm>
            <a:off x="-1" y="0"/>
            <a:ext cx="9144001" cy="6477000"/>
          </a:xfrm>
          <a:prstGeom prst="rect">
            <a:avLst/>
          </a:prstGeom>
        </p:spPr>
      </p:pic>
      <p:sp>
        <p:nvSpPr>
          <p:cNvPr id="3" name="Rectangle 2"/>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324600" cy="1143000"/>
          </a:xfrm>
        </p:spPr>
        <p:txBody>
          <a:bodyPr>
            <a:normAutofit fontScale="90000"/>
          </a:bodyPr>
          <a:lstStyle/>
          <a:p>
            <a:r>
              <a:rPr lang="en-US" dirty="0" smtClean="0"/>
              <a:t>Why did God want the Gospel preached in Rome?</a:t>
            </a:r>
            <a:endParaRPr lang="en-US" dirty="0"/>
          </a:p>
        </p:txBody>
      </p:sp>
      <p:sp>
        <p:nvSpPr>
          <p:cNvPr id="5" name="Content Placeholder 4"/>
          <p:cNvSpPr>
            <a:spLocks noGrp="1"/>
          </p:cNvSpPr>
          <p:nvPr>
            <p:ph idx="1"/>
          </p:nvPr>
        </p:nvSpPr>
        <p:spPr/>
        <p:txBody>
          <a:bodyPr/>
          <a:lstStyle/>
          <a:p>
            <a:r>
              <a:rPr lang="en-US" dirty="0" smtClean="0"/>
              <a:t>The gospel to whole world..</a:t>
            </a:r>
          </a:p>
          <a:p>
            <a:r>
              <a:rPr lang="en-US" dirty="0" smtClean="0"/>
              <a:t>Shift from Jerusalem to Rome..</a:t>
            </a:r>
          </a:p>
          <a:p>
            <a:r>
              <a:rPr lang="en-US" dirty="0" smtClean="0"/>
              <a:t>A warning to earthly kings and kingdoms..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ruins-in-rome-coliseum-and-arch-of-titus.jpg"/>
          <p:cNvPicPr>
            <a:picLocks noChangeAspect="1"/>
          </p:cNvPicPr>
          <p:nvPr/>
        </p:nvPicPr>
        <p:blipFill>
          <a:blip r:embed="rId3" cstate="print">
            <a:lum bright="-20000" contrast="10000"/>
          </a:blip>
          <a:stretch>
            <a:fillRect/>
          </a:stretch>
        </p:blipFill>
        <p:spPr>
          <a:xfrm>
            <a:off x="-1" y="0"/>
            <a:ext cx="9144001" cy="6858000"/>
          </a:xfrm>
          <a:prstGeom prst="rect">
            <a:avLst/>
          </a:prstGeom>
        </p:spPr>
      </p:pic>
      <p:pic>
        <p:nvPicPr>
          <p:cNvPr id="6" name="Picture 5" descr="roman-ruins.jpg"/>
          <p:cNvPicPr>
            <a:picLocks noChangeAspect="1"/>
          </p:cNvPicPr>
          <p:nvPr/>
        </p:nvPicPr>
        <p:blipFill>
          <a:blip r:embed="rId4" cstate="print">
            <a:lum bright="-6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6F3505"/>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t>Taking Christ to Rome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Acts 21 - 28</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oyage_paul_rome.jpg"/>
          <p:cNvPicPr>
            <a:picLocks noChangeAspect="1"/>
          </p:cNvPicPr>
          <p:nvPr/>
        </p:nvPicPr>
        <p:blipFill>
          <a:blip r:embed="rId2" cstate="print"/>
          <a:stretch>
            <a:fillRect/>
          </a:stretch>
        </p:blipFill>
        <p:spPr>
          <a:xfrm>
            <a:off x="0" y="0"/>
            <a:ext cx="9144000" cy="6477000"/>
          </a:xfrm>
          <a:prstGeom prst="rect">
            <a:avLst/>
          </a:prstGeom>
        </p:spPr>
      </p:pic>
      <p:pic>
        <p:nvPicPr>
          <p:cNvPr id="11" name="Picture 10" descr="Journeys of Paul.jpg"/>
          <p:cNvPicPr>
            <a:picLocks noChangeAspect="1"/>
          </p:cNvPicPr>
          <p:nvPr/>
        </p:nvPicPr>
        <p:blipFill>
          <a:blip r:embed="rId3" cstate="print"/>
          <a:stretch>
            <a:fillRect/>
          </a:stretch>
        </p:blipFill>
        <p:spPr>
          <a:xfrm>
            <a:off x="0" y="0"/>
            <a:ext cx="9144001" cy="6477000"/>
          </a:xfrm>
          <a:prstGeom prst="rect">
            <a:avLst/>
          </a:prstGeom>
        </p:spPr>
      </p:pic>
      <p:sp>
        <p:nvSpPr>
          <p:cNvPr id="12" name="Rectangle 11"/>
          <p:cNvSpPr/>
          <p:nvPr/>
        </p:nvSpPr>
        <p:spPr>
          <a:xfrm>
            <a:off x="0" y="0"/>
            <a:ext cx="9144000" cy="6477000"/>
          </a:xfrm>
          <a:prstGeom prst="rect">
            <a:avLst/>
          </a:prstGeom>
          <a:solidFill>
            <a:srgbClr val="24110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4" descr="map_pauls_journey.jpg"/>
          <p:cNvPicPr>
            <a:picLocks noChangeAspect="1"/>
          </p:cNvPicPr>
          <p:nvPr/>
        </p:nvPicPr>
        <p:blipFill>
          <a:blip r:embed="rId4" cstate="print">
            <a:lum bright="-22000" contrast="10000"/>
          </a:blip>
          <a:stretch>
            <a:fillRect/>
          </a:stretch>
        </p:blipFill>
        <p:spPr>
          <a:xfrm>
            <a:off x="168" y="0"/>
            <a:ext cx="9143832" cy="6858000"/>
          </a:xfrm>
          <a:prstGeom prst="rect">
            <a:avLst/>
          </a:prstGeom>
        </p:spPr>
      </p:pic>
      <p:sp>
        <p:nvSpPr>
          <p:cNvPr id="6" name="Rectangle 5"/>
          <p:cNvSpPr/>
          <p:nvPr/>
        </p:nvSpPr>
        <p:spPr>
          <a:xfrm flipV="1">
            <a:off x="0" y="6477000"/>
            <a:ext cx="9144000" cy="381000"/>
          </a:xfrm>
          <a:prstGeom prst="rect">
            <a:avLst/>
          </a:prstGeom>
          <a:solidFill>
            <a:srgbClr val="6F3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p:nvPr>
        </p:nvSpPr>
        <p:spPr/>
        <p:txBody>
          <a:bodyPr/>
          <a:lstStyle/>
          <a:p>
            <a:r>
              <a:rPr lang="en-US" dirty="0" smtClean="0"/>
              <a:t>Why Rome?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oyage_paul_rome.jpg"/>
          <p:cNvPicPr>
            <a:picLocks noChangeAspect="1"/>
          </p:cNvPicPr>
          <p:nvPr/>
        </p:nvPicPr>
        <p:blipFill>
          <a:blip r:embed="rId2" cstate="print"/>
          <a:stretch>
            <a:fillRect/>
          </a:stretch>
        </p:blipFill>
        <p:spPr>
          <a:xfrm>
            <a:off x="0" y="0"/>
            <a:ext cx="9144000" cy="6477000"/>
          </a:xfrm>
          <a:prstGeom prst="rect">
            <a:avLst/>
          </a:prstGeom>
        </p:spPr>
      </p:pic>
      <p:pic>
        <p:nvPicPr>
          <p:cNvPr id="11" name="Picture 10" descr="Journeys of Paul.jpg"/>
          <p:cNvPicPr>
            <a:picLocks noChangeAspect="1"/>
          </p:cNvPicPr>
          <p:nvPr/>
        </p:nvPicPr>
        <p:blipFill>
          <a:blip r:embed="rId3" cstate="print"/>
          <a:stretch>
            <a:fillRect/>
          </a:stretch>
        </p:blipFill>
        <p:spPr>
          <a:xfrm>
            <a:off x="-1" y="0"/>
            <a:ext cx="9144001" cy="6477000"/>
          </a:xfrm>
          <a:prstGeom prst="rect">
            <a:avLst/>
          </a:prstGeom>
        </p:spPr>
      </p:pic>
      <p:sp>
        <p:nvSpPr>
          <p:cNvPr id="12" name="Rectangle 11"/>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0" y="6477000"/>
            <a:ext cx="9144000" cy="381000"/>
          </a:xfrm>
          <a:prstGeom prst="rect">
            <a:avLst/>
          </a:prstGeom>
          <a:solidFill>
            <a:srgbClr val="6F3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Acts 20-21 ..</a:t>
            </a:r>
            <a:endParaRPr lang="en-US" dirty="0"/>
          </a:p>
        </p:txBody>
      </p:sp>
      <p:sp>
        <p:nvSpPr>
          <p:cNvPr id="8" name="Content Placeholder 7"/>
          <p:cNvSpPr>
            <a:spLocks noGrp="1"/>
          </p:cNvSpPr>
          <p:nvPr>
            <p:ph idx="1"/>
          </p:nvPr>
        </p:nvSpPr>
        <p:spPr/>
        <p:txBody>
          <a:bodyPr>
            <a:normAutofit/>
          </a:bodyPr>
          <a:lstStyle/>
          <a:p>
            <a:r>
              <a:rPr lang="en-US" sz="3200" dirty="0" smtClean="0"/>
              <a:t>Paul sails from Ephesus to Jerusalem…</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9" descr="Herods temple.jpg"/>
          <p:cNvPicPr>
            <a:picLocks noChangeAspect="1"/>
          </p:cNvPicPr>
          <p:nvPr/>
        </p:nvPicPr>
        <p:blipFill>
          <a:blip r:embed="rId2" cstate="print">
            <a:lum bright="-20000" contrast="15000"/>
          </a:blip>
          <a:stretch>
            <a:fillRect/>
          </a:stretch>
        </p:blipFill>
        <p:spPr>
          <a:xfrm>
            <a:off x="0" y="0"/>
            <a:ext cx="9144000" cy="6477000"/>
          </a:xfrm>
          <a:prstGeom prst="rect">
            <a:avLst/>
          </a:prstGeom>
        </p:spPr>
      </p:pic>
      <p:sp>
        <p:nvSpPr>
          <p:cNvPr id="9" name="Rectangle 8"/>
          <p:cNvSpPr/>
          <p:nvPr/>
        </p:nvSpPr>
        <p:spPr>
          <a:xfrm flipV="1">
            <a:off x="0" y="6477000"/>
            <a:ext cx="9144000" cy="381000"/>
          </a:xfrm>
          <a:prstGeom prst="rect">
            <a:avLst/>
          </a:prstGeom>
          <a:solidFill>
            <a:srgbClr val="6F3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solidFill>
                  <a:srgbClr val="FFCC00"/>
                </a:solidFill>
              </a:rPr>
              <a:t>Paul arrested..</a:t>
            </a:r>
            <a:endParaRPr lang="en-US" dirty="0">
              <a:solidFill>
                <a:srgbClr val="FFCC00"/>
              </a:solidFill>
            </a:endParaRPr>
          </a:p>
        </p:txBody>
      </p:sp>
      <p:sp>
        <p:nvSpPr>
          <p:cNvPr id="11" name="Content Placeholder 10"/>
          <p:cNvSpPr>
            <a:spLocks noGrp="1"/>
          </p:cNvSpPr>
          <p:nvPr>
            <p:ph idx="1"/>
          </p:nvPr>
        </p:nvSpPr>
        <p:spPr/>
        <p:txBody>
          <a:bodyPr/>
          <a:lstStyle/>
          <a:p>
            <a:r>
              <a:rPr lang="en-US" dirty="0" smtClean="0"/>
              <a:t>21:27-30 </a:t>
            </a:r>
            <a:r>
              <a:rPr lang="en-US" sz="3200" dirty="0" smtClean="0"/>
              <a:t>And all the city was disturbed; and the people ran together, seized Paul, and dragged him out of the temple..</a:t>
            </a:r>
          </a:p>
          <a:p>
            <a:r>
              <a:rPr lang="en-US" sz="3200" dirty="0" smtClean="0"/>
              <a:t>31 as they were seeking to kill him, news came to the commander of the garrison that all Jerusalem was in an uproar.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aul arrested in Jerusalem.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6F3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lstStyle/>
          <a:p>
            <a:r>
              <a:rPr lang="en-US" dirty="0" smtClean="0"/>
              <a:t>Paul’s defense..</a:t>
            </a:r>
            <a:endParaRPr lang="en-US" dirty="0"/>
          </a:p>
        </p:txBody>
      </p:sp>
      <p:sp>
        <p:nvSpPr>
          <p:cNvPr id="10" name="Content Placeholder 9"/>
          <p:cNvSpPr>
            <a:spLocks noGrp="1"/>
          </p:cNvSpPr>
          <p:nvPr>
            <p:ph idx="1"/>
          </p:nvPr>
        </p:nvSpPr>
        <p:spPr/>
        <p:txBody>
          <a:bodyPr>
            <a:normAutofit fontScale="92500" lnSpcReduction="10000"/>
          </a:bodyPr>
          <a:lstStyle/>
          <a:p>
            <a:r>
              <a:rPr lang="en-US" sz="3200" dirty="0" smtClean="0"/>
              <a:t>21 Then He said to me, 'Depart, for I will send you far from here to the Gentiles.'" </a:t>
            </a:r>
          </a:p>
          <a:p>
            <a:r>
              <a:rPr lang="en-US" sz="3200" dirty="0" smtClean="0"/>
              <a:t>22 And they listened to him until this word, and then they raised their voices and said, "Away with such a fellow from the earth, for he is not fit to live!“</a:t>
            </a:r>
          </a:p>
          <a:p>
            <a:r>
              <a:rPr lang="en-US" sz="3200" dirty="0" smtClean="0"/>
              <a:t>Acts 22:25  And as they bound him with thongs, Paul said to the centurion who stood by, "Is it lawful for you to scourge a man who is a Roman, and </a:t>
            </a:r>
            <a:r>
              <a:rPr lang="en-US" sz="3200" dirty="0" err="1" smtClean="0"/>
              <a:t>uncondemned</a:t>
            </a:r>
            <a:r>
              <a:rPr lang="en-US" sz="3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ul_at_sanhedrin.jpg"/>
          <p:cNvPicPr>
            <a:picLocks noChangeAspect="1"/>
          </p:cNvPicPr>
          <p:nvPr/>
        </p:nvPicPr>
        <p:blipFill>
          <a:blip r:embed="rId2" cstate="print"/>
          <a:stretch>
            <a:fillRect/>
          </a:stretch>
        </p:blipFill>
        <p:spPr>
          <a:xfrm>
            <a:off x="-1" y="0"/>
            <a:ext cx="9144001" cy="6477000"/>
          </a:xfrm>
          <a:prstGeom prst="rect">
            <a:avLst/>
          </a:prstGeom>
        </p:spPr>
      </p:pic>
      <p:sp>
        <p:nvSpPr>
          <p:cNvPr id="7" name="Rectangle 6"/>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Sanhedrin..</a:t>
            </a:r>
            <a:endParaRPr lang="en-US" dirty="0"/>
          </a:p>
        </p:txBody>
      </p:sp>
      <p:sp>
        <p:nvSpPr>
          <p:cNvPr id="9" name="Content Placeholder 8"/>
          <p:cNvSpPr>
            <a:spLocks noGrp="1"/>
          </p:cNvSpPr>
          <p:nvPr>
            <p:ph idx="1"/>
          </p:nvPr>
        </p:nvSpPr>
        <p:spPr>
          <a:xfrm>
            <a:off x="457200" y="1676400"/>
            <a:ext cx="8229600" cy="4038600"/>
          </a:xfrm>
        </p:spPr>
        <p:txBody>
          <a:bodyPr>
            <a:normAutofit fontScale="85000" lnSpcReduction="20000"/>
          </a:bodyPr>
          <a:lstStyle/>
          <a:p>
            <a:r>
              <a:rPr lang="en-US" dirty="0" smtClean="0"/>
              <a:t>Acts 23:9-11 when there arose a great dissension, the commander, fearing lest Paul might be pulled to pieces by them, commanded the soldiers to go down and take him by force from among them, and bring him into the barracks. </a:t>
            </a:r>
          </a:p>
          <a:p>
            <a:r>
              <a:rPr lang="en-US" dirty="0" smtClean="0"/>
              <a:t>11 But the following night the Lord stood by him and said,  "Be of good cheer, Paul; for as you have testified for Me in Jerusalem, so you must also bear witness at Rome." </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ul before Roman Governor.jpg"/>
          <p:cNvPicPr>
            <a:picLocks noChangeAspect="1"/>
          </p:cNvPicPr>
          <p:nvPr/>
        </p:nvPicPr>
        <p:blipFill>
          <a:blip r:embed="rId2" cstate="print"/>
          <a:stretch>
            <a:fillRect/>
          </a:stretch>
        </p:blipFill>
        <p:spPr>
          <a:xfrm>
            <a:off x="-1" y="0"/>
            <a:ext cx="9144001" cy="6858000"/>
          </a:xfrm>
          <a:prstGeom prst="rect">
            <a:avLst/>
          </a:prstGeom>
        </p:spPr>
      </p:pic>
      <p:sp>
        <p:nvSpPr>
          <p:cNvPr id="3" name="Rectangle 2"/>
          <p:cNvSpPr/>
          <p:nvPr/>
        </p:nvSpPr>
        <p:spPr>
          <a:xfrm flipV="1">
            <a:off x="0" y="6477000"/>
            <a:ext cx="9144000" cy="381000"/>
          </a:xfrm>
          <a:prstGeom prst="rect">
            <a:avLst/>
          </a:prstGeom>
          <a:solidFill>
            <a:srgbClr val="6F3505"/>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04800" y="228600"/>
            <a:ext cx="5562600" cy="1143000"/>
          </a:xfrm>
        </p:spPr>
        <p:txBody>
          <a:bodyPr/>
          <a:lstStyle/>
          <a:p>
            <a:r>
              <a:rPr lang="en-US" dirty="0" smtClean="0"/>
              <a:t>Caesarea ..</a:t>
            </a:r>
            <a:endParaRPr lang="en-US" dirty="0"/>
          </a:p>
        </p:txBody>
      </p:sp>
      <p:sp>
        <p:nvSpPr>
          <p:cNvPr id="6" name="Content Placeholder 5"/>
          <p:cNvSpPr>
            <a:spLocks noGrp="1"/>
          </p:cNvSpPr>
          <p:nvPr>
            <p:ph idx="1"/>
          </p:nvPr>
        </p:nvSpPr>
        <p:spPr/>
        <p:txBody>
          <a:bodyPr>
            <a:normAutofit/>
          </a:bodyPr>
          <a:lstStyle/>
          <a:p>
            <a:r>
              <a:rPr lang="en-US" sz="3200" dirty="0" smtClean="0"/>
              <a:t>Acts 24:22 But when Felix heard these things..and said, "When </a:t>
            </a:r>
            <a:r>
              <a:rPr lang="en-US" sz="3200" dirty="0" err="1" smtClean="0"/>
              <a:t>Lysias</a:t>
            </a:r>
            <a:r>
              <a:rPr lang="en-US" sz="3200" dirty="0" smtClean="0"/>
              <a:t> the commander comes down, I will make a decision on your case." </a:t>
            </a:r>
          </a:p>
          <a:p>
            <a:r>
              <a:rPr lang="en-US" sz="3200" dirty="0" smtClean="0"/>
              <a:t>27 But after two years </a:t>
            </a:r>
            <a:r>
              <a:rPr lang="en-US" sz="3200" dirty="0" err="1" smtClean="0"/>
              <a:t>Porcius</a:t>
            </a:r>
            <a:r>
              <a:rPr lang="en-US" sz="3200" dirty="0" smtClean="0"/>
              <a:t> Festus succeeded Felix; and Felix, wanting to do the Jews a favor, left Paul bound. </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ul before Roman Governor.jpg"/>
          <p:cNvPicPr>
            <a:picLocks noChangeAspect="1"/>
          </p:cNvPicPr>
          <p:nvPr/>
        </p:nvPicPr>
        <p:blipFill>
          <a:blip r:embed="rId2" cstate="print"/>
          <a:stretch>
            <a:fillRect/>
          </a:stretch>
        </p:blipFill>
        <p:spPr>
          <a:xfrm>
            <a:off x="-1" y="0"/>
            <a:ext cx="9144001" cy="6858000"/>
          </a:xfrm>
          <a:prstGeom prst="rect">
            <a:avLst/>
          </a:prstGeom>
        </p:spPr>
      </p:pic>
      <p:sp>
        <p:nvSpPr>
          <p:cNvPr id="3" name="Rectangle 2"/>
          <p:cNvSpPr/>
          <p:nvPr/>
        </p:nvSpPr>
        <p:spPr>
          <a:xfrm flipV="1">
            <a:off x="0" y="6477000"/>
            <a:ext cx="9144000" cy="381000"/>
          </a:xfrm>
          <a:prstGeom prst="rect">
            <a:avLst/>
          </a:prstGeom>
          <a:solidFill>
            <a:srgbClr val="6F3505"/>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77000"/>
          </a:xfrm>
          <a:prstGeom prst="rect">
            <a:avLst/>
          </a:prstGeom>
          <a:solidFill>
            <a:srgbClr val="24110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04800" y="228600"/>
            <a:ext cx="5562600" cy="1143000"/>
          </a:xfrm>
        </p:spPr>
        <p:txBody>
          <a:bodyPr/>
          <a:lstStyle/>
          <a:p>
            <a:r>
              <a:rPr lang="en-US" dirty="0" smtClean="0"/>
              <a:t>Caesarea ..</a:t>
            </a:r>
            <a:endParaRPr lang="en-US" dirty="0"/>
          </a:p>
        </p:txBody>
      </p:sp>
      <p:sp>
        <p:nvSpPr>
          <p:cNvPr id="6" name="Content Placeholder 5"/>
          <p:cNvSpPr>
            <a:spLocks noGrp="1"/>
          </p:cNvSpPr>
          <p:nvPr>
            <p:ph idx="1"/>
          </p:nvPr>
        </p:nvSpPr>
        <p:spPr/>
        <p:txBody>
          <a:bodyPr>
            <a:normAutofit fontScale="92500" lnSpcReduction="10000"/>
          </a:bodyPr>
          <a:lstStyle/>
          <a:p>
            <a:r>
              <a:rPr lang="en-US" sz="3200" dirty="0" smtClean="0"/>
              <a:t>Acts 25:9-11  Festus said, "Are you willing to go up to Jerusalem and there be judged before me concerning these things?" </a:t>
            </a:r>
          </a:p>
          <a:p>
            <a:r>
              <a:rPr lang="en-US" sz="3200" dirty="0" smtClean="0"/>
              <a:t>10 So Paul said, “I appeal to Caesar." </a:t>
            </a:r>
          </a:p>
          <a:p>
            <a:r>
              <a:rPr lang="en-US" sz="3200" dirty="0" smtClean="0"/>
              <a:t>Acts 26:31-32 when they had gone aside, they talked among themselves, saying, "This man is doing nothing deserving of death or chains." 32 Then Agrippa said to Festus, "This man might have been set free if he had not appealed to Caesar." </a:t>
            </a:r>
          </a:p>
          <a:p>
            <a:pPr>
              <a:buNone/>
            </a:pPr>
            <a:endParaRPr lang="en-US" sz="3200"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oyage_paul_rome.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rgbClr val="241102">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Voyage and shipwreck..</a:t>
            </a:r>
            <a:endParaRPr lang="en-US" dirty="0"/>
          </a:p>
        </p:txBody>
      </p:sp>
      <p:sp>
        <p:nvSpPr>
          <p:cNvPr id="5" name="Content Placeholder 4"/>
          <p:cNvSpPr>
            <a:spLocks noGrp="1"/>
          </p:cNvSpPr>
          <p:nvPr>
            <p:ph idx="1"/>
          </p:nvPr>
        </p:nvSpPr>
        <p:spPr/>
        <p:txBody>
          <a:bodyPr>
            <a:normAutofit/>
          </a:bodyPr>
          <a:lstStyle/>
          <a:p>
            <a:r>
              <a:rPr lang="en-US" sz="3200" dirty="0" smtClean="0"/>
              <a:t>Acts 27:23-24  For there stood by me this night an angel of the God to whom I belong and whom I serve, 24 saying, 'Do not be afraid, Paul; you must be brought before Caesar; and indeed God has granted you all those who sail with you.' </a:t>
            </a:r>
          </a:p>
          <a:p>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1016</Words>
  <Application>Microsoft Office PowerPoint</Application>
  <PresentationFormat>On-screen Show (4:3)</PresentationFormat>
  <Paragraphs>66</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Taking Christ to Rome</vt:lpstr>
      <vt:lpstr>Why Rome? ..</vt:lpstr>
      <vt:lpstr>Acts 20-21 ..</vt:lpstr>
      <vt:lpstr>Paul arrested..</vt:lpstr>
      <vt:lpstr>Paul’s defense..</vt:lpstr>
      <vt:lpstr>Sanhedrin..</vt:lpstr>
      <vt:lpstr>Caesarea ..</vt:lpstr>
      <vt:lpstr>Caesarea ..</vt:lpstr>
      <vt:lpstr>Voyage and shipwreck..</vt:lpstr>
      <vt:lpstr>Arrival in Rome..</vt:lpstr>
      <vt:lpstr>Why Rome?..</vt:lpstr>
      <vt:lpstr>How does it affect you?</vt:lpstr>
      <vt:lpstr>Why Paul?..</vt:lpstr>
      <vt:lpstr>Why Paul?..</vt:lpstr>
      <vt:lpstr>What he gave his life for..</vt:lpstr>
      <vt:lpstr>What is the Gospel?</vt:lpstr>
      <vt:lpstr>Which emperor did Paul preach to?</vt:lpstr>
      <vt:lpstr>Why did God want the Gospel preached in Rome?</vt:lpstr>
      <vt:lpstr>Taking Christ to Rome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172</cp:revision>
  <dcterms:created xsi:type="dcterms:W3CDTF">2011-02-15T07:29:10Z</dcterms:created>
  <dcterms:modified xsi:type="dcterms:W3CDTF">2013-03-05T07:31:09Z</dcterms:modified>
</cp:coreProperties>
</file>