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3" r:id="rId4"/>
    <p:sldId id="261" r:id="rId5"/>
    <p:sldId id="260" r:id="rId6"/>
    <p:sldId id="262" r:id="rId7"/>
    <p:sldId id="265" r:id="rId8"/>
    <p:sldId id="264" r:id="rId9"/>
    <p:sldId id="267" r:id="rId10"/>
    <p:sldId id="269" r:id="rId11"/>
    <p:sldId id="271" r:id="rId12"/>
    <p:sldId id="277" r:id="rId13"/>
    <p:sldId id="278" r:id="rId14"/>
    <p:sldId id="279" r:id="rId15"/>
    <p:sldId id="28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94C8"/>
    <a:srgbClr val="0078A2"/>
    <a:srgbClr val="000000"/>
    <a:srgbClr val="6699FF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6BB74-C65B-4A59-B95B-EDD151E5186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6BB74-C65B-4A59-B95B-EDD151E5186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38201"/>
            <a:ext cx="7772400" cy="1295399"/>
          </a:xfrm>
        </p:spPr>
        <p:txBody>
          <a:bodyPr>
            <a:no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92D050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llection-plate5.jpg"/>
          <p:cNvPicPr>
            <a:picLocks noChangeAspect="1"/>
          </p:cNvPicPr>
          <p:nvPr userDrawn="1"/>
        </p:nvPicPr>
        <p:blipFill>
          <a:blip r:embed="rId13" cstate="print">
            <a:lum bright="-25000" contrast="10000"/>
          </a:blip>
          <a:stretch>
            <a:fillRect/>
          </a:stretch>
        </p:blipFill>
        <p:spPr>
          <a:xfrm>
            <a:off x="-1" y="0"/>
            <a:ext cx="9153045" cy="6477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9144000" cy="6477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449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92D050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ction-plate5.jpg"/>
          <p:cNvPicPr>
            <a:picLocks noChangeAspect="1"/>
          </p:cNvPicPr>
          <p:nvPr/>
        </p:nvPicPr>
        <p:blipFill>
          <a:blip r:embed="rId3" cstate="print">
            <a:lum bright="-15000" contrast="10000"/>
          </a:blip>
          <a:stretch>
            <a:fillRect/>
          </a:stretch>
        </p:blipFill>
        <p:spPr>
          <a:xfrm>
            <a:off x="-1" y="0"/>
            <a:ext cx="9153045" cy="6477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  <a:effectLst>
            <a:glow rad="228600">
              <a:schemeClr val="tx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94C8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295400"/>
          </a:xfrm>
        </p:spPr>
        <p:txBody>
          <a:bodyPr>
            <a:noAutofit/>
          </a:bodyPr>
          <a:lstStyle/>
          <a:p>
            <a:r>
              <a:rPr lang="en-US" dirty="0" smtClean="0"/>
              <a:t>Why is Giving So Hard?</a:t>
            </a:r>
            <a:endParaRPr lang="en-US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295400" y="5334000"/>
            <a:ext cx="6400800" cy="990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2 Corinthians 9:1-7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57200" y="1447800"/>
            <a:ext cx="8458200" cy="32766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CC00"/>
                </a:solidFill>
              </a:rPr>
              <a:t>4</a:t>
            </a:r>
            <a:r>
              <a:rPr lang="en-US" dirty="0" smtClean="0"/>
              <a:t>  Where will it go…</a:t>
            </a:r>
            <a:endParaRPr lang="en-US" dirty="0"/>
          </a:p>
        </p:txBody>
      </p:sp>
      <p:pic>
        <p:nvPicPr>
          <p:cNvPr id="7" name="Picture 4" descr="b00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752600"/>
            <a:ext cx="398335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Emilio Alvarez Philippines.jpg"/>
          <p:cNvPicPr>
            <a:picLocks noChangeAspect="1"/>
          </p:cNvPicPr>
          <p:nvPr/>
        </p:nvPicPr>
        <p:blipFill>
          <a:blip r:embed="rId3" cstate="print">
            <a:lum bright="-7000" contrast="10000"/>
          </a:blip>
          <a:stretch>
            <a:fillRect/>
          </a:stretch>
        </p:blipFill>
        <p:spPr>
          <a:xfrm>
            <a:off x="685800" y="1600200"/>
            <a:ext cx="3816748" cy="2695597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2819400"/>
            <a:ext cx="8686800" cy="3306763"/>
          </a:xfrm>
        </p:spPr>
        <p:txBody>
          <a:bodyPr>
            <a:normAutofit/>
          </a:bodyPr>
          <a:lstStyle/>
          <a:p>
            <a:r>
              <a:rPr lang="en-US" dirty="0" smtClean="0"/>
              <a:t>We give to meet specific needs …</a:t>
            </a:r>
          </a:p>
          <a:p>
            <a:pPr lvl="1"/>
            <a:r>
              <a:rPr lang="en-US" dirty="0" smtClean="0"/>
              <a:t>2 Corinthians 9:1-2 Now concerning the ministering to the saints, it is superfluous for me to write to you; 2 for I know your willingness, about which I boast of you to the Macedonians, that Achaia was ready a year ago; and your zeal has stirred up the majority.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CC00"/>
                </a:solidFill>
              </a:rPr>
              <a:t>5</a:t>
            </a:r>
            <a:r>
              <a:rPr lang="en-US" dirty="0" smtClean="0"/>
              <a:t>  Giving ourselves…</a:t>
            </a:r>
            <a:endParaRPr lang="en-US" dirty="0"/>
          </a:p>
        </p:txBody>
      </p:sp>
      <p:pic>
        <p:nvPicPr>
          <p:cNvPr id="9" name="Picture 8" descr="Give it u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600200"/>
            <a:ext cx="4114800" cy="2847135"/>
          </a:xfrm>
          <a:prstGeom prst="rect">
            <a:avLst/>
          </a:prstGeom>
        </p:spPr>
      </p:pic>
      <p:pic>
        <p:nvPicPr>
          <p:cNvPr id="10" name="Picture 9" descr="The Grace of Giving 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599" y="1600200"/>
            <a:ext cx="3880201" cy="28194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57200" y="1447800"/>
            <a:ext cx="8458200" cy="32766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28600" y="2209800"/>
            <a:ext cx="8763000" cy="34289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2 Corinthians 8:1-5 Moreover, brethren, we make known to you the grace of God bestowed on the churches of Macedonia: 3 For I bear witness that according to their ability, yes, and beyond their ability, they were freely willing, 4 imploring us with much urgency that we would receive the gift and the fellowship of the ministering to the saints. 5 And not only as we had hoped, but </a:t>
            </a:r>
            <a:r>
              <a:rPr lang="en-US" dirty="0" smtClean="0">
                <a:solidFill>
                  <a:srgbClr val="FFCC00"/>
                </a:solidFill>
              </a:rPr>
              <a:t>they first gave themselves to the Lord</a:t>
            </a:r>
            <a:r>
              <a:rPr lang="en-US" dirty="0" smtClean="0"/>
              <a:t>, and then to us by the will of God.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477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hitting a 97 mph fastb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828800"/>
            <a:ext cx="4373217" cy="3143250"/>
          </a:xfrm>
          <a:prstGeom prst="rect">
            <a:avLst/>
          </a:prstGeom>
        </p:spPr>
      </p:pic>
      <p:pic>
        <p:nvPicPr>
          <p:cNvPr id="6" name="Picture 5" descr="touchdown pass Russell Wilson.jpg"/>
          <p:cNvPicPr>
            <a:picLocks noChangeAspect="1"/>
          </p:cNvPicPr>
          <p:nvPr/>
        </p:nvPicPr>
        <p:blipFill>
          <a:blip r:embed="rId3" cstate="print">
            <a:lum bright="-5000" contrast="10000"/>
          </a:blip>
          <a:srcRect t="2927" b="2927"/>
          <a:stretch>
            <a:fillRect/>
          </a:stretch>
        </p:blipFill>
        <p:spPr>
          <a:xfrm>
            <a:off x="4648200" y="1828800"/>
            <a:ext cx="4191000" cy="3143250"/>
          </a:xfrm>
          <a:prstGeom prst="rect">
            <a:avLst/>
          </a:prstGeom>
        </p:spPr>
      </p:pic>
      <p:sp>
        <p:nvSpPr>
          <p:cNvPr id="7" name="Title 9"/>
          <p:cNvSpPr txBox="1">
            <a:spLocks/>
          </p:cNvSpPr>
          <p:nvPr/>
        </p:nvSpPr>
        <p:spPr>
          <a:xfrm>
            <a:off x="304800" y="381000"/>
            <a:ext cx="5562600" cy="9445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uLnTx/>
              <a:uFillTx/>
              <a:latin typeface="Georgia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1000" y="381000"/>
            <a:ext cx="5562600" cy="11430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Which is harder?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52400" y="5257800"/>
            <a:ext cx="8991600" cy="868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Hitting a 97 mph fastball?..throwing a touchdown pass?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477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matching shoes and pur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0200"/>
            <a:ext cx="3962400" cy="3124200"/>
          </a:xfrm>
          <a:prstGeom prst="rect">
            <a:avLst/>
          </a:prstGeom>
        </p:spPr>
      </p:pic>
      <p:pic>
        <p:nvPicPr>
          <p:cNvPr id="3" name="Picture 2" descr="shoes-and-matching-purs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1600200"/>
            <a:ext cx="4165600" cy="3124200"/>
          </a:xfrm>
          <a:prstGeom prst="rect">
            <a:avLst/>
          </a:prstGeom>
        </p:spPr>
      </p:pic>
      <p:sp>
        <p:nvSpPr>
          <p:cNvPr id="5" name="Title 7"/>
          <p:cNvSpPr txBox="1">
            <a:spLocks/>
          </p:cNvSpPr>
          <p:nvPr/>
        </p:nvSpPr>
        <p:spPr>
          <a:xfrm>
            <a:off x="381000" y="381000"/>
            <a:ext cx="5562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rgbClr val="92D05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Which is harder?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uLnTx/>
              <a:uFillTx/>
              <a:latin typeface="Georgia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Content Placeholder 8"/>
          <p:cNvSpPr txBox="1">
            <a:spLocks/>
          </p:cNvSpPr>
          <p:nvPr/>
        </p:nvSpPr>
        <p:spPr>
          <a:xfrm>
            <a:off x="152400" y="5562600"/>
            <a:ext cx="8991600" cy="5635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Finding shoes to match purse..or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 purse to match shoes?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477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partaking Lords Supper.jpg"/>
          <p:cNvPicPr>
            <a:picLocks noChangeAspect="1"/>
          </p:cNvPicPr>
          <p:nvPr/>
        </p:nvPicPr>
        <p:blipFill>
          <a:blip r:embed="rId2" cstate="print"/>
          <a:srcRect l="14147"/>
          <a:stretch>
            <a:fillRect/>
          </a:stretch>
        </p:blipFill>
        <p:spPr>
          <a:xfrm>
            <a:off x="381000" y="1524000"/>
            <a:ext cx="4217371" cy="3276600"/>
          </a:xfrm>
          <a:prstGeom prst="rect">
            <a:avLst/>
          </a:prstGeom>
        </p:spPr>
      </p:pic>
      <p:pic>
        <p:nvPicPr>
          <p:cNvPr id="3" name="Picture 2" descr="giving - church of christ.jpg"/>
          <p:cNvPicPr>
            <a:picLocks noChangeAspect="1"/>
          </p:cNvPicPr>
          <p:nvPr/>
        </p:nvPicPr>
        <p:blipFill>
          <a:blip r:embed="rId3" cstate="print"/>
          <a:srcRect t="14201" b="10651"/>
          <a:stretch>
            <a:fillRect/>
          </a:stretch>
        </p:blipFill>
        <p:spPr>
          <a:xfrm>
            <a:off x="4648200" y="1524000"/>
            <a:ext cx="4134758" cy="3276601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04800" y="457200"/>
            <a:ext cx="5562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Which is harder?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uLnTx/>
              <a:uFillTx/>
              <a:latin typeface="Georgia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Content Placeholder 8"/>
          <p:cNvSpPr txBox="1">
            <a:spLocks/>
          </p:cNvSpPr>
          <p:nvPr/>
        </p:nvSpPr>
        <p:spPr>
          <a:xfrm>
            <a:off x="152400" y="5257800"/>
            <a:ext cx="8991600" cy="8683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Partaking of Lord’ Supper..</a:t>
            </a:r>
            <a:r>
              <a:rPr lang="en-US" sz="28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eorgia" pitchFamily="18" charset="0"/>
                <a:cs typeface="Times New Roman" pitchFamily="18" charset="0"/>
              </a:rPr>
              <a:t>or giving in proper manner?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ction-plate5.jpg"/>
          <p:cNvPicPr>
            <a:picLocks noChangeAspect="1"/>
          </p:cNvPicPr>
          <p:nvPr/>
        </p:nvPicPr>
        <p:blipFill>
          <a:blip r:embed="rId3" cstate="print">
            <a:lum bright="-15000" contrast="10000"/>
          </a:blip>
          <a:stretch>
            <a:fillRect/>
          </a:stretch>
        </p:blipFill>
        <p:spPr>
          <a:xfrm>
            <a:off x="-1" y="0"/>
            <a:ext cx="9153045" cy="6477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  <a:effectLst>
            <a:glow rad="228600">
              <a:schemeClr val="tx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94C8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295400"/>
          </a:xfrm>
        </p:spPr>
        <p:txBody>
          <a:bodyPr>
            <a:noAutofit/>
          </a:bodyPr>
          <a:lstStyle/>
          <a:p>
            <a:r>
              <a:rPr lang="en-US" dirty="0" smtClean="0"/>
              <a:t>Why is Giving So Hard?</a:t>
            </a:r>
            <a:endParaRPr lang="en-US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295400" y="5334000"/>
            <a:ext cx="6400800" cy="990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2 Corinthians 9:1-7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477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hitting a 97 mph fastb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828800"/>
            <a:ext cx="4373217" cy="3143250"/>
          </a:xfrm>
          <a:prstGeom prst="rect">
            <a:avLst/>
          </a:prstGeom>
        </p:spPr>
      </p:pic>
      <p:pic>
        <p:nvPicPr>
          <p:cNvPr id="6" name="Picture 5" descr="touchdown pass Russell Wilson.jpg"/>
          <p:cNvPicPr>
            <a:picLocks noChangeAspect="1"/>
          </p:cNvPicPr>
          <p:nvPr/>
        </p:nvPicPr>
        <p:blipFill>
          <a:blip r:embed="rId3" cstate="print">
            <a:lum bright="-5000" contrast="10000"/>
          </a:blip>
          <a:srcRect t="2927" b="2927"/>
          <a:stretch>
            <a:fillRect/>
          </a:stretch>
        </p:blipFill>
        <p:spPr>
          <a:xfrm>
            <a:off x="4648200" y="1828800"/>
            <a:ext cx="4191000" cy="3143250"/>
          </a:xfrm>
          <a:prstGeom prst="rect">
            <a:avLst/>
          </a:prstGeom>
        </p:spPr>
      </p:pic>
      <p:sp>
        <p:nvSpPr>
          <p:cNvPr id="7" name="Title 9"/>
          <p:cNvSpPr txBox="1">
            <a:spLocks/>
          </p:cNvSpPr>
          <p:nvPr/>
        </p:nvSpPr>
        <p:spPr>
          <a:xfrm>
            <a:off x="304800" y="381000"/>
            <a:ext cx="5562600" cy="9445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uLnTx/>
              <a:uFillTx/>
              <a:latin typeface="Georgia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1000" y="381000"/>
            <a:ext cx="5562600" cy="11430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Which is harder?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52400" y="5257800"/>
            <a:ext cx="8991600" cy="868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Hitting a 97 mph fastball?..throwing a touchdown pass?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477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matching shoes and pur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0200"/>
            <a:ext cx="3962400" cy="3124200"/>
          </a:xfrm>
          <a:prstGeom prst="rect">
            <a:avLst/>
          </a:prstGeom>
        </p:spPr>
      </p:pic>
      <p:pic>
        <p:nvPicPr>
          <p:cNvPr id="3" name="Picture 2" descr="shoes-and-matching-purs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1600200"/>
            <a:ext cx="4165600" cy="3124200"/>
          </a:xfrm>
          <a:prstGeom prst="rect">
            <a:avLst/>
          </a:prstGeom>
        </p:spPr>
      </p:pic>
      <p:sp>
        <p:nvSpPr>
          <p:cNvPr id="5" name="Title 7"/>
          <p:cNvSpPr txBox="1">
            <a:spLocks/>
          </p:cNvSpPr>
          <p:nvPr/>
        </p:nvSpPr>
        <p:spPr>
          <a:xfrm>
            <a:off x="381000" y="381000"/>
            <a:ext cx="5562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rgbClr val="92D05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Which is harder?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uLnTx/>
              <a:uFillTx/>
              <a:latin typeface="Georgia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Content Placeholder 8"/>
          <p:cNvSpPr txBox="1">
            <a:spLocks/>
          </p:cNvSpPr>
          <p:nvPr/>
        </p:nvSpPr>
        <p:spPr>
          <a:xfrm>
            <a:off x="152400" y="5562600"/>
            <a:ext cx="8991600" cy="5635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Finding shoes to match purse..or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 purse to match shoes?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477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partaking Lords Supper.jpg"/>
          <p:cNvPicPr>
            <a:picLocks noChangeAspect="1"/>
          </p:cNvPicPr>
          <p:nvPr/>
        </p:nvPicPr>
        <p:blipFill>
          <a:blip r:embed="rId2" cstate="print"/>
          <a:srcRect l="14147"/>
          <a:stretch>
            <a:fillRect/>
          </a:stretch>
        </p:blipFill>
        <p:spPr>
          <a:xfrm>
            <a:off x="381000" y="1524000"/>
            <a:ext cx="4217371" cy="3276600"/>
          </a:xfrm>
          <a:prstGeom prst="rect">
            <a:avLst/>
          </a:prstGeom>
        </p:spPr>
      </p:pic>
      <p:pic>
        <p:nvPicPr>
          <p:cNvPr id="3" name="Picture 2" descr="giving - church of christ.jpg"/>
          <p:cNvPicPr>
            <a:picLocks noChangeAspect="1"/>
          </p:cNvPicPr>
          <p:nvPr/>
        </p:nvPicPr>
        <p:blipFill>
          <a:blip r:embed="rId3" cstate="print"/>
          <a:srcRect t="14201" b="10651"/>
          <a:stretch>
            <a:fillRect/>
          </a:stretch>
        </p:blipFill>
        <p:spPr>
          <a:xfrm>
            <a:off x="4648200" y="1524000"/>
            <a:ext cx="4134758" cy="3276601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04800" y="457200"/>
            <a:ext cx="5562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Which is harder?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uLnTx/>
              <a:uFillTx/>
              <a:latin typeface="Georgia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Content Placeholder 8"/>
          <p:cNvSpPr txBox="1">
            <a:spLocks/>
          </p:cNvSpPr>
          <p:nvPr/>
        </p:nvSpPr>
        <p:spPr>
          <a:xfrm>
            <a:off x="152400" y="5257800"/>
            <a:ext cx="8991600" cy="8683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Partaking of Lord’ Supper..</a:t>
            </a:r>
            <a:r>
              <a:rPr lang="en-US" sz="28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eorgia" pitchFamily="18" charset="0"/>
                <a:cs typeface="Times New Roman" pitchFamily="18" charset="0"/>
              </a:rPr>
              <a:t>or giving in proper manner?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ain_and_Ab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600200"/>
            <a:ext cx="2534813" cy="2819400"/>
          </a:xfrm>
          <a:prstGeom prst="rect">
            <a:avLst/>
          </a:prstGeom>
        </p:spPr>
      </p:pic>
      <p:pic>
        <p:nvPicPr>
          <p:cNvPr id="6" name="Picture 5" descr="Nadab_and_Abih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0" y="1600200"/>
            <a:ext cx="2488377" cy="2819400"/>
          </a:xfrm>
          <a:prstGeom prst="rect">
            <a:avLst/>
          </a:prstGeom>
        </p:spPr>
      </p:pic>
      <p:pic>
        <p:nvPicPr>
          <p:cNvPr id="7" name="Picture 6" descr="Corint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3600" y="1600200"/>
            <a:ext cx="2379047" cy="281940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72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Giving through the Bible..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4953000"/>
            <a:ext cx="8229600" cy="1173163"/>
          </a:xfrm>
        </p:spPr>
        <p:txBody>
          <a:bodyPr/>
          <a:lstStyle/>
          <a:p>
            <a:r>
              <a:rPr lang="en-US" dirty="0" smtClean="0"/>
              <a:t>People had trouble in their giving…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38100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eorgia" pitchFamily="18" charset="0"/>
              </a:rPr>
              <a:t>Cain and Abel</a:t>
            </a:r>
            <a:endParaRPr lang="en-US" sz="2400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0" y="38862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eorgia" pitchFamily="18" charset="0"/>
              </a:rPr>
              <a:t>Nadab</a:t>
            </a:r>
            <a:r>
              <a:rPr lang="en-US" sz="24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eorgia" pitchFamily="18" charset="0"/>
              </a:rPr>
              <a:t> and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eorgia" pitchFamily="18" charset="0"/>
              </a:rPr>
              <a:t>Abihu</a:t>
            </a:r>
            <a:endParaRPr lang="en-US" sz="2400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5000" y="38862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eorgia" pitchFamily="18" charset="0"/>
              </a:rPr>
              <a:t>Corinthians</a:t>
            </a:r>
            <a:endParaRPr lang="en-US" sz="2400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Responsibility to give..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486400"/>
            <a:ext cx="8686800" cy="868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One of most difficult acts of worship..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w to spend my money.jpg"/>
          <p:cNvPicPr>
            <a:picLocks noChangeAspect="1"/>
          </p:cNvPicPr>
          <p:nvPr/>
        </p:nvPicPr>
        <p:blipFill>
          <a:blip r:embed="rId2" cstate="print"/>
          <a:srcRect t="14257"/>
          <a:stretch>
            <a:fillRect/>
          </a:stretch>
        </p:blipFill>
        <p:spPr>
          <a:xfrm>
            <a:off x="457200" y="1447800"/>
            <a:ext cx="4065194" cy="3200400"/>
          </a:xfrm>
          <a:prstGeom prst="rect">
            <a:avLst/>
          </a:prstGeom>
        </p:spPr>
      </p:pic>
      <p:pic>
        <p:nvPicPr>
          <p:cNvPr id="3" name="Picture 2" descr="spend-mone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1447800"/>
            <a:ext cx="4242140" cy="32004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rgbClr val="FFCC00"/>
                </a:solidFill>
              </a:rPr>
              <a:t>1</a:t>
            </a:r>
            <a:r>
              <a:rPr lang="en-US" dirty="0" smtClean="0"/>
              <a:t>  This is our money…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1447800"/>
            <a:ext cx="8458200" cy="32766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r>
              <a:rPr lang="en-US" dirty="0" smtClean="0"/>
              <a:t>We’d prefer to spend it on ourselves…</a:t>
            </a:r>
          </a:p>
          <a:p>
            <a:r>
              <a:rPr lang="en-US" dirty="0" smtClean="0"/>
              <a:t>Is it really ours? .. </a:t>
            </a:r>
            <a:r>
              <a:rPr lang="en-US" dirty="0" err="1" smtClean="0"/>
              <a:t>Psa</a:t>
            </a:r>
            <a:r>
              <a:rPr lang="en-US" dirty="0" smtClean="0"/>
              <a:t> 24:1; 50:10</a:t>
            </a:r>
          </a:p>
          <a:p>
            <a:r>
              <a:rPr lang="en-US" dirty="0" smtClean="0"/>
              <a:t>God says it is ours .. Acts 5:4 </a:t>
            </a:r>
          </a:p>
          <a:p>
            <a:r>
              <a:rPr lang="en-US" dirty="0" smtClean="0"/>
              <a:t>We choose to give 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rgbClr val="FFCC00"/>
                </a:solidFill>
              </a:rPr>
              <a:t>2</a:t>
            </a:r>
            <a:r>
              <a:rPr lang="en-US" dirty="0" smtClean="0"/>
              <a:t>  Lack of guidelines…</a:t>
            </a:r>
            <a:endParaRPr lang="en-US" dirty="0"/>
          </a:p>
        </p:txBody>
      </p:sp>
      <p:pic>
        <p:nvPicPr>
          <p:cNvPr id="7" name="Picture 6" descr="Tithing.jpg"/>
          <p:cNvPicPr>
            <a:picLocks noChangeAspect="1"/>
          </p:cNvPicPr>
          <p:nvPr/>
        </p:nvPicPr>
        <p:blipFill>
          <a:blip r:embed="rId2" cstate="print"/>
          <a:srcRect r="989"/>
          <a:stretch>
            <a:fillRect/>
          </a:stretch>
        </p:blipFill>
        <p:spPr>
          <a:xfrm>
            <a:off x="533400" y="1600200"/>
            <a:ext cx="4004682" cy="2922395"/>
          </a:xfrm>
          <a:prstGeom prst="rect">
            <a:avLst/>
          </a:prstGeom>
        </p:spPr>
      </p:pic>
      <p:pic>
        <p:nvPicPr>
          <p:cNvPr id="8" name="Picture 7" descr="give as you purpose.jpg"/>
          <p:cNvPicPr>
            <a:picLocks noChangeAspect="1"/>
          </p:cNvPicPr>
          <p:nvPr/>
        </p:nvPicPr>
        <p:blipFill>
          <a:blip r:embed="rId3" cstate="print"/>
          <a:srcRect t="4660" b="2330"/>
          <a:stretch>
            <a:fillRect/>
          </a:stretch>
        </p:blipFill>
        <p:spPr>
          <a:xfrm>
            <a:off x="4648200" y="1600200"/>
            <a:ext cx="3962400" cy="290312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57200" y="1447800"/>
            <a:ext cx="8458200" cy="32766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981200"/>
            <a:ext cx="8534400" cy="4144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OT required 10%.. NT “as you prosper”</a:t>
            </a:r>
          </a:p>
          <a:p>
            <a:pPr lvl="1"/>
            <a:r>
              <a:rPr lang="en-US" dirty="0" smtClean="0"/>
              <a:t>1 Corinthians 16:2  On the first day of the week let each one of you lay something aside, storing up as he may prosper, that there be no collections when I come. </a:t>
            </a:r>
          </a:p>
          <a:p>
            <a:pPr lvl="1"/>
            <a:r>
              <a:rPr lang="en-US" dirty="0" smtClean="0"/>
              <a:t>2 Corinthians 9:6-7  But this I say: He who sows sparingly will also reap sparingly, and he who sows bountifully will also reap bountifully..So let each one give as he purposes in his heart..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CC00"/>
                </a:solidFill>
              </a:rPr>
              <a:t>3</a:t>
            </a:r>
            <a:r>
              <a:rPr lang="en-US" dirty="0" smtClean="0"/>
              <a:t>  Our other needs…</a:t>
            </a:r>
            <a:endParaRPr lang="en-US" dirty="0"/>
          </a:p>
        </p:txBody>
      </p:sp>
      <p:pic>
        <p:nvPicPr>
          <p:cNvPr id="10" name="Picture 9" descr="supporting our famil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524000"/>
            <a:ext cx="3901440" cy="3121152"/>
          </a:xfrm>
          <a:prstGeom prst="rect">
            <a:avLst/>
          </a:prstGeom>
        </p:spPr>
      </p:pic>
      <p:pic>
        <p:nvPicPr>
          <p:cNvPr id="11" name="Picture 10" descr="paying_bill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1" y="1524000"/>
            <a:ext cx="4083922" cy="31242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57200" y="1447800"/>
            <a:ext cx="8458200" cy="32766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2514600"/>
            <a:ext cx="8686800" cy="36115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Obligations to our family, paying bills..</a:t>
            </a:r>
          </a:p>
          <a:p>
            <a:pPr lvl="1"/>
            <a:r>
              <a:rPr lang="en-US" dirty="0" smtClean="0"/>
              <a:t>1 Timothy 5:8 But if anyone does not provide for his own, and especially for those of his household, he has denied the faith and is worse than an unbeliever. </a:t>
            </a:r>
          </a:p>
          <a:p>
            <a:pPr lvl="1"/>
            <a:r>
              <a:rPr lang="en-US" dirty="0" smtClean="0"/>
              <a:t>2 Corinthians 9:7  So let each one give as he purposes (decided beforehand) in his heart, not grudgingly or of necessity; for God loves a cheerful giver.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517</Words>
  <Application>Microsoft Office PowerPoint</Application>
  <PresentationFormat>On-screen Show (4:3)</PresentationFormat>
  <Paragraphs>43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Why is Giving So Hard?</vt:lpstr>
      <vt:lpstr>Which is harder?</vt:lpstr>
      <vt:lpstr>Slide 3</vt:lpstr>
      <vt:lpstr>Slide 4</vt:lpstr>
      <vt:lpstr>Giving through the Bible..</vt:lpstr>
      <vt:lpstr>Responsibility to give..</vt:lpstr>
      <vt:lpstr>1  This is our money…</vt:lpstr>
      <vt:lpstr>2  Lack of guidelines…</vt:lpstr>
      <vt:lpstr>3  Our other needs…</vt:lpstr>
      <vt:lpstr>4  Where will it go…</vt:lpstr>
      <vt:lpstr>5  Giving ourselves…</vt:lpstr>
      <vt:lpstr>Which is harder?</vt:lpstr>
      <vt:lpstr>Slide 13</vt:lpstr>
      <vt:lpstr>Slide 14</vt:lpstr>
      <vt:lpstr>Why is Giving So Hard?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152</cp:revision>
  <dcterms:created xsi:type="dcterms:W3CDTF">2011-02-15T07:29:10Z</dcterms:created>
  <dcterms:modified xsi:type="dcterms:W3CDTF">2013-03-27T16:13:16Z</dcterms:modified>
</cp:coreProperties>
</file>