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59" r:id="rId4"/>
    <p:sldId id="262" r:id="rId5"/>
    <p:sldId id="263" r:id="rId6"/>
    <p:sldId id="261" r:id="rId7"/>
    <p:sldId id="264" r:id="rId8"/>
    <p:sldId id="265" r:id="rId9"/>
    <p:sldId id="266" r:id="rId10"/>
    <p:sldId id="267" r:id="rId11"/>
    <p:sldId id="268" r:id="rId12"/>
    <p:sldId id="257" r:id="rId13"/>
    <p:sldId id="269"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0078A2"/>
    <a:srgbClr val="000000"/>
    <a:srgbClr val="6699FF"/>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29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5/4/2013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C00"/>
                </a:solidFill>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5/4/2013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descr="comfortable-living-room-design-for-every-one.jpg"/>
          <p:cNvPicPr>
            <a:picLocks noChangeAspect="1"/>
          </p:cNvPicPr>
          <p:nvPr userDrawn="1"/>
        </p:nvPicPr>
        <p:blipFill>
          <a:blip r:embed="rId13" cstate="print">
            <a:lum bright="-10000" contrast="10000"/>
          </a:blip>
          <a:stretch>
            <a:fillRect/>
          </a:stretch>
        </p:blipFill>
        <p:spPr>
          <a:xfrm>
            <a:off x="0" y="0"/>
            <a:ext cx="9138286" cy="6858000"/>
          </a:xfrm>
          <a:prstGeom prst="rect">
            <a:avLst/>
          </a:prstGeom>
        </p:spPr>
      </p:pic>
      <p:pic>
        <p:nvPicPr>
          <p:cNvPr id="5" name="Picture 4" descr="comfortable-living-room-by-masvaley-930x619.jpg"/>
          <p:cNvPicPr>
            <a:picLocks noChangeAspect="1"/>
          </p:cNvPicPr>
          <p:nvPr userDrawn="1"/>
        </p:nvPicPr>
        <p:blipFill>
          <a:blip r:embed="rId14" cstate="print"/>
          <a:stretch>
            <a:fillRect/>
          </a:stretch>
        </p:blipFill>
        <p:spPr>
          <a:xfrm>
            <a:off x="0" y="0"/>
            <a:ext cx="9144000" cy="6472084"/>
          </a:xfrm>
          <a:prstGeom prst="rect">
            <a:avLst/>
          </a:prstGeom>
        </p:spPr>
      </p:pic>
      <p:pic>
        <p:nvPicPr>
          <p:cNvPr id="9" name="Picture 8" descr="Modern-cool-and-Comfortable-Living-Room.jpg"/>
          <p:cNvPicPr>
            <a:picLocks noChangeAspect="1"/>
          </p:cNvPicPr>
          <p:nvPr userDrawn="1"/>
        </p:nvPicPr>
        <p:blipFill>
          <a:blip r:embed="rId15" cstate="print">
            <a:lum bright="-5000" contrast="10000"/>
          </a:blip>
          <a:stretch>
            <a:fillRect/>
          </a:stretch>
        </p:blipFill>
        <p:spPr>
          <a:xfrm>
            <a:off x="0" y="0"/>
            <a:ext cx="9144000" cy="6858000"/>
          </a:xfrm>
          <a:prstGeom prst="rect">
            <a:avLst/>
          </a:prstGeom>
        </p:spPr>
      </p:pic>
      <p:sp>
        <p:nvSpPr>
          <p:cNvPr id="10" name="Rectangle 9"/>
          <p:cNvSpPr/>
          <p:nvPr userDrawn="1"/>
        </p:nvSpPr>
        <p:spPr>
          <a:xfrm>
            <a:off x="0" y="0"/>
            <a:ext cx="9144000" cy="6477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274638"/>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400" kern="1200">
          <a:solidFill>
            <a:srgbClr val="FFCC00"/>
          </a:solidFill>
          <a:effectLst>
            <a:glow rad="228600">
              <a:schemeClr val="tx1">
                <a:alpha val="40000"/>
              </a:schemeClr>
            </a:glow>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kern="1200">
          <a:solidFill>
            <a:schemeClr val="bg1"/>
          </a:solidFill>
          <a:effectLst>
            <a:glow rad="228600">
              <a:schemeClr val="tx1">
                <a:alpha val="40000"/>
              </a:schemeClr>
            </a:glow>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bg1"/>
          </a:solidFill>
          <a:effectLst>
            <a:glow rad="228600">
              <a:schemeClr val="tx1">
                <a:alpha val="40000"/>
              </a:schemeClr>
            </a:glow>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bg1"/>
          </a:solidFill>
          <a:effectLst>
            <a:glow rad="228600">
              <a:schemeClr val="tx1">
                <a:alpha val="40000"/>
              </a:schemeClr>
            </a:glow>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bg1"/>
          </a:solidFill>
          <a:effectLst>
            <a:glow rad="228600">
              <a:schemeClr val="tx1">
                <a:alpha val="40000"/>
              </a:schemeClr>
            </a:glow>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odern-cool-and-Comfortable-Living-Room.jpg"/>
          <p:cNvPicPr>
            <a:picLocks noChangeAspect="1"/>
          </p:cNvPicPr>
          <p:nvPr/>
        </p:nvPicPr>
        <p:blipFill>
          <a:blip r:embed="rId3" cstate="print">
            <a:lum bright="-5000" contrast="10000"/>
          </a:blip>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04800" y="457200"/>
            <a:ext cx="8534400" cy="1295400"/>
          </a:xfrm>
        </p:spPr>
        <p:txBody>
          <a:bodyPr>
            <a:noAutofit/>
          </a:bodyPr>
          <a:lstStyle/>
          <a:p>
            <a:r>
              <a:rPr lang="en-US" sz="4800" dirty="0" smtClean="0"/>
              <a:t>Comfortable without God</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2 Timothy 3: 1-5</a:t>
            </a:r>
            <a:endParaRPr lang="en-US"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lmostChristian_Web_Header.jpg"/>
          <p:cNvPicPr>
            <a:picLocks noChangeAspect="1"/>
          </p:cNvPicPr>
          <p:nvPr/>
        </p:nvPicPr>
        <p:blipFill>
          <a:blip r:embed="rId2" cstate="print"/>
          <a:stretch>
            <a:fillRect/>
          </a:stretch>
        </p:blipFill>
        <p:spPr>
          <a:xfrm>
            <a:off x="-1" y="0"/>
            <a:ext cx="9120311" cy="6477000"/>
          </a:xfrm>
          <a:prstGeom prst="rect">
            <a:avLst/>
          </a:prstGeom>
        </p:spPr>
      </p:pic>
      <p:sp>
        <p:nvSpPr>
          <p:cNvPr id="3" name="Rectangle 2"/>
          <p:cNvSpPr/>
          <p:nvPr/>
        </p:nvSpPr>
        <p:spPr>
          <a:xfrm>
            <a:off x="0" y="0"/>
            <a:ext cx="9144000" cy="6477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Don’t put it off..</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ngle-tree-bright-clouds.jpg"/>
          <p:cNvPicPr>
            <a:picLocks noChangeAspect="1"/>
          </p:cNvPicPr>
          <p:nvPr/>
        </p:nvPicPr>
        <p:blipFill>
          <a:blip r:embed="rId2" cstate="print"/>
          <a:stretch>
            <a:fillRect/>
          </a:stretch>
        </p:blipFill>
        <p:spPr>
          <a:xfrm>
            <a:off x="0" y="0"/>
            <a:ext cx="9144000" cy="6477000"/>
          </a:xfrm>
          <a:prstGeom prst="rect">
            <a:avLst/>
          </a:prstGeom>
        </p:spPr>
      </p:pic>
      <p:sp>
        <p:nvSpPr>
          <p:cNvPr id="5" name="Rectangle 4"/>
          <p:cNvSpPr/>
          <p:nvPr/>
        </p:nvSpPr>
        <p:spPr>
          <a:xfrm>
            <a:off x="0" y="0"/>
            <a:ext cx="9144000" cy="6477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228600"/>
            <a:ext cx="6781800" cy="1752600"/>
          </a:xfrm>
        </p:spPr>
        <p:txBody>
          <a:bodyPr>
            <a:normAutofit/>
          </a:bodyPr>
          <a:lstStyle/>
          <a:p>
            <a:r>
              <a:rPr lang="en-US" sz="5300" dirty="0" smtClean="0"/>
              <a:t>4</a:t>
            </a:r>
            <a:r>
              <a:rPr lang="en-US" sz="6600" dirty="0" smtClean="0"/>
              <a:t> </a:t>
            </a:r>
            <a:r>
              <a:rPr lang="en-US" sz="5300" dirty="0" smtClean="0"/>
              <a:t>Jesus died for you</a:t>
            </a:r>
            <a:r>
              <a:rPr lang="en-US" sz="4800" dirty="0" smtClean="0"/>
              <a:t>..</a:t>
            </a:r>
            <a:endParaRPr lang="en-US" sz="6600" dirty="0"/>
          </a:p>
        </p:txBody>
      </p:sp>
      <p:sp>
        <p:nvSpPr>
          <p:cNvPr id="7" name="Content Placeholder 6"/>
          <p:cNvSpPr>
            <a:spLocks noGrp="1"/>
          </p:cNvSpPr>
          <p:nvPr>
            <p:ph idx="1"/>
          </p:nvPr>
        </p:nvSpPr>
        <p:spPr>
          <a:xfrm>
            <a:off x="457200" y="2286000"/>
            <a:ext cx="8229600" cy="3840163"/>
          </a:xfrm>
        </p:spPr>
        <p:txBody>
          <a:bodyPr/>
          <a:lstStyle/>
          <a:p>
            <a:r>
              <a:rPr lang="en-US" sz="3200" dirty="0" smtClean="0"/>
              <a:t>He came to save, but He will come again in judgment .. 2 </a:t>
            </a:r>
            <a:r>
              <a:rPr lang="en-US" sz="3200" dirty="0" err="1" smtClean="0"/>
              <a:t>Thess</a:t>
            </a:r>
            <a:r>
              <a:rPr lang="en-US" sz="3200" dirty="0" smtClean="0"/>
              <a:t> 1:7-9</a:t>
            </a:r>
          </a:p>
          <a:p>
            <a:r>
              <a:rPr lang="en-US" sz="3200" dirty="0" smtClean="0"/>
              <a:t>Rejecting Him determines your eternity .. Rom 14:10-12</a:t>
            </a:r>
          </a:p>
          <a:p>
            <a:r>
              <a:rPr lang="en-US" sz="3200" dirty="0" smtClean="0"/>
              <a:t>Time is passing .. 1 Sam 20:3</a:t>
            </a:r>
          </a:p>
          <a:p>
            <a:r>
              <a:rPr lang="en-US" sz="3200" dirty="0" smtClean="0"/>
              <a:t>Life is short, don’t waste it .. 1 Pet 1:24-25</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churchill.jpg"/>
          <p:cNvPicPr>
            <a:picLocks noChangeAspect="1"/>
          </p:cNvPicPr>
          <p:nvPr/>
        </p:nvPicPr>
        <p:blipFill>
          <a:blip r:embed="rId2" cstate="print"/>
          <a:stretch>
            <a:fillRect/>
          </a:stretch>
        </p:blipFill>
        <p:spPr>
          <a:xfrm>
            <a:off x="228600" y="1524000"/>
            <a:ext cx="2057400" cy="2882900"/>
          </a:xfrm>
          <a:prstGeom prst="rect">
            <a:avLst/>
          </a:prstGeom>
        </p:spPr>
      </p:pic>
      <p:pic>
        <p:nvPicPr>
          <p:cNvPr id="6" name="Picture 5" descr="Clark-Gable.jpg"/>
          <p:cNvPicPr>
            <a:picLocks noChangeAspect="1"/>
          </p:cNvPicPr>
          <p:nvPr/>
        </p:nvPicPr>
        <p:blipFill>
          <a:blip r:embed="rId3" cstate="print"/>
          <a:stretch>
            <a:fillRect/>
          </a:stretch>
        </p:blipFill>
        <p:spPr>
          <a:xfrm>
            <a:off x="2438400" y="1524000"/>
            <a:ext cx="1950855" cy="2824163"/>
          </a:xfrm>
          <a:prstGeom prst="rect">
            <a:avLst/>
          </a:prstGeom>
        </p:spPr>
      </p:pic>
      <p:pic>
        <p:nvPicPr>
          <p:cNvPr id="7" name="Picture 6" descr="babe_ruth213.jpg"/>
          <p:cNvPicPr>
            <a:picLocks noChangeAspect="1"/>
          </p:cNvPicPr>
          <p:nvPr/>
        </p:nvPicPr>
        <p:blipFill>
          <a:blip r:embed="rId4" cstate="print"/>
          <a:stretch>
            <a:fillRect/>
          </a:stretch>
        </p:blipFill>
        <p:spPr>
          <a:xfrm>
            <a:off x="4572000" y="1524000"/>
            <a:ext cx="1921957" cy="2819400"/>
          </a:xfrm>
          <a:prstGeom prst="rect">
            <a:avLst/>
          </a:prstGeom>
        </p:spPr>
      </p:pic>
      <p:pic>
        <p:nvPicPr>
          <p:cNvPr id="8" name="Picture 7" descr="elvis-presley-05.jpg"/>
          <p:cNvPicPr>
            <a:picLocks noChangeAspect="1"/>
          </p:cNvPicPr>
          <p:nvPr/>
        </p:nvPicPr>
        <p:blipFill>
          <a:blip r:embed="rId5" cstate="print"/>
          <a:stretch>
            <a:fillRect/>
          </a:stretch>
        </p:blipFill>
        <p:spPr>
          <a:xfrm>
            <a:off x="6629400" y="1524000"/>
            <a:ext cx="2221336" cy="2895600"/>
          </a:xfrm>
          <a:prstGeom prst="rect">
            <a:avLst/>
          </a:prstGeom>
        </p:spPr>
      </p:pic>
      <p:sp>
        <p:nvSpPr>
          <p:cNvPr id="9" name="Title 8"/>
          <p:cNvSpPr>
            <a:spLocks noGrp="1"/>
          </p:cNvSpPr>
          <p:nvPr>
            <p:ph type="title"/>
          </p:nvPr>
        </p:nvSpPr>
        <p:spPr/>
        <p:txBody>
          <a:bodyPr/>
          <a:lstStyle/>
          <a:p>
            <a:r>
              <a:rPr lang="en-US" dirty="0" smtClean="0"/>
              <a:t>Where are they now?</a:t>
            </a:r>
            <a:endParaRPr lang="en-US" dirty="0"/>
          </a:p>
        </p:txBody>
      </p:sp>
      <p:sp>
        <p:nvSpPr>
          <p:cNvPr id="10" name="Content Placeholder 9"/>
          <p:cNvSpPr>
            <a:spLocks noGrp="1"/>
          </p:cNvSpPr>
          <p:nvPr>
            <p:ph idx="1"/>
          </p:nvPr>
        </p:nvSpPr>
        <p:spPr>
          <a:xfrm>
            <a:off x="457200" y="3962400"/>
            <a:ext cx="8229600" cy="2163763"/>
          </a:xfrm>
        </p:spPr>
        <p:txBody>
          <a:bodyPr>
            <a:normAutofit fontScale="77500" lnSpcReduction="20000"/>
          </a:bodyPr>
          <a:lstStyle/>
          <a:p>
            <a:r>
              <a:rPr lang="en-US" dirty="0" smtClean="0"/>
              <a:t>Matthew 28:19-20 Go therefore and make disciples of all the nations, baptizing them in the name of the Father and of the Son and of the Holy Spirit,  20 teaching them to observe all things that I have commanded you; and lo, I am with you always, even to the end of the 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dissolve">
                                      <p:cBhvr>
                                        <p:cTn id="7"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Modern-cool-and-Comfortable-Living-Room.jpg"/>
          <p:cNvPicPr>
            <a:picLocks noChangeAspect="1"/>
          </p:cNvPicPr>
          <p:nvPr/>
        </p:nvPicPr>
        <p:blipFill>
          <a:blip r:embed="rId3" cstate="print">
            <a:lum bright="-5000" contrast="10000"/>
          </a:blip>
          <a:stretch>
            <a:fillRect/>
          </a:stretch>
        </p:blipFill>
        <p:spPr>
          <a:xfrm>
            <a:off x="0" y="0"/>
            <a:ext cx="9144000" cy="6858000"/>
          </a:xfrm>
          <a:prstGeom prst="rect">
            <a:avLst/>
          </a:prstGeom>
        </p:spPr>
      </p:pic>
      <p:sp>
        <p:nvSpPr>
          <p:cNvPr id="4" name="Rectangle 3"/>
          <p:cNvSpPr/>
          <p:nvPr/>
        </p:nvSpPr>
        <p:spPr>
          <a:xfrm flipV="1">
            <a:off x="0" y="6477000"/>
            <a:ext cx="9144000" cy="381000"/>
          </a:xfrm>
          <a:prstGeom prst="rect">
            <a:avLst/>
          </a:prstGeom>
          <a:solidFill>
            <a:srgbClr val="0078A2"/>
          </a:solidFill>
          <a:ln>
            <a:noFill/>
          </a:ln>
          <a:effectLst>
            <a:glow rad="228600">
              <a:schemeClr val="tx1">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94C8"/>
              </a:solidFill>
            </a:endParaRPr>
          </a:p>
        </p:txBody>
      </p:sp>
      <p:sp>
        <p:nvSpPr>
          <p:cNvPr id="9" name="Title 8"/>
          <p:cNvSpPr>
            <a:spLocks noGrp="1"/>
          </p:cNvSpPr>
          <p:nvPr>
            <p:ph type="ctrTitle"/>
          </p:nvPr>
        </p:nvSpPr>
        <p:spPr>
          <a:xfrm>
            <a:off x="304800" y="457200"/>
            <a:ext cx="8534400" cy="1295400"/>
          </a:xfrm>
        </p:spPr>
        <p:txBody>
          <a:bodyPr>
            <a:noAutofit/>
          </a:bodyPr>
          <a:lstStyle/>
          <a:p>
            <a:r>
              <a:rPr lang="en-US" sz="4800" dirty="0" smtClean="0"/>
              <a:t>Comfortable without God</a:t>
            </a:r>
            <a:endParaRPr lang="en-US" sz="4800" dirty="0"/>
          </a:p>
        </p:txBody>
      </p:sp>
      <p:sp>
        <p:nvSpPr>
          <p:cNvPr id="10" name="Subtitle 9"/>
          <p:cNvSpPr>
            <a:spLocks noGrp="1"/>
          </p:cNvSpPr>
          <p:nvPr>
            <p:ph type="subTitle" idx="1"/>
          </p:nvPr>
        </p:nvSpPr>
        <p:spPr>
          <a:xfrm>
            <a:off x="1295400" y="5334000"/>
            <a:ext cx="6400800" cy="990600"/>
          </a:xfrm>
        </p:spPr>
        <p:txBody>
          <a:bodyPr>
            <a:normAutofit/>
          </a:bodyPr>
          <a:lstStyle/>
          <a:p>
            <a:r>
              <a:rPr lang="en-US" sz="4400" dirty="0" smtClean="0"/>
              <a:t>2 Timothy 3: 1-5</a:t>
            </a:r>
            <a:endParaRPr lang="en-US" sz="4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Perilous times…</a:t>
            </a:r>
            <a:endParaRPr lang="en-US" dirty="0"/>
          </a:p>
        </p:txBody>
      </p:sp>
      <p:sp>
        <p:nvSpPr>
          <p:cNvPr id="6" name="Rectangle 5"/>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6"/>
          <p:cNvSpPr>
            <a:spLocks noGrp="1"/>
          </p:cNvSpPr>
          <p:nvPr>
            <p:ph idx="1"/>
          </p:nvPr>
        </p:nvSpPr>
        <p:spPr/>
        <p:txBody>
          <a:bodyPr>
            <a:normAutofit/>
          </a:bodyPr>
          <a:lstStyle/>
          <a:p>
            <a:r>
              <a:rPr lang="en-US" sz="3200" dirty="0" smtClean="0"/>
              <a:t>Lovers of themselves, money, pleasure.. </a:t>
            </a:r>
          </a:p>
          <a:p>
            <a:r>
              <a:rPr lang="en-US" sz="3200" dirty="0" smtClean="0"/>
              <a:t>Self centered..breakdown of family</a:t>
            </a:r>
          </a:p>
          <a:p>
            <a:r>
              <a:rPr lang="en-US" sz="3200" dirty="0" smtClean="0"/>
              <a:t>Out of control.. </a:t>
            </a:r>
          </a:p>
          <a:p>
            <a:r>
              <a:rPr lang="en-US" sz="3200" dirty="0" smtClean="0"/>
              <a:t>Shallow religiosity.. </a:t>
            </a:r>
          </a:p>
          <a:p>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descr="charles-stanley.jpg"/>
          <p:cNvPicPr>
            <a:picLocks noChangeAspect="1"/>
          </p:cNvPicPr>
          <p:nvPr/>
        </p:nvPicPr>
        <p:blipFill>
          <a:blip r:embed="rId2" cstate="print">
            <a:lum contrast="10000"/>
          </a:blip>
          <a:stretch>
            <a:fillRect/>
          </a:stretch>
        </p:blipFill>
        <p:spPr>
          <a:xfrm>
            <a:off x="3352800" y="762000"/>
            <a:ext cx="2540000" cy="3200400"/>
          </a:xfrm>
          <a:prstGeom prst="rect">
            <a:avLst/>
          </a:prstGeom>
        </p:spPr>
      </p:pic>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Warning signs..</a:t>
            </a:r>
            <a:endParaRPr lang="en-US" dirty="0"/>
          </a:p>
        </p:txBody>
      </p:sp>
      <p:sp>
        <p:nvSpPr>
          <p:cNvPr id="4" name="Content Placeholder 3"/>
          <p:cNvSpPr>
            <a:spLocks noGrp="1"/>
          </p:cNvSpPr>
          <p:nvPr>
            <p:ph idx="1"/>
          </p:nvPr>
        </p:nvSpPr>
        <p:spPr>
          <a:xfrm>
            <a:off x="457200" y="2895600"/>
            <a:ext cx="8382000" cy="3429000"/>
          </a:xfrm>
        </p:spPr>
        <p:txBody>
          <a:bodyPr>
            <a:normAutofit fontScale="92500" lnSpcReduction="10000"/>
          </a:bodyPr>
          <a:lstStyle/>
          <a:p>
            <a:r>
              <a:rPr lang="en-US" dirty="0" smtClean="0"/>
              <a:t>Charles Stanley: "We know the truth, we know the principles of God. In spite of all that, we find ourselves as a nation violating the laws of God, heading in a direction that is going to be disastrous for us, for our children and the generations that are to come unless there is a change.“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Dinesh D'souza.jpg"/>
          <p:cNvPicPr>
            <a:picLocks noChangeAspect="1"/>
          </p:cNvPicPr>
          <p:nvPr/>
        </p:nvPicPr>
        <p:blipFill>
          <a:blip r:embed="rId2" cstate="print">
            <a:lum bright="-10000" contrast="10000"/>
          </a:blip>
          <a:stretch>
            <a:fillRect/>
          </a:stretch>
        </p:blipFill>
        <p:spPr>
          <a:xfrm>
            <a:off x="3505200" y="1295400"/>
            <a:ext cx="1989839" cy="2101850"/>
          </a:xfrm>
          <a:prstGeom prst="rect">
            <a:avLst/>
          </a:prstGeom>
        </p:spPr>
      </p:pic>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Warning signs..</a:t>
            </a:r>
            <a:endParaRPr lang="en-US" dirty="0"/>
          </a:p>
        </p:txBody>
      </p:sp>
      <p:sp>
        <p:nvSpPr>
          <p:cNvPr id="4" name="Content Placeholder 3"/>
          <p:cNvSpPr>
            <a:spLocks noGrp="1"/>
          </p:cNvSpPr>
          <p:nvPr>
            <p:ph idx="1"/>
          </p:nvPr>
        </p:nvSpPr>
        <p:spPr>
          <a:xfrm>
            <a:off x="533400" y="3505200"/>
            <a:ext cx="8382000" cy="2590800"/>
          </a:xfrm>
        </p:spPr>
        <p:txBody>
          <a:bodyPr>
            <a:normAutofit fontScale="92500" lnSpcReduction="10000"/>
          </a:bodyPr>
          <a:lstStyle/>
          <a:p>
            <a:r>
              <a:rPr lang="en-US" dirty="0" err="1" smtClean="0"/>
              <a:t>Dinesh</a:t>
            </a:r>
            <a:r>
              <a:rPr lang="en-US" dirty="0" smtClean="0"/>
              <a:t> </a:t>
            </a:r>
            <a:r>
              <a:rPr lang="en-US" dirty="0" err="1" smtClean="0"/>
              <a:t>D’Souza</a:t>
            </a:r>
            <a:r>
              <a:rPr lang="en-US" dirty="0" smtClean="0"/>
              <a:t>: "No longer does Christianity form the moral basis of society. Many of us now reside in secular communities, where arguments drawn from the Bible carry no weight…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5" descr="Dinesh D'souza.jpg"/>
          <p:cNvPicPr>
            <a:picLocks noChangeAspect="1"/>
          </p:cNvPicPr>
          <p:nvPr/>
        </p:nvPicPr>
        <p:blipFill>
          <a:blip r:embed="rId2" cstate="print">
            <a:lum bright="-10000" contrast="10000"/>
          </a:blip>
          <a:stretch>
            <a:fillRect/>
          </a:stretch>
        </p:blipFill>
        <p:spPr>
          <a:xfrm>
            <a:off x="3657600" y="1143000"/>
            <a:ext cx="1989839" cy="2101850"/>
          </a:xfrm>
          <a:prstGeom prst="rect">
            <a:avLst/>
          </a:prstGeom>
        </p:spPr>
      </p:pic>
      <p:sp>
        <p:nvSpPr>
          <p:cNvPr id="9" name="Rectangle 8"/>
          <p:cNvSpPr/>
          <p:nvPr/>
        </p:nvSpPr>
        <p:spPr>
          <a:xfrm flipV="1">
            <a:off x="0" y="6477000"/>
            <a:ext cx="9144000" cy="381000"/>
          </a:xfrm>
          <a:prstGeom prst="rect">
            <a:avLst/>
          </a:prstGeom>
          <a:solidFill>
            <a:srgbClr val="0078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Warning signs..</a:t>
            </a:r>
            <a:endParaRPr lang="en-US" dirty="0"/>
          </a:p>
        </p:txBody>
      </p:sp>
      <p:sp>
        <p:nvSpPr>
          <p:cNvPr id="4" name="Content Placeholder 3"/>
          <p:cNvSpPr>
            <a:spLocks noGrp="1"/>
          </p:cNvSpPr>
          <p:nvPr>
            <p:ph idx="1"/>
          </p:nvPr>
        </p:nvSpPr>
        <p:spPr>
          <a:xfrm>
            <a:off x="304800" y="3124200"/>
            <a:ext cx="8610600" cy="2895600"/>
          </a:xfrm>
        </p:spPr>
        <p:txBody>
          <a:bodyPr>
            <a:normAutofit fontScale="92500" lnSpcReduction="10000"/>
          </a:bodyPr>
          <a:lstStyle/>
          <a:p>
            <a:r>
              <a:rPr lang="en-US" dirty="0" smtClean="0"/>
              <a:t>It is a temptation even for believers. We want to be saved as long as we are not saved from our sins. We are quite willing to be saved from a whole host of social evils, from poverty to disease to war. We need spiritual healing, but we do not want it.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ngle-tree-bright-clouds.jpg"/>
          <p:cNvPicPr>
            <a:picLocks noChangeAspect="1"/>
          </p:cNvPicPr>
          <p:nvPr/>
        </p:nvPicPr>
        <p:blipFill>
          <a:blip r:embed="rId2" cstate="print"/>
          <a:stretch>
            <a:fillRect/>
          </a:stretch>
        </p:blipFill>
        <p:spPr>
          <a:xfrm>
            <a:off x="0" y="0"/>
            <a:ext cx="9144000" cy="6477000"/>
          </a:xfrm>
          <a:prstGeom prst="rect">
            <a:avLst/>
          </a:prstGeom>
        </p:spPr>
      </p:pic>
      <p:sp>
        <p:nvSpPr>
          <p:cNvPr id="5" name="Rectangle 4"/>
          <p:cNvSpPr/>
          <p:nvPr/>
        </p:nvSpPr>
        <p:spPr>
          <a:xfrm>
            <a:off x="0" y="0"/>
            <a:ext cx="9144000" cy="6477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57200" y="274638"/>
            <a:ext cx="4953000" cy="1630362"/>
          </a:xfrm>
        </p:spPr>
        <p:txBody>
          <a:bodyPr>
            <a:normAutofit/>
          </a:bodyPr>
          <a:lstStyle/>
          <a:p>
            <a:r>
              <a:rPr lang="en-US" dirty="0" smtClean="0"/>
              <a:t>Why you need to be a Christian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ngle-tree-bright-clouds.jpg"/>
          <p:cNvPicPr>
            <a:picLocks noChangeAspect="1"/>
          </p:cNvPicPr>
          <p:nvPr/>
        </p:nvPicPr>
        <p:blipFill>
          <a:blip r:embed="rId2" cstate="print"/>
          <a:stretch>
            <a:fillRect/>
          </a:stretch>
        </p:blipFill>
        <p:spPr>
          <a:xfrm>
            <a:off x="0" y="0"/>
            <a:ext cx="9144000" cy="6477000"/>
          </a:xfrm>
          <a:prstGeom prst="rect">
            <a:avLst/>
          </a:prstGeom>
        </p:spPr>
      </p:pic>
      <p:sp>
        <p:nvSpPr>
          <p:cNvPr id="5" name="Rectangle 4"/>
          <p:cNvSpPr/>
          <p:nvPr/>
        </p:nvSpPr>
        <p:spPr>
          <a:xfrm>
            <a:off x="0" y="0"/>
            <a:ext cx="9144000" cy="6477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228600"/>
            <a:ext cx="6172200" cy="1752600"/>
          </a:xfrm>
        </p:spPr>
        <p:txBody>
          <a:bodyPr>
            <a:normAutofit fontScale="90000"/>
          </a:bodyPr>
          <a:lstStyle/>
          <a:p>
            <a:r>
              <a:rPr lang="en-US" sz="5300" dirty="0" smtClean="0"/>
              <a:t>1</a:t>
            </a:r>
            <a:r>
              <a:rPr lang="en-US" sz="6600" dirty="0" smtClean="0"/>
              <a:t> </a:t>
            </a:r>
            <a:r>
              <a:rPr lang="en-US" sz="5300" dirty="0" smtClean="0"/>
              <a:t>S</a:t>
            </a:r>
            <a:r>
              <a:rPr lang="en-US" sz="4800" dirty="0" smtClean="0"/>
              <a:t>inners are not ready to meet God..</a:t>
            </a:r>
            <a:endParaRPr lang="en-US" sz="6600" dirty="0"/>
          </a:p>
        </p:txBody>
      </p:sp>
      <p:sp>
        <p:nvSpPr>
          <p:cNvPr id="7" name="Content Placeholder 6"/>
          <p:cNvSpPr>
            <a:spLocks noGrp="1"/>
          </p:cNvSpPr>
          <p:nvPr>
            <p:ph idx="1"/>
          </p:nvPr>
        </p:nvSpPr>
        <p:spPr>
          <a:xfrm>
            <a:off x="457200" y="2286000"/>
            <a:ext cx="8229600" cy="3840163"/>
          </a:xfrm>
        </p:spPr>
        <p:txBody>
          <a:bodyPr/>
          <a:lstStyle/>
          <a:p>
            <a:r>
              <a:rPr lang="en-US" sz="3200" dirty="0" smtClean="0"/>
              <a:t>Sin is against God ..  Ezek 18:20</a:t>
            </a:r>
          </a:p>
          <a:p>
            <a:r>
              <a:rPr lang="en-US" sz="3200" dirty="0" smtClean="0"/>
              <a:t>All have sinned .. Rom 3:10-12, 23</a:t>
            </a:r>
          </a:p>
          <a:p>
            <a:r>
              <a:rPr lang="en-US" sz="3200" dirty="0" smtClean="0"/>
              <a:t>We can do something.. Acts 17:30-31</a:t>
            </a:r>
          </a:p>
          <a:p>
            <a:r>
              <a:rPr lang="en-US" sz="3200" dirty="0" smtClean="0"/>
              <a:t>Judgment is unavoidable.. Jude 14-15</a:t>
            </a:r>
          </a:p>
          <a:p>
            <a:r>
              <a:rPr lang="en-US" sz="3200" dirty="0" smtClean="0"/>
              <a:t>A Christian is forgiven.. Acts 11:26</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ngle-tree-bright-clouds.jpg"/>
          <p:cNvPicPr>
            <a:picLocks noChangeAspect="1"/>
          </p:cNvPicPr>
          <p:nvPr/>
        </p:nvPicPr>
        <p:blipFill>
          <a:blip r:embed="rId2" cstate="print"/>
          <a:stretch>
            <a:fillRect/>
          </a:stretch>
        </p:blipFill>
        <p:spPr>
          <a:xfrm>
            <a:off x="0" y="0"/>
            <a:ext cx="9144000" cy="6477000"/>
          </a:xfrm>
          <a:prstGeom prst="rect">
            <a:avLst/>
          </a:prstGeom>
        </p:spPr>
      </p:pic>
      <p:sp>
        <p:nvSpPr>
          <p:cNvPr id="5" name="Rectangle 4"/>
          <p:cNvSpPr/>
          <p:nvPr/>
        </p:nvSpPr>
        <p:spPr>
          <a:xfrm>
            <a:off x="0" y="0"/>
            <a:ext cx="9144000" cy="6477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228600"/>
            <a:ext cx="6781800" cy="1447800"/>
          </a:xfrm>
        </p:spPr>
        <p:txBody>
          <a:bodyPr>
            <a:normAutofit fontScale="90000"/>
          </a:bodyPr>
          <a:lstStyle/>
          <a:p>
            <a:r>
              <a:rPr lang="en-US" sz="5300" dirty="0" smtClean="0"/>
              <a:t>2</a:t>
            </a:r>
            <a:r>
              <a:rPr lang="en-US" sz="6600" dirty="0" smtClean="0"/>
              <a:t> </a:t>
            </a:r>
            <a:r>
              <a:rPr lang="en-US" sz="5300" dirty="0" smtClean="0"/>
              <a:t>Because God loved you and gave His Son</a:t>
            </a:r>
            <a:r>
              <a:rPr lang="en-US" sz="4800" dirty="0" smtClean="0"/>
              <a:t>..</a:t>
            </a:r>
            <a:endParaRPr lang="en-US" sz="6600" dirty="0"/>
          </a:p>
        </p:txBody>
      </p:sp>
      <p:sp>
        <p:nvSpPr>
          <p:cNvPr id="7" name="Content Placeholder 6"/>
          <p:cNvSpPr>
            <a:spLocks noGrp="1"/>
          </p:cNvSpPr>
          <p:nvPr>
            <p:ph idx="1"/>
          </p:nvPr>
        </p:nvSpPr>
        <p:spPr>
          <a:xfrm>
            <a:off x="457200" y="2286000"/>
            <a:ext cx="8229600" cy="3840163"/>
          </a:xfrm>
        </p:spPr>
        <p:txBody>
          <a:bodyPr/>
          <a:lstStyle/>
          <a:p>
            <a:r>
              <a:rPr lang="en-US" sz="3200" dirty="0" smtClean="0"/>
              <a:t>We were lost .. but God ..  Eph 2:1-4</a:t>
            </a:r>
          </a:p>
          <a:p>
            <a:r>
              <a:rPr lang="en-US" sz="3200" dirty="0" smtClean="0"/>
              <a:t>God provided a way for us .. Rom 6:4-5</a:t>
            </a:r>
          </a:p>
          <a:p>
            <a:r>
              <a:rPr lang="en-US" sz="3200" dirty="0" smtClean="0"/>
              <a:t>Only possible by His love .. 1 John 4:8-10</a:t>
            </a:r>
          </a:p>
          <a:p>
            <a:r>
              <a:rPr lang="en-US" sz="3200" dirty="0" smtClean="0"/>
              <a:t>How can we reject such love .. John 1:17</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ingle-tree-bright-clouds.jpg"/>
          <p:cNvPicPr>
            <a:picLocks noChangeAspect="1"/>
          </p:cNvPicPr>
          <p:nvPr/>
        </p:nvPicPr>
        <p:blipFill>
          <a:blip r:embed="rId2" cstate="print"/>
          <a:stretch>
            <a:fillRect/>
          </a:stretch>
        </p:blipFill>
        <p:spPr>
          <a:xfrm>
            <a:off x="0" y="0"/>
            <a:ext cx="9144000" cy="6477000"/>
          </a:xfrm>
          <a:prstGeom prst="rect">
            <a:avLst/>
          </a:prstGeom>
        </p:spPr>
      </p:pic>
      <p:sp>
        <p:nvSpPr>
          <p:cNvPr id="5" name="Rectangle 4"/>
          <p:cNvSpPr/>
          <p:nvPr/>
        </p:nvSpPr>
        <p:spPr>
          <a:xfrm>
            <a:off x="0" y="0"/>
            <a:ext cx="9144000" cy="6477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381000" y="228600"/>
            <a:ext cx="6781800" cy="1752600"/>
          </a:xfrm>
        </p:spPr>
        <p:txBody>
          <a:bodyPr>
            <a:normAutofit fontScale="90000"/>
          </a:bodyPr>
          <a:lstStyle/>
          <a:p>
            <a:r>
              <a:rPr lang="en-US" sz="5300" dirty="0" smtClean="0"/>
              <a:t>3</a:t>
            </a:r>
            <a:r>
              <a:rPr lang="en-US" sz="6600" dirty="0" smtClean="0"/>
              <a:t> </a:t>
            </a:r>
            <a:r>
              <a:rPr lang="en-US" sz="5300" dirty="0" smtClean="0"/>
              <a:t>You have no promise of another day</a:t>
            </a:r>
            <a:r>
              <a:rPr lang="en-US" sz="4800" dirty="0" smtClean="0"/>
              <a:t>..</a:t>
            </a:r>
            <a:endParaRPr lang="en-US" sz="6600" dirty="0"/>
          </a:p>
        </p:txBody>
      </p:sp>
      <p:sp>
        <p:nvSpPr>
          <p:cNvPr id="7" name="Content Placeholder 6"/>
          <p:cNvSpPr>
            <a:spLocks noGrp="1"/>
          </p:cNvSpPr>
          <p:nvPr>
            <p:ph idx="1"/>
          </p:nvPr>
        </p:nvSpPr>
        <p:spPr>
          <a:xfrm>
            <a:off x="457200" y="2286000"/>
            <a:ext cx="8229600" cy="3840163"/>
          </a:xfrm>
        </p:spPr>
        <p:txBody>
          <a:bodyPr/>
          <a:lstStyle/>
          <a:p>
            <a:r>
              <a:rPr lang="en-US" sz="3200" dirty="0" smtClean="0"/>
              <a:t>We must number our days.. Psalm 90:7-12</a:t>
            </a:r>
          </a:p>
          <a:p>
            <a:r>
              <a:rPr lang="en-US" sz="3200" dirty="0" smtClean="0"/>
              <a:t>Don’t plan without God … James 4:13-17</a:t>
            </a:r>
          </a:p>
          <a:p>
            <a:r>
              <a:rPr lang="en-US" sz="3200" dirty="0" smtClean="0"/>
              <a:t>Judgment is on its way.. Matt 24:42-44</a:t>
            </a:r>
          </a:p>
          <a:p>
            <a:r>
              <a:rPr lang="en-US" sz="3200" dirty="0" smtClean="0"/>
              <a:t>Now is the time to respond .. 2 </a:t>
            </a:r>
            <a:r>
              <a:rPr lang="en-US" sz="3200" dirty="0" err="1" smtClean="0"/>
              <a:t>Cor</a:t>
            </a:r>
            <a:r>
              <a:rPr lang="en-US" sz="3200" dirty="0" smtClean="0"/>
              <a:t> 6:1-2</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TotalTime>
  <Words>464</Words>
  <Application>Microsoft Office PowerPoint</Application>
  <PresentationFormat>On-screen Show (4:3)</PresentationFormat>
  <Paragraphs>42</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Comfortable without God</vt:lpstr>
      <vt:lpstr>Perilous times…</vt:lpstr>
      <vt:lpstr>Warning signs..</vt:lpstr>
      <vt:lpstr>Warning signs..</vt:lpstr>
      <vt:lpstr>Warning signs..</vt:lpstr>
      <vt:lpstr>Why you need to be a Christian ..</vt:lpstr>
      <vt:lpstr>1 Sinners are not ready to meet God..</vt:lpstr>
      <vt:lpstr>2 Because God loved you and gave His Son..</vt:lpstr>
      <vt:lpstr>3 You have no promise of another day..</vt:lpstr>
      <vt:lpstr>Don’t put it off..</vt:lpstr>
      <vt:lpstr>4 Jesus died for you..</vt:lpstr>
      <vt:lpstr>Where are they now?</vt:lpstr>
      <vt:lpstr>Comfortable without God</vt:lpstr>
      <vt:lpstr>Slide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150</cp:revision>
  <dcterms:created xsi:type="dcterms:W3CDTF">2011-02-15T07:29:10Z</dcterms:created>
  <dcterms:modified xsi:type="dcterms:W3CDTF">2013-05-05T02:34:50Z</dcterms:modified>
</cp:coreProperties>
</file>