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61" r:id="rId4"/>
    <p:sldId id="265" r:id="rId5"/>
    <p:sldId id="267" r:id="rId6"/>
    <p:sldId id="259" r:id="rId7"/>
    <p:sldId id="263" r:id="rId8"/>
    <p:sldId id="266" r:id="rId9"/>
    <p:sldId id="264" r:id="rId10"/>
    <p:sldId id="262" r:id="rId11"/>
    <p:sldId id="257" r:id="rId12"/>
    <p:sldId id="260" r:id="rId13"/>
    <p:sldId id="269" r:id="rId14"/>
    <p:sldId id="270" r:id="rId15"/>
    <p:sldId id="274" r:id="rId16"/>
    <p:sldId id="268" r:id="rId17"/>
    <p:sldId id="275" r:id="rId18"/>
    <p:sldId id="276" r:id="rId19"/>
    <p:sldId id="278" r:id="rId20"/>
    <p:sldId id="277" r:id="rId21"/>
    <p:sldId id="279" r:id="rId22"/>
    <p:sldId id="282" r:id="rId23"/>
    <p:sldId id="283" r:id="rId24"/>
    <p:sldId id="280" r:id="rId25"/>
    <p:sldId id="281" r:id="rId26"/>
    <p:sldId id="284" r:id="rId27"/>
    <p:sldId id="285" r:id="rId28"/>
    <p:sldId id="290" r:id="rId29"/>
    <p:sldId id="291" r:id="rId30"/>
    <p:sldId id="292" r:id="rId31"/>
    <p:sldId id="293" r:id="rId32"/>
    <p:sldId id="294" r:id="rId33"/>
    <p:sldId id="295" r:id="rId34"/>
    <p:sldId id="296" r:id="rId35"/>
    <p:sldId id="297" r:id="rId36"/>
    <p:sldId id="298" r:id="rId37"/>
    <p:sldId id="299" r:id="rId38"/>
    <p:sldId id="300" r:id="rId39"/>
    <p:sldId id="287"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5" d="100"/>
          <a:sy n="95" d="100"/>
        </p:scale>
        <p:origin x="-3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676399"/>
          </a:xfrm>
        </p:spPr>
        <p:txBody>
          <a:bodyPr>
            <a:noAutofit/>
          </a:bodyPr>
          <a:lstStyle>
            <a:lvl1pPr algn="ctr">
              <a:defRPr sz="4800"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5/18/2013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5/18/2013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5/18/2013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5/18/2013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uilding up.jpg"/>
          <p:cNvPicPr>
            <a:picLocks noChangeAspect="1"/>
          </p:cNvPicPr>
          <p:nvPr userDrawn="1"/>
        </p:nvPicPr>
        <p:blipFill>
          <a:blip r:embed="rId13" cstate="print">
            <a:lum bright="-10000" contrast="10000"/>
          </a:blip>
          <a:stretch>
            <a:fillRect/>
          </a:stretch>
        </p:blipFill>
        <p:spPr>
          <a:xfrm>
            <a:off x="0" y="0"/>
            <a:ext cx="9149942" cy="6858000"/>
          </a:xfrm>
          <a:prstGeom prst="rect">
            <a:avLst/>
          </a:prstGeom>
        </p:spPr>
      </p:pic>
      <p:sp>
        <p:nvSpPr>
          <p:cNvPr id="8" name="Rectangle 7"/>
          <p:cNvSpPr/>
          <p:nvPr userDrawn="1"/>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ilding up.jpg"/>
          <p:cNvPicPr>
            <a:picLocks noChangeAspect="1"/>
          </p:cNvPicPr>
          <p:nvPr/>
        </p:nvPicPr>
        <p:blipFill>
          <a:blip r:embed="rId3" cstate="print">
            <a:lum bright="-10000" contrast="10000"/>
          </a:blip>
          <a:stretch>
            <a:fillRect/>
          </a:stretch>
        </p:blipFill>
        <p:spPr>
          <a:xfrm>
            <a:off x="0" y="0"/>
            <a:ext cx="9149942" cy="6477000"/>
          </a:xfrm>
          <a:prstGeom prst="rect">
            <a:avLst/>
          </a:prstGeom>
        </p:spPr>
      </p:pic>
      <p:sp>
        <p:nvSpPr>
          <p:cNvPr id="4" name="Rectangle 3"/>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457200" y="304800"/>
            <a:ext cx="8001000" cy="1524000"/>
          </a:xfrm>
        </p:spPr>
        <p:txBody>
          <a:bodyPr>
            <a:noAutofit/>
          </a:bodyPr>
          <a:lstStyle/>
          <a:p>
            <a:r>
              <a:rPr lang="en-US" dirty="0" smtClean="0"/>
              <a:t>Staying Constructive in a Skeptical World</a:t>
            </a:r>
            <a:endParaRPr lang="en-US" dirty="0"/>
          </a:p>
        </p:txBody>
      </p:sp>
      <p:sp>
        <p:nvSpPr>
          <p:cNvPr id="10" name="Subtitle 9"/>
          <p:cNvSpPr>
            <a:spLocks noGrp="1"/>
          </p:cNvSpPr>
          <p:nvPr>
            <p:ph type="subTitle" idx="1"/>
          </p:nvPr>
        </p:nvSpPr>
        <p:spPr>
          <a:xfrm>
            <a:off x="1295400" y="5638800"/>
            <a:ext cx="6400800" cy="685800"/>
          </a:xfrm>
        </p:spPr>
        <p:txBody>
          <a:bodyPr>
            <a:normAutofit fontScale="92500" lnSpcReduction="10000"/>
          </a:bodyPr>
          <a:lstStyle/>
          <a:p>
            <a:r>
              <a:rPr lang="en-US" sz="4400" dirty="0" smtClean="0"/>
              <a:t>John 21:15-24</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beginning man.jpg"/>
          <p:cNvPicPr>
            <a:picLocks noChangeAspect="1"/>
          </p:cNvPicPr>
          <p:nvPr/>
        </p:nvPicPr>
        <p:blipFill>
          <a:blip r:embed="rId3" cstate="print">
            <a:lum bright="-5000" contrast="10000"/>
          </a:blip>
          <a:stretch>
            <a:fillRect/>
          </a:stretch>
        </p:blipFill>
        <p:spPr>
          <a:xfrm>
            <a:off x="0" y="0"/>
            <a:ext cx="9144000" cy="6477000"/>
          </a:xfrm>
          <a:prstGeom prst="rect">
            <a:avLst/>
          </a:prstGeom>
        </p:spPr>
      </p:pic>
      <p:sp>
        <p:nvSpPr>
          <p:cNvPr id="3" name="Rectangle 2"/>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enin.jpg"/>
          <p:cNvPicPr>
            <a:picLocks noChangeAspect="1"/>
          </p:cNvPicPr>
          <p:nvPr/>
        </p:nvPicPr>
        <p:blipFill>
          <a:blip r:embed="rId2" cstate="print"/>
          <a:stretch>
            <a:fillRect/>
          </a:stretch>
        </p:blipFill>
        <p:spPr>
          <a:xfrm>
            <a:off x="533400" y="1524000"/>
            <a:ext cx="1906111" cy="2514600"/>
          </a:xfrm>
          <a:prstGeom prst="rect">
            <a:avLst/>
          </a:prstGeom>
          <a:effectLst>
            <a:glow rad="228600">
              <a:schemeClr val="accent6">
                <a:satMod val="175000"/>
                <a:alpha val="40000"/>
              </a:schemeClr>
            </a:glow>
          </a:effectLst>
        </p:spPr>
      </p:pic>
      <p:pic>
        <p:nvPicPr>
          <p:cNvPr id="4" name="Picture 3" descr="stalin3.jpg"/>
          <p:cNvPicPr>
            <a:picLocks noChangeAspect="1"/>
          </p:cNvPicPr>
          <p:nvPr/>
        </p:nvPicPr>
        <p:blipFill>
          <a:blip r:embed="rId3" cstate="print"/>
          <a:stretch>
            <a:fillRect/>
          </a:stretch>
        </p:blipFill>
        <p:spPr>
          <a:xfrm>
            <a:off x="2514600" y="1524000"/>
            <a:ext cx="2027903" cy="2514600"/>
          </a:xfrm>
          <a:prstGeom prst="rect">
            <a:avLst/>
          </a:prstGeom>
          <a:effectLst>
            <a:glow rad="228600">
              <a:schemeClr val="accent6">
                <a:satMod val="175000"/>
                <a:alpha val="40000"/>
              </a:schemeClr>
            </a:glow>
          </a:effectLst>
        </p:spPr>
      </p:pic>
      <p:pic>
        <p:nvPicPr>
          <p:cNvPr id="7" name="Picture 6" descr="hitler1.jpg"/>
          <p:cNvPicPr>
            <a:picLocks noChangeAspect="1"/>
          </p:cNvPicPr>
          <p:nvPr/>
        </p:nvPicPr>
        <p:blipFill>
          <a:blip r:embed="rId4" cstate="print"/>
          <a:stretch>
            <a:fillRect/>
          </a:stretch>
        </p:blipFill>
        <p:spPr>
          <a:xfrm>
            <a:off x="4648200" y="1524000"/>
            <a:ext cx="2027901" cy="2514599"/>
          </a:xfrm>
          <a:prstGeom prst="rect">
            <a:avLst/>
          </a:prstGeom>
          <a:effectLst>
            <a:glow rad="228600">
              <a:schemeClr val="accent6">
                <a:satMod val="175000"/>
                <a:alpha val="40000"/>
              </a:schemeClr>
            </a:glow>
          </a:effectLst>
        </p:spPr>
      </p:pic>
      <p:pic>
        <p:nvPicPr>
          <p:cNvPr id="8" name="Picture 7" descr="Chairman Mao.jpg"/>
          <p:cNvPicPr>
            <a:picLocks noChangeAspect="1"/>
          </p:cNvPicPr>
          <p:nvPr/>
        </p:nvPicPr>
        <p:blipFill>
          <a:blip r:embed="rId5" cstate="print"/>
          <a:srcRect r="2769"/>
          <a:stretch>
            <a:fillRect/>
          </a:stretch>
        </p:blipFill>
        <p:spPr>
          <a:xfrm>
            <a:off x="6781800" y="1524000"/>
            <a:ext cx="1976526" cy="2514600"/>
          </a:xfrm>
          <a:prstGeom prst="rect">
            <a:avLst/>
          </a:prstGeom>
          <a:effectLst>
            <a:glow rad="228600">
              <a:schemeClr val="accent6">
                <a:satMod val="175000"/>
                <a:alpha val="40000"/>
              </a:schemeClr>
            </a:glow>
          </a:effectLst>
        </p:spPr>
      </p:pic>
      <p:sp>
        <p:nvSpPr>
          <p:cNvPr id="9" name="Title 8"/>
          <p:cNvSpPr>
            <a:spLocks noGrp="1"/>
          </p:cNvSpPr>
          <p:nvPr>
            <p:ph type="title"/>
          </p:nvPr>
        </p:nvSpPr>
        <p:spPr>
          <a:xfrm>
            <a:off x="457200" y="274638"/>
            <a:ext cx="6324600" cy="1143000"/>
          </a:xfrm>
        </p:spPr>
        <p:txBody>
          <a:bodyPr>
            <a:normAutofit/>
          </a:bodyPr>
          <a:lstStyle/>
          <a:p>
            <a:r>
              <a:rPr lang="en-US" dirty="0" smtClean="0"/>
              <a:t>Atheists of 20</a:t>
            </a:r>
            <a:r>
              <a:rPr lang="en-US" baseline="30000" dirty="0" smtClean="0"/>
              <a:t>th</a:t>
            </a:r>
            <a:r>
              <a:rPr lang="en-US" dirty="0" smtClean="0"/>
              <a:t> century..</a:t>
            </a:r>
            <a:endParaRPr lang="en-US" dirty="0"/>
          </a:p>
        </p:txBody>
      </p:sp>
      <p:sp>
        <p:nvSpPr>
          <p:cNvPr id="10" name="Content Placeholder 9"/>
          <p:cNvSpPr>
            <a:spLocks noGrp="1"/>
          </p:cNvSpPr>
          <p:nvPr>
            <p:ph idx="1"/>
          </p:nvPr>
        </p:nvSpPr>
        <p:spPr>
          <a:xfrm>
            <a:off x="304800" y="4495800"/>
            <a:ext cx="8610600" cy="1630363"/>
          </a:xfrm>
        </p:spPr>
        <p:txBody>
          <a:bodyPr>
            <a:normAutofit/>
          </a:bodyPr>
          <a:lstStyle/>
          <a:p>
            <a:r>
              <a:rPr lang="en-US" dirty="0" smtClean="0"/>
              <a:t>Atheism and secularism are inherently anti-Christian and can only tear down..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562600" cy="1143000"/>
          </a:xfrm>
        </p:spPr>
        <p:txBody>
          <a:bodyPr>
            <a:normAutofit fontScale="90000"/>
          </a:bodyPr>
          <a:lstStyle/>
          <a:p>
            <a:r>
              <a:rPr lang="en-US" dirty="0" smtClean="0"/>
              <a:t>Christ is in the business of building up..</a:t>
            </a:r>
            <a:endParaRPr lang="en-US" dirty="0"/>
          </a:p>
        </p:txBody>
      </p:sp>
      <p:sp>
        <p:nvSpPr>
          <p:cNvPr id="3" name="Content Placeholder 2"/>
          <p:cNvSpPr>
            <a:spLocks noGrp="1"/>
          </p:cNvSpPr>
          <p:nvPr>
            <p:ph idx="1"/>
          </p:nvPr>
        </p:nvSpPr>
        <p:spPr>
          <a:xfrm>
            <a:off x="304800" y="2057400"/>
            <a:ext cx="8382000" cy="4068763"/>
          </a:xfrm>
        </p:spPr>
        <p:txBody>
          <a:bodyPr/>
          <a:lstStyle/>
          <a:p>
            <a:r>
              <a:rPr lang="en-US" dirty="0" smtClean="0"/>
              <a:t>Eccl 3:3 “There is a time to tear down, and a time to build up..”</a:t>
            </a:r>
            <a:endParaRPr lang="en-US" dirty="0"/>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day-newspaper.jpg"/>
          <p:cNvPicPr>
            <a:picLocks noChangeAspect="1"/>
          </p:cNvPicPr>
          <p:nvPr/>
        </p:nvPicPr>
        <p:blipFill>
          <a:blip r:embed="rId2" cstate="print"/>
          <a:stretch>
            <a:fillRect/>
          </a:stretch>
        </p:blipFill>
        <p:spPr>
          <a:xfrm>
            <a:off x="0" y="0"/>
            <a:ext cx="9175442" cy="6477000"/>
          </a:xfrm>
          <a:prstGeom prst="rect">
            <a:avLst/>
          </a:prstGeom>
        </p:spPr>
      </p:pic>
      <p:sp>
        <p:nvSpPr>
          <p:cNvPr id="3" name="Title 2"/>
          <p:cNvSpPr>
            <a:spLocks noGrp="1"/>
          </p:cNvSpPr>
          <p:nvPr>
            <p:ph type="title"/>
          </p:nvPr>
        </p:nvSpPr>
        <p:spPr/>
        <p:txBody>
          <a:bodyPr/>
          <a:lstStyle/>
          <a:p>
            <a:r>
              <a:rPr lang="en-US" dirty="0" smtClean="0"/>
              <a:t>A time to build up..</a:t>
            </a:r>
            <a:endParaRPr lang="en-US" dirty="0"/>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J-day.jpg"/>
          <p:cNvPicPr>
            <a:picLocks noChangeAspect="1"/>
          </p:cNvPicPr>
          <p:nvPr/>
        </p:nvPicPr>
        <p:blipFill>
          <a:blip r:embed="rId2" cstate="print"/>
          <a:stretch>
            <a:fillRect/>
          </a:stretch>
        </p:blipFill>
        <p:spPr>
          <a:xfrm>
            <a:off x="0" y="0"/>
            <a:ext cx="9175442" cy="6477000"/>
          </a:xfrm>
          <a:prstGeom prst="rect">
            <a:avLst/>
          </a:prstGeom>
        </p:spPr>
      </p:pic>
      <p:sp>
        <p:nvSpPr>
          <p:cNvPr id="3" name="Rectangle 2"/>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uch-crew.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Rectangle 2"/>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eatest-Gen.jpg"/>
          <p:cNvPicPr>
            <a:picLocks noChangeAspect="1"/>
          </p:cNvPicPr>
          <p:nvPr/>
        </p:nvPicPr>
        <p:blipFill>
          <a:blip r:embed="rId3" cstate="print">
            <a:lum bright="-7000" contrast="10000"/>
          </a:blip>
          <a:stretch>
            <a:fillRect/>
          </a:stretch>
        </p:blipFill>
        <p:spPr>
          <a:xfrm>
            <a:off x="7391400" y="3780246"/>
            <a:ext cx="1600200" cy="2562860"/>
          </a:xfrm>
          <a:prstGeom prst="rect">
            <a:avLst/>
          </a:prstGeom>
          <a:effectLst>
            <a:glow rad="228600">
              <a:schemeClr val="tx1">
                <a:alpha val="40000"/>
              </a:schemeClr>
            </a:glow>
          </a:effectLst>
        </p:spPr>
      </p:pic>
      <p:sp>
        <p:nvSpPr>
          <p:cNvPr id="5" name="Title 4"/>
          <p:cNvSpPr>
            <a:spLocks noGrp="1"/>
          </p:cNvSpPr>
          <p:nvPr>
            <p:ph type="title"/>
          </p:nvPr>
        </p:nvSpPr>
        <p:spPr>
          <a:xfrm>
            <a:off x="457200" y="274638"/>
            <a:ext cx="6705600" cy="1143000"/>
          </a:xfrm>
        </p:spPr>
        <p:txBody>
          <a:bodyPr>
            <a:normAutofit/>
          </a:bodyPr>
          <a:lstStyle/>
          <a:p>
            <a:r>
              <a:rPr lang="en-US" dirty="0" smtClean="0"/>
              <a:t>The Greatest Generation..</a:t>
            </a:r>
            <a:endParaRPr lang="en-US" dirty="0"/>
          </a:p>
        </p:txBody>
      </p:sp>
      <p:sp>
        <p:nvSpPr>
          <p:cNvPr id="6" name="Content Placeholder 5"/>
          <p:cNvSpPr>
            <a:spLocks noGrp="1"/>
          </p:cNvSpPr>
          <p:nvPr>
            <p:ph idx="1"/>
          </p:nvPr>
        </p:nvSpPr>
        <p:spPr/>
        <p:txBody>
          <a:bodyPr/>
          <a:lstStyle/>
          <a:p>
            <a:r>
              <a:rPr lang="en-US" dirty="0" smtClean="0"/>
              <a:t>Built interstate highway system..</a:t>
            </a:r>
          </a:p>
          <a:p>
            <a:r>
              <a:rPr lang="en-US" dirty="0" smtClean="0"/>
              <a:t>Developed corporations..</a:t>
            </a:r>
          </a:p>
          <a:p>
            <a:r>
              <a:rPr lang="en-US" dirty="0" smtClean="0"/>
              <a:t>Advances in medicine, science, and technology..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may+day+seattle.jpg"/>
          <p:cNvPicPr>
            <a:picLocks noChangeAspect="1"/>
          </p:cNvPicPr>
          <p:nvPr/>
        </p:nvPicPr>
        <p:blipFill>
          <a:blip r:embed="rId2" cstate="print">
            <a:lum bright="-5000" contrast="5000"/>
          </a:blip>
          <a:stretch>
            <a:fillRect/>
          </a:stretch>
        </p:blipFill>
        <p:spPr>
          <a:xfrm>
            <a:off x="0" y="0"/>
            <a:ext cx="9144000" cy="6477000"/>
          </a:xfrm>
          <a:prstGeom prst="rect">
            <a:avLst/>
          </a:prstGeom>
        </p:spPr>
      </p:pic>
      <p:sp>
        <p:nvSpPr>
          <p:cNvPr id="3" name="Title 2"/>
          <p:cNvSpPr>
            <a:spLocks noGrp="1"/>
          </p:cNvSpPr>
          <p:nvPr>
            <p:ph type="title"/>
          </p:nvPr>
        </p:nvSpPr>
        <p:spPr/>
        <p:txBody>
          <a:bodyPr>
            <a:normAutofit/>
          </a:bodyPr>
          <a:lstStyle/>
          <a:p>
            <a:r>
              <a:rPr lang="en-US" dirty="0" smtClean="0"/>
              <a:t>A time to tear down..</a:t>
            </a:r>
            <a:endParaRPr lang="en-US" dirty="0"/>
          </a:p>
        </p:txBody>
      </p:sp>
      <p:sp>
        <p:nvSpPr>
          <p:cNvPr id="5" name="Content Placeholder 4"/>
          <p:cNvSpPr>
            <a:spLocks noGrp="1"/>
          </p:cNvSpPr>
          <p:nvPr>
            <p:ph idx="1"/>
          </p:nvPr>
        </p:nvSpPr>
        <p:spPr>
          <a:xfrm>
            <a:off x="457200" y="1676401"/>
            <a:ext cx="8229600" cy="1600200"/>
          </a:xfrm>
        </p:spPr>
        <p:txBody>
          <a:bodyPr>
            <a:normAutofit lnSpcReduction="10000"/>
          </a:bodyPr>
          <a:lstStyle/>
          <a:p>
            <a:r>
              <a:rPr lang="en-US" dirty="0" smtClean="0"/>
              <a:t>We’ve torn down integrity, purity, honesty, respect, national pride, ideals, dreams …</a:t>
            </a:r>
            <a:endParaRPr lang="en-US" dirty="0"/>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llow-Me-make-you-fishers-of-men.jpg"/>
          <p:cNvPicPr>
            <a:picLocks noChangeAspect="1"/>
          </p:cNvPicPr>
          <p:nvPr/>
        </p:nvPicPr>
        <p:blipFill>
          <a:blip r:embed="rId2" cstate="print"/>
          <a:stretch>
            <a:fillRect/>
          </a:stretch>
        </p:blipFill>
        <p:spPr>
          <a:xfrm>
            <a:off x="0" y="0"/>
            <a:ext cx="9144000" cy="6477000"/>
          </a:xfrm>
          <a:prstGeom prst="rect">
            <a:avLst/>
          </a:prstGeom>
        </p:spPr>
      </p:pic>
      <p:sp>
        <p:nvSpPr>
          <p:cNvPr id="2" name="Title 1"/>
          <p:cNvSpPr>
            <a:spLocks noGrp="1"/>
          </p:cNvSpPr>
          <p:nvPr>
            <p:ph type="title"/>
          </p:nvPr>
        </p:nvSpPr>
        <p:spPr>
          <a:xfrm>
            <a:off x="457200" y="274638"/>
            <a:ext cx="6248400" cy="1325562"/>
          </a:xfrm>
        </p:spPr>
        <p:txBody>
          <a:bodyPr>
            <a:normAutofit fontScale="90000"/>
          </a:bodyPr>
          <a:lstStyle/>
          <a:p>
            <a:r>
              <a:rPr lang="en-US" dirty="0" smtClean="0"/>
              <a:t>Jesus dealing with Peter…</a:t>
            </a:r>
            <a:endParaRPr lang="en-US" dirty="0"/>
          </a:p>
        </p:txBody>
      </p:sp>
      <p:sp>
        <p:nvSpPr>
          <p:cNvPr id="10" name="Content Placeholder 9"/>
          <p:cNvSpPr>
            <a:spLocks noGrp="1"/>
          </p:cNvSpPr>
          <p:nvPr>
            <p:ph idx="1"/>
          </p:nvPr>
        </p:nvSpPr>
        <p:spPr/>
        <p:txBody>
          <a:bodyPr/>
          <a:lstStyle/>
          <a:p>
            <a:r>
              <a:rPr lang="en-US" dirty="0" smtClean="0"/>
              <a:t>“Follow me… I will make you fishers of men..”</a:t>
            </a:r>
            <a:endParaRPr lang="en-US" dirty="0"/>
          </a:p>
        </p:txBody>
      </p:sp>
      <p:sp>
        <p:nvSpPr>
          <p:cNvPr id="8" name="Rectangle 7"/>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ic19.jpg"/>
          <p:cNvPicPr>
            <a:picLocks noChangeAspect="1"/>
          </p:cNvPicPr>
          <p:nvPr/>
        </p:nvPicPr>
        <p:blipFill>
          <a:blip r:embed="rId2" cstate="print">
            <a:lum bright="-10000" contrast="10000"/>
          </a:blip>
          <a:stretch>
            <a:fillRect/>
          </a:stretch>
        </p:blipFill>
        <p:spPr>
          <a:xfrm>
            <a:off x="-1" y="0"/>
            <a:ext cx="9144001" cy="6477000"/>
          </a:xfrm>
          <a:prstGeom prst="rect">
            <a:avLst/>
          </a:prstGeom>
        </p:spPr>
      </p:pic>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thsemane2-001.jpg"/>
          <p:cNvPicPr>
            <a:picLocks noChangeAspect="1"/>
          </p:cNvPicPr>
          <p:nvPr/>
        </p:nvPicPr>
        <p:blipFill>
          <a:blip r:embed="rId2" cstate="print">
            <a:lum bright="-10000" contrast="10000"/>
          </a:blip>
          <a:stretch>
            <a:fillRect/>
          </a:stretch>
        </p:blipFill>
        <p:spPr>
          <a:xfrm>
            <a:off x="0" y="0"/>
            <a:ext cx="4572000" cy="6477000"/>
          </a:xfrm>
          <a:prstGeom prst="rect">
            <a:avLst/>
          </a:prstGeom>
        </p:spPr>
      </p:pic>
      <p:pic>
        <p:nvPicPr>
          <p:cNvPr id="2" name="Picture 1" descr="Betrayal_Peter02.jpg"/>
          <p:cNvPicPr>
            <a:picLocks noChangeAspect="1"/>
          </p:cNvPicPr>
          <p:nvPr/>
        </p:nvPicPr>
        <p:blipFill>
          <a:blip r:embed="rId3" cstate="print">
            <a:lum bright="-10000" contrast="10000"/>
          </a:blip>
          <a:stretch>
            <a:fillRect/>
          </a:stretch>
        </p:blipFill>
        <p:spPr>
          <a:xfrm>
            <a:off x="4267200" y="0"/>
            <a:ext cx="4876800" cy="6477000"/>
          </a:xfrm>
          <a:prstGeom prst="rect">
            <a:avLst/>
          </a:prstGeom>
        </p:spPr>
      </p:pic>
      <p:sp>
        <p:nvSpPr>
          <p:cNvPr id="4" name="Title 3"/>
          <p:cNvSpPr>
            <a:spLocks noGrp="1"/>
          </p:cNvSpPr>
          <p:nvPr>
            <p:ph type="title"/>
          </p:nvPr>
        </p:nvSpPr>
        <p:spPr/>
        <p:txBody>
          <a:bodyPr>
            <a:normAutofit fontScale="90000"/>
          </a:bodyPr>
          <a:lstStyle/>
          <a:p>
            <a:r>
              <a:rPr lang="en-US" dirty="0" smtClean="0"/>
              <a:t>Peter’s time of tearing down…</a:t>
            </a:r>
            <a:endParaRPr lang="en-US" dirty="0"/>
          </a:p>
        </p:txBody>
      </p:sp>
      <p:sp>
        <p:nvSpPr>
          <p:cNvPr id="5" name="Content Placeholder 4"/>
          <p:cNvSpPr>
            <a:spLocks noGrp="1"/>
          </p:cNvSpPr>
          <p:nvPr>
            <p:ph idx="1"/>
          </p:nvPr>
        </p:nvSpPr>
        <p:spPr>
          <a:xfrm>
            <a:off x="457200" y="1524000"/>
            <a:ext cx="8229600" cy="4602163"/>
          </a:xfrm>
        </p:spPr>
        <p:txBody>
          <a:bodyPr/>
          <a:lstStyle/>
          <a:p>
            <a:r>
              <a:rPr lang="en-US" dirty="0" smtClean="0"/>
              <a:t>“You will deny me three times .. afterwards strengthen your brethren..</a:t>
            </a:r>
            <a:endParaRPr lang="en-US" dirty="0"/>
          </a:p>
        </p:txBody>
      </p:sp>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theist-bus-rs.jpg"/>
          <p:cNvPicPr>
            <a:picLocks noChangeAspect="1"/>
          </p:cNvPicPr>
          <p:nvPr/>
        </p:nvPicPr>
        <p:blipFill>
          <a:blip r:embed="rId2" cstate="print">
            <a:lum bright="-8000" contrast="5000"/>
          </a:blip>
          <a:stretch>
            <a:fillRect/>
          </a:stretch>
        </p:blipFill>
        <p:spPr>
          <a:xfrm>
            <a:off x="0" y="42862"/>
            <a:ext cx="9144000" cy="6772275"/>
          </a:xfrm>
          <a:prstGeom prst="rect">
            <a:avLst/>
          </a:prstGeom>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Advertising atheism..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vid-koch-christ-large.jpg"/>
          <p:cNvPicPr>
            <a:picLocks noChangeAspect="1"/>
          </p:cNvPicPr>
          <p:nvPr/>
        </p:nvPicPr>
        <p:blipFill>
          <a:blip r:embed="rId2" cstate="print">
            <a:lum bright="-10000" contrast="10000"/>
          </a:blip>
          <a:stretch>
            <a:fillRect/>
          </a:stretch>
        </p:blipFill>
        <p:spPr>
          <a:xfrm>
            <a:off x="0" y="0"/>
            <a:ext cx="9150096" cy="6477000"/>
          </a:xfrm>
          <a:prstGeom prst="rect">
            <a:avLst/>
          </a:prstGeom>
        </p:spPr>
      </p:pic>
      <p:sp>
        <p:nvSpPr>
          <p:cNvPr id="3" name="Title 2"/>
          <p:cNvSpPr>
            <a:spLocks noGrp="1"/>
          </p:cNvSpPr>
          <p:nvPr>
            <p:ph type="title"/>
          </p:nvPr>
        </p:nvSpPr>
        <p:spPr>
          <a:xfrm>
            <a:off x="457200" y="274638"/>
            <a:ext cx="5105400" cy="1249362"/>
          </a:xfrm>
        </p:spPr>
        <p:txBody>
          <a:bodyPr>
            <a:normAutofit fontScale="90000"/>
          </a:bodyPr>
          <a:lstStyle/>
          <a:p>
            <a:r>
              <a:rPr lang="en-US" dirty="0" smtClean="0"/>
              <a:t>Peter’s time of building up..</a:t>
            </a:r>
            <a:endParaRPr lang="en-US" dirty="0"/>
          </a:p>
        </p:txBody>
      </p:sp>
      <p:sp>
        <p:nvSpPr>
          <p:cNvPr id="4" name="Content Placeholder 3"/>
          <p:cNvSpPr>
            <a:spLocks noGrp="1"/>
          </p:cNvSpPr>
          <p:nvPr>
            <p:ph idx="1"/>
          </p:nvPr>
        </p:nvSpPr>
        <p:spPr>
          <a:xfrm>
            <a:off x="304800" y="1905000"/>
            <a:ext cx="8610600" cy="4221163"/>
          </a:xfrm>
        </p:spPr>
        <p:txBody>
          <a:bodyPr>
            <a:normAutofit fontScale="85000" lnSpcReduction="10000"/>
          </a:bodyPr>
          <a:lstStyle/>
          <a:p>
            <a:r>
              <a:rPr lang="en-US" dirty="0" smtClean="0"/>
              <a:t>John 21:1-6 But when the morning had now come, Jesus stood on the shore; yet the disciples did not know that it was Jesus. 5 Then Jesus said to them, "Children, have you any food?“ They answered Him, "No." </a:t>
            </a:r>
          </a:p>
          <a:p>
            <a:r>
              <a:rPr lang="en-US" dirty="0" smtClean="0"/>
              <a:t>6 And He said to them, "Cast the net on the right side of the boat, and you will find some." So they cast, and now they were not able to draw it in because of the multitude of fish.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peter-lovest-thou-me.jpg"/>
          <p:cNvPicPr>
            <a:picLocks noChangeAspect="1"/>
          </p:cNvPicPr>
          <p:nvPr/>
        </p:nvPicPr>
        <p:blipFill>
          <a:blip r:embed="rId2" cstate="print">
            <a:lum bright="-10000" contrast="10000"/>
          </a:blip>
          <a:srcRect t="6286" b="37714"/>
          <a:stretch>
            <a:fillRect/>
          </a:stretch>
        </p:blipFill>
        <p:spPr>
          <a:xfrm>
            <a:off x="0" y="0"/>
            <a:ext cx="9144000" cy="6858000"/>
          </a:xfrm>
          <a:prstGeom prst="rect">
            <a:avLst/>
          </a:prstGeom>
        </p:spPr>
      </p:pic>
      <p:sp>
        <p:nvSpPr>
          <p:cNvPr id="3" name="Title 2"/>
          <p:cNvSpPr>
            <a:spLocks noGrp="1"/>
          </p:cNvSpPr>
          <p:nvPr>
            <p:ph type="title"/>
          </p:nvPr>
        </p:nvSpPr>
        <p:spPr>
          <a:xfrm>
            <a:off x="457200" y="274638"/>
            <a:ext cx="6019800" cy="1143000"/>
          </a:xfrm>
        </p:spPr>
        <p:txBody>
          <a:bodyPr>
            <a:normAutofit fontScale="90000"/>
          </a:bodyPr>
          <a:lstStyle/>
          <a:p>
            <a:r>
              <a:rPr lang="en-US" dirty="0" smtClean="0"/>
              <a:t>Building Peter back up..</a:t>
            </a:r>
            <a:endParaRPr lang="en-US" dirty="0"/>
          </a:p>
        </p:txBody>
      </p:sp>
      <p:sp>
        <p:nvSpPr>
          <p:cNvPr id="4" name="Content Placeholder 3"/>
          <p:cNvSpPr>
            <a:spLocks noGrp="1"/>
          </p:cNvSpPr>
          <p:nvPr>
            <p:ph idx="1"/>
          </p:nvPr>
        </p:nvSpPr>
        <p:spPr>
          <a:xfrm>
            <a:off x="304800" y="2362200"/>
            <a:ext cx="8534400" cy="4114800"/>
          </a:xfrm>
        </p:spPr>
        <p:txBody>
          <a:bodyPr>
            <a:normAutofit fontScale="85000" lnSpcReduction="20000"/>
          </a:bodyPr>
          <a:lstStyle/>
          <a:p>
            <a:r>
              <a:rPr lang="en-US" dirty="0" smtClean="0"/>
              <a:t>John 21:15 So when they had eaten breakfast, Jesus said to Simon Peter, "Simon, son of Jonah, do you love Me more than these?" He said to Him, "Yes, Lord; You know that I love You”…17 He said to him the third time, "Simon, son of Jonah, do you love Me?" Peter was grieved because He said to him the third time, "Do you love Me?" And he said to Him, "Lord, You know all things; You know that I love You." Jesus said to him, "Feed My sheep.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peter-lovest-thou-me.jpg"/>
          <p:cNvPicPr>
            <a:picLocks noChangeAspect="1"/>
          </p:cNvPicPr>
          <p:nvPr/>
        </p:nvPicPr>
        <p:blipFill>
          <a:blip r:embed="rId2" cstate="print">
            <a:lum bright="-10000" contrast="10000"/>
          </a:blip>
          <a:srcRect t="6286" b="37714"/>
          <a:stretch>
            <a:fillRect/>
          </a:stretch>
        </p:blipFill>
        <p:spPr>
          <a:xfrm>
            <a:off x="0" y="0"/>
            <a:ext cx="9144000" cy="6858000"/>
          </a:xfrm>
          <a:prstGeom prst="rect">
            <a:avLst/>
          </a:prstGeom>
        </p:spPr>
      </p:pic>
      <p:sp>
        <p:nvSpPr>
          <p:cNvPr id="3" name="Title 2"/>
          <p:cNvSpPr>
            <a:spLocks noGrp="1"/>
          </p:cNvSpPr>
          <p:nvPr>
            <p:ph type="title"/>
          </p:nvPr>
        </p:nvSpPr>
        <p:spPr>
          <a:xfrm>
            <a:off x="457200" y="274638"/>
            <a:ext cx="6019800" cy="1143000"/>
          </a:xfrm>
        </p:spPr>
        <p:txBody>
          <a:bodyPr>
            <a:normAutofit fontScale="90000"/>
          </a:bodyPr>
          <a:lstStyle/>
          <a:p>
            <a:r>
              <a:rPr lang="en-US" dirty="0" smtClean="0"/>
              <a:t>Building Peter back up..</a:t>
            </a:r>
            <a:endParaRPr lang="en-US" dirty="0"/>
          </a:p>
        </p:txBody>
      </p:sp>
      <p:sp>
        <p:nvSpPr>
          <p:cNvPr id="4" name="Content Placeholder 3"/>
          <p:cNvSpPr>
            <a:spLocks noGrp="1"/>
          </p:cNvSpPr>
          <p:nvPr>
            <p:ph idx="1"/>
          </p:nvPr>
        </p:nvSpPr>
        <p:spPr>
          <a:xfrm>
            <a:off x="304800" y="2362200"/>
            <a:ext cx="8534400" cy="4114800"/>
          </a:xfrm>
        </p:spPr>
        <p:txBody>
          <a:bodyPr>
            <a:normAutofit fontScale="92500" lnSpcReduction="20000"/>
          </a:bodyPr>
          <a:lstStyle/>
          <a:p>
            <a:r>
              <a:rPr lang="en-US" dirty="0" smtClean="0"/>
              <a:t>18 Most assuredly, I say to you, when you were younger, you girded yourself and walked where you wished; but when you are old, you will stretch out your hands, and another will gird you and carry you where you do not wish."  19 This He spoke, signifying by what death he would glorify God. And when He had spoken this, He said to him, "Follow Me."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peter-lovest-thou-me.jpg"/>
          <p:cNvPicPr>
            <a:picLocks noChangeAspect="1"/>
          </p:cNvPicPr>
          <p:nvPr/>
        </p:nvPicPr>
        <p:blipFill>
          <a:blip r:embed="rId2" cstate="print">
            <a:lum bright="-10000" contrast="10000"/>
          </a:blip>
          <a:srcRect t="6286" b="37714"/>
          <a:stretch>
            <a:fillRect/>
          </a:stretch>
        </p:blipFill>
        <p:spPr>
          <a:xfrm>
            <a:off x="0" y="0"/>
            <a:ext cx="9144000" cy="6858000"/>
          </a:xfrm>
          <a:prstGeom prst="rect">
            <a:avLst/>
          </a:prstGeom>
        </p:spPr>
      </p:pic>
      <p:sp>
        <p:nvSpPr>
          <p:cNvPr id="3" name="Title 2"/>
          <p:cNvSpPr>
            <a:spLocks noGrp="1"/>
          </p:cNvSpPr>
          <p:nvPr>
            <p:ph type="title"/>
          </p:nvPr>
        </p:nvSpPr>
        <p:spPr>
          <a:xfrm>
            <a:off x="457200" y="274638"/>
            <a:ext cx="6019800" cy="1143000"/>
          </a:xfrm>
        </p:spPr>
        <p:txBody>
          <a:bodyPr>
            <a:normAutofit fontScale="90000"/>
          </a:bodyPr>
          <a:lstStyle/>
          <a:p>
            <a:r>
              <a:rPr lang="en-US" dirty="0" smtClean="0"/>
              <a:t>Building Peter back up..</a:t>
            </a:r>
            <a:endParaRPr lang="en-US" dirty="0"/>
          </a:p>
        </p:txBody>
      </p:sp>
      <p:sp>
        <p:nvSpPr>
          <p:cNvPr id="4" name="Content Placeholder 3"/>
          <p:cNvSpPr>
            <a:spLocks noGrp="1"/>
          </p:cNvSpPr>
          <p:nvPr>
            <p:ph idx="1"/>
          </p:nvPr>
        </p:nvSpPr>
        <p:spPr>
          <a:xfrm>
            <a:off x="228600" y="2514600"/>
            <a:ext cx="8534400" cy="3810000"/>
          </a:xfrm>
        </p:spPr>
        <p:txBody>
          <a:bodyPr>
            <a:normAutofit fontScale="85000" lnSpcReduction="20000"/>
          </a:bodyPr>
          <a:lstStyle/>
          <a:p>
            <a:r>
              <a:rPr lang="en-US" dirty="0" smtClean="0"/>
              <a:t>20 Then Peter, turning around, saw the disciple whom Jesus loved following, who also had leaned on His breast at the supper, and said, "Lord, who is the one who betrays You?" 21 Peter, seeing him, said to Jesus, "But Lord, what about this man?" </a:t>
            </a:r>
          </a:p>
          <a:p>
            <a:r>
              <a:rPr lang="en-US" dirty="0" smtClean="0"/>
              <a:t>22 Jesus said to him, "If I will that he remain till I come, what is that to you? You follow Me."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veFeedMySheep.jpg"/>
          <p:cNvPicPr>
            <a:picLocks noChangeAspect="1"/>
          </p:cNvPicPr>
          <p:nvPr/>
        </p:nvPicPr>
        <p:blipFill>
          <a:blip r:embed="rId2" cstate="print"/>
          <a:stretch>
            <a:fillRect/>
          </a:stretch>
        </p:blipFill>
        <p:spPr>
          <a:xfrm>
            <a:off x="0" y="0"/>
            <a:ext cx="9144000" cy="6477000"/>
          </a:xfrm>
          <a:prstGeom prst="rect">
            <a:avLst/>
          </a:prstGeom>
        </p:spPr>
      </p:pic>
      <p:sp>
        <p:nvSpPr>
          <p:cNvPr id="3" name="Title 2"/>
          <p:cNvSpPr>
            <a:spLocks noGrp="1"/>
          </p:cNvSpPr>
          <p:nvPr>
            <p:ph type="title"/>
          </p:nvPr>
        </p:nvSpPr>
        <p:spPr/>
        <p:txBody>
          <a:bodyPr>
            <a:normAutofit fontScale="90000"/>
          </a:bodyPr>
          <a:lstStyle/>
          <a:p>
            <a:r>
              <a:rPr lang="en-US" dirty="0" smtClean="0"/>
              <a:t>Jesus taught Peter to build up…</a:t>
            </a:r>
            <a:endParaRPr lang="en-US" dirty="0"/>
          </a:p>
        </p:txBody>
      </p:sp>
      <p:sp>
        <p:nvSpPr>
          <p:cNvPr id="4" name="Content Placeholder 3"/>
          <p:cNvSpPr>
            <a:spLocks noGrp="1"/>
          </p:cNvSpPr>
          <p:nvPr>
            <p:ph idx="1"/>
          </p:nvPr>
        </p:nvSpPr>
        <p:spPr>
          <a:xfrm>
            <a:off x="304800" y="4724400"/>
            <a:ext cx="8382000" cy="1401763"/>
          </a:xfrm>
        </p:spPr>
        <p:txBody>
          <a:bodyPr>
            <a:normAutofit/>
          </a:bodyPr>
          <a:lstStyle/>
          <a:p>
            <a:r>
              <a:rPr lang="en-US" dirty="0" smtClean="0"/>
              <a:t>Peter lived this out by faithfully devoting his life to building up others..</a:t>
            </a:r>
            <a:endParaRPr lang="en-US" dirty="0"/>
          </a:p>
        </p:txBody>
      </p:sp>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fication.jpg"/>
          <p:cNvPicPr>
            <a:picLocks noChangeAspect="1"/>
          </p:cNvPicPr>
          <p:nvPr/>
        </p:nvPicPr>
        <p:blipFill>
          <a:blip r:embed="rId2" cstate="print">
            <a:lum bright="-12000" contrast="10000"/>
          </a:blip>
          <a:stretch>
            <a:fillRect/>
          </a:stretch>
        </p:blipFill>
        <p:spPr>
          <a:xfrm>
            <a:off x="-1" y="0"/>
            <a:ext cx="9144001" cy="6858000"/>
          </a:xfrm>
          <a:prstGeom prst="rect">
            <a:avLst/>
          </a:prstGeom>
        </p:spPr>
      </p:pic>
      <p:sp>
        <p:nvSpPr>
          <p:cNvPr id="3" name="Rectangle 2"/>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Edification..</a:t>
            </a:r>
            <a:endParaRPr lang="en-US" dirty="0"/>
          </a:p>
        </p:txBody>
      </p:sp>
      <p:sp>
        <p:nvSpPr>
          <p:cNvPr id="5" name="Content Placeholder 4"/>
          <p:cNvSpPr>
            <a:spLocks noGrp="1"/>
          </p:cNvSpPr>
          <p:nvPr>
            <p:ph idx="1"/>
          </p:nvPr>
        </p:nvSpPr>
        <p:spPr/>
        <p:txBody>
          <a:bodyPr/>
          <a:lstStyle/>
          <a:p>
            <a:r>
              <a:rPr lang="en-US" dirty="0" err="1" smtClean="0"/>
              <a:t>Oikodomeo</a:t>
            </a:r>
            <a:r>
              <a:rPr lang="en-US" dirty="0" smtClean="0"/>
              <a:t> .. </a:t>
            </a:r>
            <a:r>
              <a:rPr lang="en-US" dirty="0" err="1" smtClean="0"/>
              <a:t>Oikos</a:t>
            </a:r>
            <a:r>
              <a:rPr lang="en-US" dirty="0" smtClean="0"/>
              <a:t> (house) </a:t>
            </a:r>
            <a:r>
              <a:rPr lang="en-US" dirty="0" err="1" smtClean="0"/>
              <a:t>domeo</a:t>
            </a:r>
            <a:r>
              <a:rPr lang="en-US" dirty="0" smtClean="0"/>
              <a:t> (to build)..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se-on-Rock-2.jpg"/>
          <p:cNvPicPr>
            <a:picLocks noChangeAspect="1"/>
          </p:cNvPicPr>
          <p:nvPr/>
        </p:nvPicPr>
        <p:blipFill>
          <a:blip r:embed="rId2" cstate="print"/>
          <a:stretch>
            <a:fillRect/>
          </a:stretch>
        </p:blipFill>
        <p:spPr>
          <a:xfrm>
            <a:off x="0" y="0"/>
            <a:ext cx="9168384" cy="6477000"/>
          </a:xfrm>
          <a:prstGeom prst="rect">
            <a:avLst/>
          </a:prstGeom>
        </p:spPr>
      </p:pic>
      <p:sp>
        <p:nvSpPr>
          <p:cNvPr id="6" name="Title 5"/>
          <p:cNvSpPr>
            <a:spLocks noGrp="1"/>
          </p:cNvSpPr>
          <p:nvPr>
            <p:ph type="title"/>
          </p:nvPr>
        </p:nvSpPr>
        <p:spPr/>
        <p:txBody>
          <a:bodyPr>
            <a:normAutofit fontScale="90000"/>
          </a:bodyPr>
          <a:lstStyle/>
          <a:p>
            <a:r>
              <a:rPr lang="en-US" dirty="0" smtClean="0"/>
              <a:t>Building literal sense…</a:t>
            </a:r>
            <a:endParaRPr lang="en-US" dirty="0"/>
          </a:p>
        </p:txBody>
      </p:sp>
      <p:sp>
        <p:nvSpPr>
          <p:cNvPr id="7" name="Content Placeholder 6"/>
          <p:cNvSpPr>
            <a:spLocks noGrp="1"/>
          </p:cNvSpPr>
          <p:nvPr>
            <p:ph idx="1"/>
          </p:nvPr>
        </p:nvSpPr>
        <p:spPr>
          <a:xfrm>
            <a:off x="457200" y="1676401"/>
            <a:ext cx="6705600" cy="2590799"/>
          </a:xfrm>
        </p:spPr>
        <p:txBody>
          <a:bodyPr>
            <a:normAutofit fontScale="92500" lnSpcReduction="10000"/>
          </a:bodyPr>
          <a:lstStyle/>
          <a:p>
            <a:r>
              <a:rPr lang="en-US" dirty="0" smtClean="0"/>
              <a:t>Matthew 7:24  "Therefore whoever hears these sayings of Mine, and does them, I will liken him to a wise man who built his house on the rock.. </a:t>
            </a:r>
          </a:p>
          <a:p>
            <a:endParaRPr lang="en-US" dirty="0" smtClean="0"/>
          </a:p>
          <a:p>
            <a:endParaRPr lang="en-US" dirty="0"/>
          </a:p>
        </p:txBody>
      </p:sp>
      <p:sp>
        <p:nvSpPr>
          <p:cNvPr id="8" name="Rectangle 7"/>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ssians 1 16-17.jpg"/>
          <p:cNvPicPr>
            <a:picLocks noChangeAspect="1"/>
          </p:cNvPicPr>
          <p:nvPr/>
        </p:nvPicPr>
        <p:blipFill>
          <a:blip r:embed="rId2" cstate="print"/>
          <a:stretch>
            <a:fillRect/>
          </a:stretch>
        </p:blipFill>
        <p:spPr>
          <a:xfrm>
            <a:off x="0" y="152400"/>
            <a:ext cx="9125749" cy="6324600"/>
          </a:xfrm>
          <a:prstGeom prst="rect">
            <a:avLst/>
          </a:prstGeom>
        </p:spPr>
      </p:pic>
      <p:sp>
        <p:nvSpPr>
          <p:cNvPr id="3" name="Title 2"/>
          <p:cNvSpPr>
            <a:spLocks noGrp="1"/>
          </p:cNvSpPr>
          <p:nvPr>
            <p:ph type="title"/>
          </p:nvPr>
        </p:nvSpPr>
        <p:spPr>
          <a:xfrm>
            <a:off x="457200" y="274638"/>
            <a:ext cx="6477000" cy="1143000"/>
          </a:xfrm>
        </p:spPr>
        <p:txBody>
          <a:bodyPr>
            <a:normAutofit/>
          </a:bodyPr>
          <a:lstStyle/>
          <a:p>
            <a:r>
              <a:rPr lang="en-US" dirty="0" smtClean="0"/>
              <a:t>Jesus the builder..</a:t>
            </a:r>
            <a:endParaRPr lang="en-US" dirty="0"/>
          </a:p>
        </p:txBody>
      </p:sp>
      <p:sp>
        <p:nvSpPr>
          <p:cNvPr id="4" name="Content Placeholder 3"/>
          <p:cNvSpPr>
            <a:spLocks noGrp="1"/>
          </p:cNvSpPr>
          <p:nvPr>
            <p:ph idx="1"/>
          </p:nvPr>
        </p:nvSpPr>
        <p:spPr>
          <a:xfrm>
            <a:off x="457200" y="1752600"/>
            <a:ext cx="8229600" cy="2819400"/>
          </a:xfrm>
        </p:spPr>
        <p:txBody>
          <a:bodyPr>
            <a:normAutofit fontScale="85000" lnSpcReduction="20000"/>
          </a:bodyPr>
          <a:lstStyle/>
          <a:p>
            <a:r>
              <a:rPr lang="en-US" dirty="0" smtClean="0"/>
              <a:t>Colossians 1:16-17  For by Him all things were created that are in heaven and that are on earth, visible and invisible, whether thrones or dominions or principalities or powers. All things were created through Him and for Him. 17 And He is before all things, and in Him all things consist.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ing stones.jpg"/>
          <p:cNvPicPr>
            <a:picLocks noChangeAspect="1"/>
          </p:cNvPicPr>
          <p:nvPr/>
        </p:nvPicPr>
        <p:blipFill>
          <a:blip r:embed="rId2" cstate="print">
            <a:lum bright="-10000" contrast="10000"/>
          </a:blip>
          <a:stretch>
            <a:fillRect/>
          </a:stretch>
        </p:blipFill>
        <p:spPr>
          <a:xfrm>
            <a:off x="-1" y="0"/>
            <a:ext cx="9144001" cy="6477000"/>
          </a:xfrm>
          <a:prstGeom prst="rect">
            <a:avLst/>
          </a:prstGeom>
        </p:spPr>
      </p:pic>
      <p:sp>
        <p:nvSpPr>
          <p:cNvPr id="2" name="Title 1"/>
          <p:cNvSpPr>
            <a:spLocks noGrp="1"/>
          </p:cNvSpPr>
          <p:nvPr>
            <p:ph type="title"/>
          </p:nvPr>
        </p:nvSpPr>
        <p:spPr>
          <a:xfrm>
            <a:off x="457200" y="274638"/>
            <a:ext cx="6477000" cy="1143000"/>
          </a:xfrm>
        </p:spPr>
        <p:txBody>
          <a:bodyPr>
            <a:normAutofit fontScale="90000"/>
          </a:bodyPr>
          <a:lstStyle/>
          <a:p>
            <a:r>
              <a:rPr lang="en-US" dirty="0" smtClean="0"/>
              <a:t>Edification..</a:t>
            </a:r>
            <a:br>
              <a:rPr lang="en-US" dirty="0" smtClean="0"/>
            </a:br>
            <a:r>
              <a:rPr lang="en-US" dirty="0" smtClean="0"/>
              <a:t>“Building people”..</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1 Pet 2:5 – as living stones built up a spiritual house.. dwelling of God</a:t>
            </a:r>
          </a:p>
          <a:p>
            <a:r>
              <a:rPr lang="en-US" dirty="0" smtClean="0"/>
              <a:t>1 </a:t>
            </a:r>
            <a:r>
              <a:rPr lang="en-US" dirty="0" err="1" smtClean="0"/>
              <a:t>Cor</a:t>
            </a:r>
            <a:r>
              <a:rPr lang="en-US" dirty="0" smtClean="0"/>
              <a:t> 3:16 – you are temple of God</a:t>
            </a:r>
          </a:p>
          <a:p>
            <a:r>
              <a:rPr lang="en-US" dirty="0" smtClean="0"/>
              <a:t>Matt 16:18 – build My church..</a:t>
            </a:r>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two_guy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6553200" cy="1143000"/>
          </a:xfrm>
        </p:spPr>
        <p:txBody>
          <a:bodyPr>
            <a:normAutofit/>
          </a:bodyPr>
          <a:lstStyle/>
          <a:p>
            <a:r>
              <a:rPr lang="en-US" dirty="0" smtClean="0"/>
              <a:t>Edifying others, not self..</a:t>
            </a:r>
            <a:endParaRPr lang="en-US" dirty="0"/>
          </a:p>
        </p:txBody>
      </p:sp>
      <p:sp>
        <p:nvSpPr>
          <p:cNvPr id="9" name="Content Placeholder 8"/>
          <p:cNvSpPr>
            <a:spLocks noGrp="1"/>
          </p:cNvSpPr>
          <p:nvPr>
            <p:ph idx="1"/>
          </p:nvPr>
        </p:nvSpPr>
        <p:spPr>
          <a:xfrm>
            <a:off x="457200" y="2362200"/>
            <a:ext cx="8229600" cy="4038600"/>
          </a:xfrm>
        </p:spPr>
        <p:txBody>
          <a:bodyPr>
            <a:normAutofit fontScale="92500" lnSpcReduction="10000"/>
          </a:bodyPr>
          <a:lstStyle/>
          <a:p>
            <a:r>
              <a:rPr lang="en-US" dirty="0" smtClean="0"/>
              <a:t>1 </a:t>
            </a:r>
            <a:r>
              <a:rPr lang="en-US" dirty="0" err="1" smtClean="0"/>
              <a:t>Cor</a:t>
            </a:r>
            <a:r>
              <a:rPr lang="en-US" dirty="0" smtClean="0"/>
              <a:t> 10:23-24 All things are lawful for me, but not all things are helpful; all things are lawful for me, but not all things edify. 24 Let no one seek his own, but each one the other's well-being. </a:t>
            </a:r>
          </a:p>
          <a:p>
            <a:r>
              <a:rPr lang="en-US" dirty="0" smtClean="0"/>
              <a:t>1 Corinthians 14:4  He who speaks in a tongue edifies himself, but he who prophesies edifies the church. </a:t>
            </a:r>
          </a:p>
          <a:p>
            <a:endParaRPr lang="en-US" dirty="0"/>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heist sign man created God.jpg"/>
          <p:cNvPicPr>
            <a:picLocks noChangeAspect="1"/>
          </p:cNvPicPr>
          <p:nvPr/>
        </p:nvPicPr>
        <p:blipFill>
          <a:blip r:embed="rId2" cstate="print">
            <a:lum bright="-10000" contrast="10000"/>
          </a:blip>
          <a:stretch>
            <a:fillRect/>
          </a:stretch>
        </p:blipFill>
        <p:spPr>
          <a:xfrm>
            <a:off x="-1" y="0"/>
            <a:ext cx="9144001" cy="6477000"/>
          </a:xfrm>
          <a:prstGeom prst="rect">
            <a:avLst/>
          </a:prstGeom>
        </p:spPr>
      </p:pic>
      <p:sp>
        <p:nvSpPr>
          <p:cNvPr id="4" name="Rectangle 3"/>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words that edify.jpg"/>
          <p:cNvPicPr>
            <a:picLocks noChangeAspect="1"/>
          </p:cNvPicPr>
          <p:nvPr/>
        </p:nvPicPr>
        <p:blipFill>
          <a:blip r:embed="rId2" cstate="print">
            <a:lum bright="-10000" contrast="10000"/>
          </a:blip>
          <a:stretch>
            <a:fillRect/>
          </a:stretch>
        </p:blipFill>
        <p:spPr>
          <a:xfrm>
            <a:off x="-1" y="0"/>
            <a:ext cx="9180723" cy="6477000"/>
          </a:xfrm>
          <a:prstGeom prst="rect">
            <a:avLst/>
          </a:prstGeom>
        </p:spPr>
      </p:pic>
      <p:sp>
        <p:nvSpPr>
          <p:cNvPr id="2" name="Title 1"/>
          <p:cNvSpPr>
            <a:spLocks noGrp="1"/>
          </p:cNvSpPr>
          <p:nvPr>
            <p:ph type="title"/>
          </p:nvPr>
        </p:nvSpPr>
        <p:spPr>
          <a:xfrm>
            <a:off x="457200" y="274638"/>
            <a:ext cx="6019800" cy="1143000"/>
          </a:xfrm>
        </p:spPr>
        <p:txBody>
          <a:bodyPr>
            <a:normAutofit fontScale="90000"/>
          </a:bodyPr>
          <a:lstStyle/>
          <a:p>
            <a:r>
              <a:rPr lang="en-US" dirty="0" smtClean="0"/>
              <a:t>Edifying others, not self..</a:t>
            </a:r>
            <a:endParaRPr lang="en-US" dirty="0"/>
          </a:p>
        </p:txBody>
      </p:sp>
      <p:sp>
        <p:nvSpPr>
          <p:cNvPr id="11" name="Content Placeholder 10"/>
          <p:cNvSpPr>
            <a:spLocks noGrp="1"/>
          </p:cNvSpPr>
          <p:nvPr>
            <p:ph idx="1"/>
          </p:nvPr>
        </p:nvSpPr>
        <p:spPr>
          <a:xfrm>
            <a:off x="457200" y="1676401"/>
            <a:ext cx="8229600" cy="3810000"/>
          </a:xfrm>
        </p:spPr>
        <p:txBody>
          <a:bodyPr>
            <a:normAutofit lnSpcReduction="10000"/>
          </a:bodyPr>
          <a:lstStyle/>
          <a:p>
            <a:r>
              <a:rPr lang="en-US" dirty="0" smtClean="0"/>
              <a:t>1 Thessalonians 5:11 Therefore comfort each other and edify one another, just as you also are doing. </a:t>
            </a:r>
          </a:p>
          <a:p>
            <a:r>
              <a:rPr lang="en-US" dirty="0" smtClean="0"/>
              <a:t>Ephesians 4:29 Let no corrupt word proceed out of your mouth, but what is good for necessary edification, that it may impart grace to the hearers. </a:t>
            </a:r>
          </a:p>
        </p:txBody>
      </p:sp>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 constructive.jpg"/>
          <p:cNvPicPr>
            <a:picLocks noChangeAspect="1"/>
          </p:cNvPicPr>
          <p:nvPr/>
        </p:nvPicPr>
        <p:blipFill>
          <a:blip r:embed="rId2" cstate="print">
            <a:lum bright="-13000" contrast="10000"/>
          </a:blip>
          <a:stretch>
            <a:fillRect/>
          </a:stretch>
        </p:blipFill>
        <p:spPr>
          <a:xfrm>
            <a:off x="0" y="0"/>
            <a:ext cx="9144000" cy="6473617"/>
          </a:xfrm>
          <a:prstGeom prst="rect">
            <a:avLst/>
          </a:prstGeom>
        </p:spPr>
      </p:pic>
      <p:sp>
        <p:nvSpPr>
          <p:cNvPr id="2" name="Title 1"/>
          <p:cNvSpPr>
            <a:spLocks noGrp="1"/>
          </p:cNvSpPr>
          <p:nvPr>
            <p:ph type="title"/>
          </p:nvPr>
        </p:nvSpPr>
        <p:spPr/>
        <p:txBody>
          <a:bodyPr/>
          <a:lstStyle/>
          <a:p>
            <a:r>
              <a:rPr lang="en-US" dirty="0" smtClean="0"/>
              <a:t>Pursue edification</a:t>
            </a:r>
            <a:endParaRPr lang="en-US" dirty="0"/>
          </a:p>
        </p:txBody>
      </p:sp>
      <p:sp>
        <p:nvSpPr>
          <p:cNvPr id="4" name="Content Placeholder 3"/>
          <p:cNvSpPr>
            <a:spLocks noGrp="1"/>
          </p:cNvSpPr>
          <p:nvPr>
            <p:ph idx="1"/>
          </p:nvPr>
        </p:nvSpPr>
        <p:spPr>
          <a:xfrm>
            <a:off x="457200" y="2514600"/>
            <a:ext cx="8229600" cy="3352800"/>
          </a:xfrm>
        </p:spPr>
        <p:txBody>
          <a:bodyPr>
            <a:normAutofit fontScale="92500" lnSpcReduction="20000"/>
          </a:bodyPr>
          <a:lstStyle/>
          <a:p>
            <a:r>
              <a:rPr lang="en-US" dirty="0" smtClean="0"/>
              <a:t>Romans 14:19 Therefore let us pursue the things which make for peace and the things by which one may edify another. </a:t>
            </a:r>
          </a:p>
          <a:p>
            <a:r>
              <a:rPr lang="en-US" dirty="0" smtClean="0"/>
              <a:t>1 Timothy 1:4 nor give heed to fables and endless genealogies, which cause disputes rather than godly edification which is in faith.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ve edifies.jpg"/>
          <p:cNvPicPr>
            <a:picLocks noChangeAspect="1"/>
          </p:cNvPicPr>
          <p:nvPr/>
        </p:nvPicPr>
        <p:blipFill>
          <a:blip r:embed="rId2" cstate="print"/>
          <a:stretch>
            <a:fillRect/>
          </a:stretch>
        </p:blipFill>
        <p:spPr>
          <a:xfrm>
            <a:off x="0" y="0"/>
            <a:ext cx="9144000" cy="6477000"/>
          </a:xfrm>
          <a:prstGeom prst="rect">
            <a:avLst/>
          </a:prstGeom>
        </p:spPr>
      </p:pic>
      <p:sp>
        <p:nvSpPr>
          <p:cNvPr id="2" name="Title 1"/>
          <p:cNvSpPr>
            <a:spLocks noGrp="1"/>
          </p:cNvSpPr>
          <p:nvPr>
            <p:ph type="title"/>
          </p:nvPr>
        </p:nvSpPr>
        <p:spPr/>
        <p:txBody>
          <a:bodyPr>
            <a:normAutofit/>
          </a:bodyPr>
          <a:lstStyle/>
          <a:p>
            <a:r>
              <a:rPr lang="en-US" dirty="0" smtClean="0"/>
              <a:t>Not just knowledge..</a:t>
            </a:r>
            <a:endParaRPr lang="en-US" dirty="0"/>
          </a:p>
        </p:txBody>
      </p:sp>
      <p:sp>
        <p:nvSpPr>
          <p:cNvPr id="4" name="Content Placeholder 3"/>
          <p:cNvSpPr>
            <a:spLocks noGrp="1"/>
          </p:cNvSpPr>
          <p:nvPr>
            <p:ph idx="1"/>
          </p:nvPr>
        </p:nvSpPr>
        <p:spPr/>
        <p:txBody>
          <a:bodyPr/>
          <a:lstStyle/>
          <a:p>
            <a:r>
              <a:rPr lang="en-US" dirty="0" smtClean="0"/>
              <a:t>1 Corinthians 8:1  Now concerning things offered to idols: We know that we all have knowledge. Knowledge puffs up, but love edifies.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nklinChurch_2012.jpg"/>
          <p:cNvPicPr>
            <a:picLocks noChangeAspect="1"/>
          </p:cNvPicPr>
          <p:nvPr/>
        </p:nvPicPr>
        <p:blipFill>
          <a:blip r:embed="rId2" cstate="print"/>
          <a:stretch>
            <a:fillRect/>
          </a:stretch>
        </p:blipFill>
        <p:spPr>
          <a:xfrm>
            <a:off x="0" y="0"/>
            <a:ext cx="9144000" cy="6465448"/>
          </a:xfrm>
          <a:prstGeom prst="rect">
            <a:avLst/>
          </a:prstGeom>
        </p:spPr>
      </p:pic>
      <p:sp>
        <p:nvSpPr>
          <p:cNvPr id="4" name="Rectangle 3"/>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Use of spiritual gifts</a:t>
            </a:r>
            <a:endParaRPr lang="en-US" dirty="0"/>
          </a:p>
        </p:txBody>
      </p:sp>
      <p:sp>
        <p:nvSpPr>
          <p:cNvPr id="5" name="Content Placeholder 4"/>
          <p:cNvSpPr>
            <a:spLocks noGrp="1"/>
          </p:cNvSpPr>
          <p:nvPr>
            <p:ph idx="1"/>
          </p:nvPr>
        </p:nvSpPr>
        <p:spPr>
          <a:xfrm>
            <a:off x="381000" y="3429000"/>
            <a:ext cx="8229600" cy="2590800"/>
          </a:xfrm>
        </p:spPr>
        <p:txBody>
          <a:bodyPr/>
          <a:lstStyle/>
          <a:p>
            <a:r>
              <a:rPr lang="en-US" dirty="0" smtClean="0"/>
              <a:t>1 </a:t>
            </a:r>
            <a:r>
              <a:rPr lang="en-US" dirty="0" err="1" smtClean="0"/>
              <a:t>Cor</a:t>
            </a:r>
            <a:r>
              <a:rPr lang="en-US" dirty="0" smtClean="0"/>
              <a:t> 14:12 Seek to excel for the edification of the church</a:t>
            </a:r>
          </a:p>
          <a:p>
            <a:r>
              <a:rPr lang="en-US" dirty="0" smtClean="0"/>
              <a:t>1 </a:t>
            </a:r>
            <a:r>
              <a:rPr lang="en-US" dirty="0" err="1" smtClean="0"/>
              <a:t>Cor</a:t>
            </a:r>
            <a:r>
              <a:rPr lang="en-US" dirty="0" smtClean="0"/>
              <a:t> 14:26 let all be done for edification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ipture.jpg"/>
          <p:cNvPicPr>
            <a:picLocks noChangeAspect="1"/>
          </p:cNvPicPr>
          <p:nvPr/>
        </p:nvPicPr>
        <p:blipFill>
          <a:blip r:embed="rId2" cstate="print"/>
          <a:stretch>
            <a:fillRect/>
          </a:stretch>
        </p:blipFill>
        <p:spPr>
          <a:xfrm>
            <a:off x="0" y="0"/>
            <a:ext cx="9132584" cy="6477000"/>
          </a:xfrm>
          <a:prstGeom prst="rect">
            <a:avLst/>
          </a:prstGeom>
        </p:spPr>
      </p:pic>
      <p:sp>
        <p:nvSpPr>
          <p:cNvPr id="3" name="Rectangle 2"/>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Rely on God’s Word..</a:t>
            </a:r>
            <a:endParaRPr lang="en-US" dirty="0"/>
          </a:p>
        </p:txBody>
      </p:sp>
      <p:sp>
        <p:nvSpPr>
          <p:cNvPr id="5" name="Content Placeholder 4"/>
          <p:cNvSpPr>
            <a:spLocks noGrp="1"/>
          </p:cNvSpPr>
          <p:nvPr>
            <p:ph idx="1"/>
          </p:nvPr>
        </p:nvSpPr>
        <p:spPr>
          <a:xfrm>
            <a:off x="457200" y="1676401"/>
            <a:ext cx="8229600" cy="2362200"/>
          </a:xfrm>
        </p:spPr>
        <p:txBody>
          <a:bodyPr>
            <a:normAutofit fontScale="92500" lnSpcReduction="10000"/>
          </a:bodyPr>
          <a:lstStyle/>
          <a:p>
            <a:r>
              <a:rPr lang="en-US" dirty="0" smtClean="0"/>
              <a:t>Acts 20:32 "So now, brethren, I commend you to God and to the word of His grace, which is able to build you up and give you an inheritance among all those who are sanctified.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ipture.jpg"/>
          <p:cNvPicPr>
            <a:picLocks noChangeAspect="1"/>
          </p:cNvPicPr>
          <p:nvPr/>
        </p:nvPicPr>
        <p:blipFill>
          <a:blip r:embed="rId2" cstate="print"/>
          <a:stretch>
            <a:fillRect/>
          </a:stretch>
        </p:blipFill>
        <p:spPr>
          <a:xfrm>
            <a:off x="0" y="0"/>
            <a:ext cx="9132584" cy="6477000"/>
          </a:xfrm>
          <a:prstGeom prst="rect">
            <a:avLst/>
          </a:prstGeom>
        </p:spPr>
      </p:pic>
      <p:sp>
        <p:nvSpPr>
          <p:cNvPr id="3" name="Rectangle 2"/>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Rely on God’s Word..</a:t>
            </a:r>
            <a:endParaRPr lang="en-US" dirty="0"/>
          </a:p>
        </p:txBody>
      </p:sp>
      <p:sp>
        <p:nvSpPr>
          <p:cNvPr id="5" name="Content Placeholder 4"/>
          <p:cNvSpPr>
            <a:spLocks noGrp="1"/>
          </p:cNvSpPr>
          <p:nvPr>
            <p:ph idx="1"/>
          </p:nvPr>
        </p:nvSpPr>
        <p:spPr>
          <a:xfrm>
            <a:off x="457200" y="1676401"/>
            <a:ext cx="8229600" cy="2362200"/>
          </a:xfrm>
        </p:spPr>
        <p:txBody>
          <a:bodyPr>
            <a:normAutofit fontScale="85000" lnSpcReduction="20000"/>
          </a:bodyPr>
          <a:lstStyle/>
          <a:p>
            <a:r>
              <a:rPr lang="en-US" dirty="0" smtClean="0"/>
              <a:t>Jude 20-21 But you, beloved, building yourselves up on your most holy faith, praying in the Holy Spirit, 21 keep yourselves in the love of God, looking for the mercy of our Lord Jesus Christ unto eternal life.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wing.jpg"/>
          <p:cNvPicPr>
            <a:picLocks noChangeAspect="1"/>
          </p:cNvPicPr>
          <p:nvPr/>
        </p:nvPicPr>
        <p:blipFill>
          <a:blip r:embed="rId2" cstate="print"/>
          <a:stretch>
            <a:fillRect/>
          </a:stretch>
        </p:blipFill>
        <p:spPr>
          <a:xfrm>
            <a:off x="0" y="0"/>
            <a:ext cx="9144000" cy="6477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wing.jpg"/>
          <p:cNvPicPr>
            <a:picLocks noChangeAspect="1"/>
          </p:cNvPicPr>
          <p:nvPr/>
        </p:nvPicPr>
        <p:blipFill>
          <a:blip r:embed="rId2" cstate="print"/>
          <a:stretch>
            <a:fillRect/>
          </a:stretch>
        </p:blipFill>
        <p:spPr>
          <a:xfrm>
            <a:off x="0" y="0"/>
            <a:ext cx="9144000" cy="6477000"/>
          </a:xfrm>
          <a:prstGeom prst="rect">
            <a:avLst/>
          </a:prstGeom>
        </p:spPr>
      </p:pic>
      <p:pic>
        <p:nvPicPr>
          <p:cNvPr id="3" name="Picture 2" descr="Geese.jpg"/>
          <p:cNvPicPr>
            <a:picLocks noChangeAspect="1"/>
          </p:cNvPicPr>
          <p:nvPr/>
        </p:nvPicPr>
        <p:blipFill>
          <a:blip r:embed="rId3" cstate="print"/>
          <a:stretch>
            <a:fillRect/>
          </a:stretch>
        </p:blipFill>
        <p:spPr>
          <a:xfrm>
            <a:off x="0" y="1"/>
            <a:ext cx="9144000" cy="6477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f-motivation2.jpg"/>
          <p:cNvPicPr>
            <a:picLocks noChangeAspect="1"/>
          </p:cNvPicPr>
          <p:nvPr/>
        </p:nvPicPr>
        <p:blipFill>
          <a:blip r:embed="rId2" cstate="print"/>
          <a:stretch>
            <a:fillRect/>
          </a:stretch>
        </p:blipFill>
        <p:spPr>
          <a:xfrm>
            <a:off x="0" y="0"/>
            <a:ext cx="9153436" cy="6477000"/>
          </a:xfrm>
          <a:prstGeom prst="rect">
            <a:avLst/>
          </a:prstGeom>
        </p:spPr>
      </p:pic>
      <p:sp>
        <p:nvSpPr>
          <p:cNvPr id="3" name="Title 2"/>
          <p:cNvSpPr>
            <a:spLocks noGrp="1"/>
          </p:cNvSpPr>
          <p:nvPr>
            <p:ph type="title"/>
          </p:nvPr>
        </p:nvSpPr>
        <p:spPr/>
        <p:txBody>
          <a:bodyPr/>
          <a:lstStyle/>
          <a:p>
            <a:r>
              <a:rPr lang="en-US" dirty="0" smtClean="0"/>
              <a:t>Staying constructive</a:t>
            </a:r>
            <a:endParaRPr lang="en-US" dirty="0"/>
          </a:p>
        </p:txBody>
      </p:sp>
      <p:sp>
        <p:nvSpPr>
          <p:cNvPr id="4" name="Content Placeholder 3"/>
          <p:cNvSpPr>
            <a:spLocks noGrp="1"/>
          </p:cNvSpPr>
          <p:nvPr>
            <p:ph idx="1"/>
          </p:nvPr>
        </p:nvSpPr>
        <p:spPr>
          <a:xfrm>
            <a:off x="457200" y="2514600"/>
            <a:ext cx="8229600" cy="3611563"/>
          </a:xfrm>
        </p:spPr>
        <p:txBody>
          <a:bodyPr/>
          <a:lstStyle/>
          <a:p>
            <a:r>
              <a:rPr lang="en-US" dirty="0" smtClean="0"/>
              <a:t>There is a God…</a:t>
            </a:r>
          </a:p>
          <a:p>
            <a:r>
              <a:rPr lang="en-US" dirty="0" smtClean="0"/>
              <a:t>Christ is returning..</a:t>
            </a:r>
          </a:p>
          <a:p>
            <a:r>
              <a:rPr lang="en-US" dirty="0" smtClean="0"/>
              <a:t>The best is yet to come…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325562"/>
          </a:xfrm>
        </p:spPr>
        <p:txBody>
          <a:bodyPr>
            <a:normAutofit fontScale="90000"/>
          </a:bodyPr>
          <a:lstStyle/>
          <a:p>
            <a:r>
              <a:rPr lang="en-US" dirty="0" smtClean="0"/>
              <a:t>Let all be done for edification..</a:t>
            </a:r>
            <a:endParaRPr lang="en-US" dirty="0"/>
          </a:p>
        </p:txBody>
      </p:sp>
      <p:sp>
        <p:nvSpPr>
          <p:cNvPr id="3" name="Content Placeholder 2"/>
          <p:cNvSpPr>
            <a:spLocks noGrp="1"/>
          </p:cNvSpPr>
          <p:nvPr>
            <p:ph idx="1"/>
          </p:nvPr>
        </p:nvSpPr>
        <p:spPr>
          <a:xfrm>
            <a:off x="304800" y="1981200"/>
            <a:ext cx="8458200" cy="2438400"/>
          </a:xfrm>
        </p:spPr>
        <p:txBody>
          <a:bodyPr>
            <a:normAutofit fontScale="85000" lnSpcReduction="10000"/>
          </a:bodyPr>
          <a:lstStyle/>
          <a:p>
            <a:r>
              <a:rPr lang="en-US" dirty="0" smtClean="0"/>
              <a:t>1 Corinthians 14:26  How is it then, brethren? Whenever you come together, each of you has a psalm, has a teaching, has a tongue, has a revelation, has an interpretation. Let all things be done for edification. </a:t>
            </a:r>
          </a:p>
          <a:p>
            <a:endParaRPr lang="en-US" dirty="0"/>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t-ad.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ilding up.jpg"/>
          <p:cNvPicPr>
            <a:picLocks noChangeAspect="1"/>
          </p:cNvPicPr>
          <p:nvPr/>
        </p:nvPicPr>
        <p:blipFill>
          <a:blip r:embed="rId3" cstate="print">
            <a:lum bright="-10000" contrast="10000"/>
          </a:blip>
          <a:stretch>
            <a:fillRect/>
          </a:stretch>
        </p:blipFill>
        <p:spPr>
          <a:xfrm>
            <a:off x="0" y="0"/>
            <a:ext cx="9149942" cy="6477000"/>
          </a:xfrm>
          <a:prstGeom prst="rect">
            <a:avLst/>
          </a:prstGeom>
        </p:spPr>
      </p:pic>
      <p:sp>
        <p:nvSpPr>
          <p:cNvPr id="4" name="Rectangle 3"/>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457200" y="304800"/>
            <a:ext cx="8001000" cy="1524000"/>
          </a:xfrm>
        </p:spPr>
        <p:txBody>
          <a:bodyPr>
            <a:noAutofit/>
          </a:bodyPr>
          <a:lstStyle/>
          <a:p>
            <a:r>
              <a:rPr lang="en-US" dirty="0" smtClean="0"/>
              <a:t>Staying Constructive in a Skeptical World</a:t>
            </a:r>
            <a:endParaRPr lang="en-US" dirty="0"/>
          </a:p>
        </p:txBody>
      </p:sp>
      <p:sp>
        <p:nvSpPr>
          <p:cNvPr id="10" name="Subtitle 9"/>
          <p:cNvSpPr>
            <a:spLocks noGrp="1"/>
          </p:cNvSpPr>
          <p:nvPr>
            <p:ph type="subTitle" idx="1"/>
          </p:nvPr>
        </p:nvSpPr>
        <p:spPr>
          <a:xfrm>
            <a:off x="1295400" y="5638800"/>
            <a:ext cx="6400800" cy="685800"/>
          </a:xfrm>
        </p:spPr>
        <p:txBody>
          <a:bodyPr>
            <a:normAutofit fontScale="92500" lnSpcReduction="10000"/>
          </a:bodyPr>
          <a:lstStyle/>
          <a:p>
            <a:r>
              <a:rPr lang="en-US" sz="4400" dirty="0" smtClean="0"/>
              <a:t>John 21:15-24</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_without_God_t470.jpg"/>
          <p:cNvPicPr>
            <a:picLocks noChangeAspect="1"/>
          </p:cNvPicPr>
          <p:nvPr/>
        </p:nvPicPr>
        <p:blipFill>
          <a:blip r:embed="rId2" cstate="print">
            <a:lum bright="-10000" contrast="10000"/>
          </a:blip>
          <a:srcRect l="4596" r="4596"/>
          <a:stretch>
            <a:fillRect/>
          </a:stretch>
        </p:blipFill>
        <p:spPr>
          <a:xfrm>
            <a:off x="0" y="0"/>
            <a:ext cx="9144000" cy="647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oodWithoutGod.jpg"/>
          <p:cNvPicPr>
            <a:picLocks noChangeAspect="1"/>
          </p:cNvPicPr>
          <p:nvPr/>
        </p:nvPicPr>
        <p:blipFill>
          <a:blip r:embed="rId2" cstate="print"/>
          <a:stretch>
            <a:fillRect/>
          </a:stretch>
        </p:blipFill>
        <p:spPr>
          <a:xfrm>
            <a:off x="-1" y="0"/>
            <a:ext cx="9144001" cy="647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 good for goodness sake.jpg"/>
          <p:cNvPicPr>
            <a:picLocks noChangeAspect="1"/>
          </p:cNvPicPr>
          <p:nvPr/>
        </p:nvPicPr>
        <p:blipFill>
          <a:blip r:embed="rId2" cstate="print">
            <a:lum bright="-12000" contrast="10000"/>
          </a:blip>
          <a:stretch>
            <a:fillRect/>
          </a:stretch>
        </p:blipFill>
        <p:spPr>
          <a:xfrm>
            <a:off x="-1" y="0"/>
            <a:ext cx="9144001" cy="6858000"/>
          </a:xfrm>
          <a:prstGeom prst="rect">
            <a:avLst/>
          </a:prstGeom>
        </p:spPr>
      </p:pic>
      <p:sp>
        <p:nvSpPr>
          <p:cNvPr id="3" name="Rectangle 2"/>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4" name="Picture 3" descr="good for goodness sake.jpg"/>
          <p:cNvPicPr>
            <a:picLocks noChangeAspect="1"/>
          </p:cNvPicPr>
          <p:nvPr/>
        </p:nvPicPr>
        <p:blipFill>
          <a:blip r:embed="rId3" cstate="print"/>
          <a:stretch>
            <a:fillRect/>
          </a:stretch>
        </p:blipFill>
        <p:spPr>
          <a:xfrm>
            <a:off x="0" y="0"/>
            <a:ext cx="9144001" cy="6858000"/>
          </a:xfrm>
          <a:prstGeom prst="rect">
            <a:avLst/>
          </a:prstGeom>
        </p:spPr>
      </p:pic>
      <p:sp>
        <p:nvSpPr>
          <p:cNvPr id="5" name="Rectangle 4"/>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s signs reason.jpg"/>
          <p:cNvPicPr>
            <a:picLocks noChangeAspect="1"/>
          </p:cNvPicPr>
          <p:nvPr/>
        </p:nvPicPr>
        <p:blipFill>
          <a:blip r:embed="rId2" cstate="print">
            <a:lum bright="-7000" contrast="10000"/>
          </a:blip>
          <a:stretch>
            <a:fillRect/>
          </a:stretch>
        </p:blipFill>
        <p:spPr>
          <a:xfrm>
            <a:off x="0" y="0"/>
            <a:ext cx="9144000" cy="6858000"/>
          </a:xfrm>
          <a:prstGeom prst="rect">
            <a:avLst/>
          </a:prstGeom>
        </p:spPr>
      </p:pic>
      <p:sp>
        <p:nvSpPr>
          <p:cNvPr id="4" name="Rectangle 3"/>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agnabus3tr4.jpg"/>
          <p:cNvPicPr>
            <a:picLocks noChangeAspect="1"/>
          </p:cNvPicPr>
          <p:nvPr/>
        </p:nvPicPr>
        <p:blipFill>
          <a:blip r:embed="rId2" cstate="print"/>
          <a:stretch>
            <a:fillRect/>
          </a:stretch>
        </p:blipFill>
        <p:spPr>
          <a:xfrm>
            <a:off x="-1" y="0"/>
            <a:ext cx="9144001" cy="6858000"/>
          </a:xfrm>
          <a:prstGeom prst="rect">
            <a:avLst/>
          </a:prstGeom>
        </p:spPr>
      </p:pic>
      <p:sp>
        <p:nvSpPr>
          <p:cNvPr id="4" name="Rectangle 3"/>
          <p:cNvSpPr/>
          <p:nvPr/>
        </p:nvSpPr>
        <p:spPr>
          <a:xfrm flipV="1">
            <a:off x="0" y="6477000"/>
            <a:ext cx="9144000" cy="3810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1109</Words>
  <Application>Microsoft Office PowerPoint</Application>
  <PresentationFormat>On-screen Show (4:3)</PresentationFormat>
  <Paragraphs>69</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Staying Constructive in a Skeptical World</vt:lpstr>
      <vt:lpstr>Advertising atheism..</vt:lpstr>
      <vt:lpstr>Slide 3</vt:lpstr>
      <vt:lpstr>Slide 4</vt:lpstr>
      <vt:lpstr>Slide 5</vt:lpstr>
      <vt:lpstr>Slide 6</vt:lpstr>
      <vt:lpstr>Slide 7</vt:lpstr>
      <vt:lpstr>Slide 8</vt:lpstr>
      <vt:lpstr>Slide 9</vt:lpstr>
      <vt:lpstr>Slide 10</vt:lpstr>
      <vt:lpstr>Atheists of 20th century..</vt:lpstr>
      <vt:lpstr>Christ is in the business of building up..</vt:lpstr>
      <vt:lpstr>A time to build up..</vt:lpstr>
      <vt:lpstr>Slide 14</vt:lpstr>
      <vt:lpstr>The Greatest Generation..</vt:lpstr>
      <vt:lpstr>A time to tear down..</vt:lpstr>
      <vt:lpstr>Jesus dealing with Peter…</vt:lpstr>
      <vt:lpstr>Slide 18</vt:lpstr>
      <vt:lpstr>Peter’s time of tearing down…</vt:lpstr>
      <vt:lpstr>Peter’s time of building up..</vt:lpstr>
      <vt:lpstr>Building Peter back up..</vt:lpstr>
      <vt:lpstr>Building Peter back up..</vt:lpstr>
      <vt:lpstr>Building Peter back up..</vt:lpstr>
      <vt:lpstr>Jesus taught Peter to build up…</vt:lpstr>
      <vt:lpstr>Edification..</vt:lpstr>
      <vt:lpstr>Building literal sense…</vt:lpstr>
      <vt:lpstr>Jesus the builder..</vt:lpstr>
      <vt:lpstr>Edification.. “Building people”..</vt:lpstr>
      <vt:lpstr>Edifying others, not self..</vt:lpstr>
      <vt:lpstr>Edifying others, not self..</vt:lpstr>
      <vt:lpstr>Pursue edification</vt:lpstr>
      <vt:lpstr>Not just knowledge..</vt:lpstr>
      <vt:lpstr>Use of spiritual gifts</vt:lpstr>
      <vt:lpstr>Rely on God’s Word..</vt:lpstr>
      <vt:lpstr>Rely on God’s Word..</vt:lpstr>
      <vt:lpstr>Slide 36</vt:lpstr>
      <vt:lpstr>Slide 37</vt:lpstr>
      <vt:lpstr>Staying constructive</vt:lpstr>
      <vt:lpstr>Let all be done for edification..</vt:lpstr>
      <vt:lpstr>Staying Constructive in a Skeptical World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186</cp:revision>
  <dcterms:created xsi:type="dcterms:W3CDTF">2011-02-15T07:29:10Z</dcterms:created>
  <dcterms:modified xsi:type="dcterms:W3CDTF">2013-05-18T19:06:27Z</dcterms:modified>
</cp:coreProperties>
</file>