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74" r:id="rId6"/>
    <p:sldId id="259" r:id="rId7"/>
    <p:sldId id="260" r:id="rId8"/>
    <p:sldId id="267" r:id="rId9"/>
    <p:sldId id="261" r:id="rId10"/>
    <p:sldId id="268" r:id="rId11"/>
    <p:sldId id="269" r:id="rId12"/>
    <p:sldId id="266" r:id="rId13"/>
    <p:sldId id="270" r:id="rId14"/>
    <p:sldId id="271" r:id="rId15"/>
    <p:sldId id="272" r:id="rId16"/>
    <p:sldId id="273" r:id="rId17"/>
    <p:sldId id="265" r:id="rId18"/>
    <p:sldId id="262" r:id="rId19"/>
    <p:sldId id="26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35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87AA8745-0AAF-4C70-B8A4-77BB3AC55817}" type="datetimeFigureOut">
              <a:rPr lang="en-US" smtClean="0"/>
              <a:pPr/>
              <a:t>6/21/2013</a:t>
            </a:fld>
            <a:endParaRPr lang="en-US"/>
          </a:p>
        </p:txBody>
      </p:sp>
      <p:sp>
        <p:nvSpPr>
          <p:cNvPr id="23" name="Slide Number Placeholder 22"/>
          <p:cNvSpPr>
            <a:spLocks noGrp="1"/>
          </p:cNvSpPr>
          <p:nvPr>
            <p:ph type="sldNum" sz="quarter" idx="11"/>
          </p:nvPr>
        </p:nvSpPr>
        <p:spPr/>
        <p:txBody>
          <a:bodyPr/>
          <a:lstStyle/>
          <a:p>
            <a:fld id="{741D0890-5030-496D-960A-7FFA809D11BE}"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A8745-0AAF-4C70-B8A4-77BB3AC55817}"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D0890-5030-496D-960A-7FFA809D1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A8745-0AAF-4C70-B8A4-77BB3AC55817}"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D0890-5030-496D-960A-7FFA809D11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87AA8745-0AAF-4C70-B8A4-77BB3AC55817}" type="datetimeFigureOut">
              <a:rPr lang="en-US" smtClean="0"/>
              <a:pPr/>
              <a:t>6/21/2013</a:t>
            </a:fld>
            <a:endParaRPr lang="en-US"/>
          </a:p>
        </p:txBody>
      </p:sp>
      <p:sp>
        <p:nvSpPr>
          <p:cNvPr id="19" name="Slide Number Placeholder 18"/>
          <p:cNvSpPr>
            <a:spLocks noGrp="1"/>
          </p:cNvSpPr>
          <p:nvPr>
            <p:ph type="sldNum" sz="quarter" idx="15"/>
          </p:nvPr>
        </p:nvSpPr>
        <p:spPr/>
        <p:txBody>
          <a:bodyPr/>
          <a:lstStyle/>
          <a:p>
            <a:fld id="{741D0890-5030-496D-960A-7FFA809D11BE}"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87AA8745-0AAF-4C70-B8A4-77BB3AC55817}" type="datetimeFigureOut">
              <a:rPr lang="en-US" smtClean="0"/>
              <a:pPr/>
              <a:t>6/21/2013</a:t>
            </a:fld>
            <a:endParaRPr lang="en-US"/>
          </a:p>
        </p:txBody>
      </p:sp>
      <p:sp>
        <p:nvSpPr>
          <p:cNvPr id="20" name="Slide Number Placeholder 19"/>
          <p:cNvSpPr>
            <a:spLocks noGrp="1"/>
          </p:cNvSpPr>
          <p:nvPr>
            <p:ph type="sldNum" sz="quarter" idx="11"/>
          </p:nvPr>
        </p:nvSpPr>
        <p:spPr/>
        <p:txBody>
          <a:bodyPr/>
          <a:lstStyle/>
          <a:p>
            <a:fld id="{741D0890-5030-496D-960A-7FFA809D11BE}"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87AA8745-0AAF-4C70-B8A4-77BB3AC55817}" type="datetimeFigureOut">
              <a:rPr lang="en-US" smtClean="0"/>
              <a:pPr/>
              <a:t>6/21/2013</a:t>
            </a:fld>
            <a:endParaRPr lang="en-US"/>
          </a:p>
        </p:txBody>
      </p:sp>
      <p:sp>
        <p:nvSpPr>
          <p:cNvPr id="25" name="Slide Number Placeholder 24"/>
          <p:cNvSpPr>
            <a:spLocks noGrp="1"/>
          </p:cNvSpPr>
          <p:nvPr>
            <p:ph type="sldNum" sz="quarter" idx="16"/>
          </p:nvPr>
        </p:nvSpPr>
        <p:spPr/>
        <p:txBody>
          <a:bodyPr/>
          <a:lstStyle/>
          <a:p>
            <a:fld id="{741D0890-5030-496D-960A-7FFA809D11BE}"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87AA8745-0AAF-4C70-B8A4-77BB3AC55817}" type="datetimeFigureOut">
              <a:rPr lang="en-US" smtClean="0"/>
              <a:pPr/>
              <a:t>6/21/2013</a:t>
            </a:fld>
            <a:endParaRPr lang="en-US"/>
          </a:p>
        </p:txBody>
      </p:sp>
      <p:sp>
        <p:nvSpPr>
          <p:cNvPr id="24" name="Slide Number Placeholder 23"/>
          <p:cNvSpPr>
            <a:spLocks noGrp="1"/>
          </p:cNvSpPr>
          <p:nvPr>
            <p:ph type="sldNum" sz="quarter" idx="17"/>
          </p:nvPr>
        </p:nvSpPr>
        <p:spPr/>
        <p:txBody>
          <a:bodyPr/>
          <a:lstStyle/>
          <a:p>
            <a:fld id="{741D0890-5030-496D-960A-7FFA809D11BE}"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87AA8745-0AAF-4C70-B8A4-77BB3AC55817}" type="datetimeFigureOut">
              <a:rPr lang="en-US" smtClean="0"/>
              <a:pPr/>
              <a:t>6/21/2013</a:t>
            </a:fld>
            <a:endParaRPr lang="en-US"/>
          </a:p>
        </p:txBody>
      </p:sp>
      <p:sp>
        <p:nvSpPr>
          <p:cNvPr id="14" name="Slide Number Placeholder 13"/>
          <p:cNvSpPr>
            <a:spLocks noGrp="1"/>
          </p:cNvSpPr>
          <p:nvPr>
            <p:ph type="sldNum" sz="quarter" idx="11"/>
          </p:nvPr>
        </p:nvSpPr>
        <p:spPr/>
        <p:txBody>
          <a:bodyPr/>
          <a:lstStyle/>
          <a:p>
            <a:fld id="{741D0890-5030-496D-960A-7FFA809D11BE}"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7AA8745-0AAF-4C70-B8A4-77BB3AC55817}" type="datetimeFigureOut">
              <a:rPr lang="en-US" smtClean="0"/>
              <a:pPr/>
              <a:t>6/21/2013</a:t>
            </a:fld>
            <a:endParaRPr lang="en-US"/>
          </a:p>
        </p:txBody>
      </p:sp>
      <p:sp>
        <p:nvSpPr>
          <p:cNvPr id="12" name="Slide Number Placeholder 11"/>
          <p:cNvSpPr>
            <a:spLocks noGrp="1"/>
          </p:cNvSpPr>
          <p:nvPr>
            <p:ph type="sldNum" sz="quarter" idx="11"/>
          </p:nvPr>
        </p:nvSpPr>
        <p:spPr/>
        <p:txBody>
          <a:bodyPr/>
          <a:lstStyle/>
          <a:p>
            <a:fld id="{741D0890-5030-496D-960A-7FFA809D11BE}"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87AA8745-0AAF-4C70-B8A4-77BB3AC55817}" type="datetimeFigureOut">
              <a:rPr lang="en-US" smtClean="0"/>
              <a:pPr/>
              <a:t>6/21/2013</a:t>
            </a:fld>
            <a:endParaRPr lang="en-US"/>
          </a:p>
        </p:txBody>
      </p:sp>
      <p:sp>
        <p:nvSpPr>
          <p:cNvPr id="18" name="Slide Number Placeholder 17"/>
          <p:cNvSpPr>
            <a:spLocks noGrp="1"/>
          </p:cNvSpPr>
          <p:nvPr>
            <p:ph type="sldNum" sz="quarter" idx="16"/>
          </p:nvPr>
        </p:nvSpPr>
        <p:spPr/>
        <p:txBody>
          <a:bodyPr/>
          <a:lstStyle/>
          <a:p>
            <a:fld id="{741D0890-5030-496D-960A-7FFA809D11BE}"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87AA8745-0AAF-4C70-B8A4-77BB3AC55817}" type="datetimeFigureOut">
              <a:rPr lang="en-US" smtClean="0"/>
              <a:pPr/>
              <a:t>6/21/2013</a:t>
            </a:fld>
            <a:endParaRPr lang="en-US"/>
          </a:p>
        </p:txBody>
      </p:sp>
      <p:sp>
        <p:nvSpPr>
          <p:cNvPr id="20" name="Slide Number Placeholder 19"/>
          <p:cNvSpPr>
            <a:spLocks noGrp="1"/>
          </p:cNvSpPr>
          <p:nvPr>
            <p:ph type="sldNum" sz="quarter" idx="15"/>
          </p:nvPr>
        </p:nvSpPr>
        <p:spPr/>
        <p:txBody>
          <a:bodyPr/>
          <a:lstStyle/>
          <a:p>
            <a:fld id="{741D0890-5030-496D-960A-7FFA809D11BE}"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87AA8745-0AAF-4C70-B8A4-77BB3AC55817}" type="datetimeFigureOut">
              <a:rPr lang="en-US" smtClean="0"/>
              <a:pPr/>
              <a:t>6/21/2013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41D0890-5030-496D-960A-7FFA809D11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458450"/>
            <a:ext cx="7543800" cy="193899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000" b="1" spc="50" dirty="0">
                <a:ln w="11430"/>
                <a:solidFill>
                  <a:srgbClr val="C00000"/>
                </a:solidFill>
                <a:effectLst>
                  <a:outerShdw blurRad="76200" dist="50800" dir="5400000" algn="tl" rotWithShape="0">
                    <a:srgbClr val="000000">
                      <a:alpha val="65000"/>
                    </a:srgbClr>
                  </a:outerShdw>
                </a:effectLst>
                <a:latin typeface="+mn-lt"/>
                <a:ea typeface="SimHei" pitchFamily="49" charset="-122"/>
              </a:rPr>
              <a:t>Why Did Jesus Come </a:t>
            </a:r>
          </a:p>
          <a:p>
            <a:pPr algn="ctr">
              <a:defRPr/>
            </a:pPr>
            <a:r>
              <a:rPr lang="en-US" sz="6000" b="1" spc="50" dirty="0">
                <a:ln w="11430"/>
                <a:solidFill>
                  <a:srgbClr val="C00000"/>
                </a:solidFill>
                <a:effectLst>
                  <a:outerShdw blurRad="76200" dist="50800" dir="5400000" algn="tl" rotWithShape="0">
                    <a:srgbClr val="000000">
                      <a:alpha val="65000"/>
                    </a:srgbClr>
                  </a:outerShdw>
                </a:effectLst>
                <a:latin typeface="+mn-lt"/>
                <a:ea typeface="SimHei" pitchFamily="49" charset="-122"/>
              </a:rPr>
              <a:t>Into The World?</a:t>
            </a:r>
          </a:p>
        </p:txBody>
      </p:sp>
      <p:sp>
        <p:nvSpPr>
          <p:cNvPr id="6" name="TextBox 5"/>
          <p:cNvSpPr txBox="1">
            <a:spLocks noChangeArrowheads="1"/>
          </p:cNvSpPr>
          <p:nvPr/>
        </p:nvSpPr>
        <p:spPr bwMode="auto">
          <a:xfrm>
            <a:off x="533400" y="4876800"/>
            <a:ext cx="83058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Why was Jesus born</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a:t>
            </a:r>
          </a:p>
          <a:p>
            <a:pPr algn="ctr" eaLnBrk="1" hangingPunct="1"/>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For what reason?</a:t>
            </a:r>
          </a:p>
          <a:p>
            <a:pPr algn="ctr" eaLnBrk="1" hangingPunct="1"/>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For what purpose?</a:t>
            </a:r>
          </a:p>
        </p:txBody>
      </p:sp>
      <p:sp>
        <p:nvSpPr>
          <p:cNvPr id="7" name="TextBox 6"/>
          <p:cNvSpPr txBox="1"/>
          <p:nvPr/>
        </p:nvSpPr>
        <p:spPr>
          <a:xfrm>
            <a:off x="1038118" y="2895600"/>
            <a:ext cx="70104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u="sng" dirty="0" smtClean="0">
                <a:ln w="11430"/>
                <a:solidFill>
                  <a:srgbClr val="00B0F0"/>
                </a:solidFill>
                <a:effectLst>
                  <a:outerShdw blurRad="50800" dist="39000" dir="5460000" algn="tl">
                    <a:srgbClr val="000000">
                      <a:alpha val="38000"/>
                    </a:srgbClr>
                  </a:outerShdw>
                </a:effectLst>
              </a:rPr>
              <a:t>The Big </a:t>
            </a:r>
            <a:r>
              <a:rPr lang="en-US" sz="5400" b="1" u="sng" dirty="0">
                <a:ln w="11430"/>
                <a:solidFill>
                  <a:srgbClr val="00B0F0"/>
                </a:solidFill>
                <a:effectLst>
                  <a:outerShdw blurRad="50800" dist="39000" dir="5460000" algn="tl">
                    <a:srgbClr val="000000">
                      <a:alpha val="38000"/>
                    </a:srgbClr>
                  </a:outerShdw>
                </a:effectLst>
              </a:rPr>
              <a:t>Question</a:t>
            </a:r>
          </a:p>
        </p:txBody>
      </p:sp>
    </p:spTree>
    <p:extLst>
      <p:ext uri="{BB962C8B-B14F-4D97-AF65-F5344CB8AC3E}">
        <p14:creationId xmlns:p14="http://schemas.microsoft.com/office/powerpoint/2010/main" xmlns="" val="35628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559609" y="3030378"/>
            <a:ext cx="3657600" cy="1754326"/>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i="1" dirty="0">
                <a:ln/>
                <a:solidFill>
                  <a:schemeClr val="accent3"/>
                </a:solidFill>
                <a:latin typeface="Arial Narrow" pitchFamily="34" charset="0"/>
              </a:rPr>
              <a:t>God’s </a:t>
            </a:r>
          </a:p>
          <a:p>
            <a:pPr algn="ctr">
              <a:defRPr/>
            </a:pPr>
            <a:r>
              <a:rPr lang="en-US" sz="5400" b="1" i="1" dirty="0">
                <a:ln/>
                <a:solidFill>
                  <a:schemeClr val="accent3"/>
                </a:solidFill>
                <a:latin typeface="Arial Narrow" pitchFamily="34" charset="0"/>
              </a:rPr>
              <a:t>Truth </a:t>
            </a:r>
            <a:r>
              <a:rPr lang="en-US" sz="5400" b="1" i="1" dirty="0" smtClean="0">
                <a:ln/>
                <a:solidFill>
                  <a:schemeClr val="accent3"/>
                </a:solidFill>
                <a:latin typeface="Arial Narrow" pitchFamily="34" charset="0"/>
              </a:rPr>
              <a:t>Claim</a:t>
            </a:r>
            <a:endParaRPr lang="en-US" sz="5400" b="1" i="1" dirty="0">
              <a:ln/>
              <a:solidFill>
                <a:schemeClr val="accent3"/>
              </a:solidFill>
              <a:latin typeface="Arial Narrow" pitchFamily="34" charset="0"/>
            </a:endParaRPr>
          </a:p>
        </p:txBody>
      </p:sp>
      <p:sp>
        <p:nvSpPr>
          <p:cNvPr id="4" name="TextBox 6"/>
          <p:cNvSpPr txBox="1">
            <a:spLocks noChangeArrowheads="1"/>
          </p:cNvSpPr>
          <p:nvPr/>
        </p:nvSpPr>
        <p:spPr bwMode="auto">
          <a:xfrm>
            <a:off x="4876800" y="3063034"/>
            <a:ext cx="3664048" cy="1754326"/>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i="1" dirty="0">
                <a:ln/>
                <a:solidFill>
                  <a:srgbClr val="FF0000"/>
                </a:solidFill>
                <a:latin typeface="Arial Narrow" pitchFamily="34" charset="0"/>
              </a:rPr>
              <a:t>Satan's </a:t>
            </a:r>
          </a:p>
          <a:p>
            <a:pPr algn="ctr">
              <a:defRPr/>
            </a:pPr>
            <a:r>
              <a:rPr lang="en-US" sz="5400" b="1" i="1" dirty="0">
                <a:ln/>
                <a:solidFill>
                  <a:srgbClr val="FF0000"/>
                </a:solidFill>
                <a:latin typeface="Arial Narrow" pitchFamily="34" charset="0"/>
              </a:rPr>
              <a:t>Truth </a:t>
            </a:r>
            <a:r>
              <a:rPr lang="en-US" sz="5400" b="1" i="1" dirty="0" smtClean="0">
                <a:ln/>
                <a:solidFill>
                  <a:srgbClr val="FF0000"/>
                </a:solidFill>
                <a:latin typeface="Arial Narrow" pitchFamily="34" charset="0"/>
              </a:rPr>
              <a:t>Claim</a:t>
            </a:r>
            <a:endParaRPr lang="en-US" sz="5400" b="1" i="1" dirty="0">
              <a:ln/>
              <a:solidFill>
                <a:srgbClr val="FF0000"/>
              </a:solidFill>
              <a:latin typeface="Arial Narrow" pitchFamily="34" charset="0"/>
            </a:endParaRPr>
          </a:p>
        </p:txBody>
      </p:sp>
      <p:sp>
        <p:nvSpPr>
          <p:cNvPr id="2" name="TextBox 1"/>
          <p:cNvSpPr txBox="1"/>
          <p:nvPr/>
        </p:nvSpPr>
        <p:spPr>
          <a:xfrm>
            <a:off x="4114799" y="3399709"/>
            <a:ext cx="1093009" cy="83099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b="1" dirty="0" smtClean="0">
                <a:ln/>
                <a:solidFill>
                  <a:srgbClr val="0070C0"/>
                </a:solidFill>
                <a:latin typeface="Arial Narrow" pitchFamily="34" charset="0"/>
              </a:rPr>
              <a:t>VS</a:t>
            </a:r>
            <a:endParaRPr lang="en-US" sz="4800" b="1" dirty="0">
              <a:ln/>
              <a:solidFill>
                <a:srgbClr val="0070C0"/>
              </a:solidFill>
              <a:latin typeface="Arial Narrow" pitchFamily="34" charset="0"/>
            </a:endParaRPr>
          </a:p>
        </p:txBody>
      </p:sp>
      <p:sp>
        <p:nvSpPr>
          <p:cNvPr id="6" name="TextBox 6"/>
          <p:cNvSpPr txBox="1">
            <a:spLocks noChangeArrowheads="1"/>
          </p:cNvSpPr>
          <p:nvPr/>
        </p:nvSpPr>
        <p:spPr bwMode="auto">
          <a:xfrm>
            <a:off x="559609" y="990600"/>
            <a:ext cx="8203391" cy="1200329"/>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7200" b="1" i="1" dirty="0" smtClean="0">
                <a:ln/>
                <a:solidFill>
                  <a:srgbClr val="0070C0"/>
                </a:solidFill>
                <a:latin typeface="Arial Narrow" pitchFamily="34" charset="0"/>
              </a:rPr>
              <a:t>The Eternal Battle</a:t>
            </a:r>
            <a:endParaRPr lang="en-US" sz="7200" b="1" i="1" dirty="0">
              <a:ln/>
              <a:solidFill>
                <a:srgbClr val="0070C0"/>
              </a:solidFill>
              <a:latin typeface="Arial Narrow" pitchFamily="34" charset="0"/>
            </a:endParaRPr>
          </a:p>
        </p:txBody>
      </p:sp>
    </p:spTree>
    <p:extLst>
      <p:ext uri="{BB962C8B-B14F-4D97-AF65-F5344CB8AC3E}">
        <p14:creationId xmlns:p14="http://schemas.microsoft.com/office/powerpoint/2010/main" xmlns="" val="17684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3500"/>
                            </p:stCondLst>
                            <p:childTnLst>
                              <p:par>
                                <p:cTn id="17" presetID="1" presetClass="entr" presetSubtype="0"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nodeType="afterEffect">
                                  <p:stCondLst>
                                    <p:cond delay="100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28600" y="2591844"/>
            <a:ext cx="8763000" cy="2308324"/>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800" dirty="0">
                <a:ln/>
                <a:solidFill>
                  <a:schemeClr val="accent3"/>
                </a:solidFill>
                <a:latin typeface="Arial Narrow" pitchFamily="34" charset="0"/>
              </a:rPr>
              <a:t>John 8:32</a:t>
            </a:r>
          </a:p>
          <a:p>
            <a:pPr algn="ctr">
              <a:defRPr/>
            </a:pPr>
            <a:r>
              <a:rPr lang="en-US" sz="4800" dirty="0">
                <a:ln/>
                <a:solidFill>
                  <a:schemeClr val="accent3"/>
                </a:solidFill>
                <a:latin typeface="Arial Narrow" pitchFamily="34" charset="0"/>
              </a:rPr>
              <a:t>“and you will know the </a:t>
            </a:r>
            <a:r>
              <a:rPr lang="en-US" sz="4800" i="1" dirty="0">
                <a:ln/>
                <a:solidFill>
                  <a:srgbClr val="FFFF00"/>
                </a:solidFill>
                <a:latin typeface="Arial Narrow" pitchFamily="34" charset="0"/>
              </a:rPr>
              <a:t>truth</a:t>
            </a:r>
            <a:r>
              <a:rPr lang="en-US" sz="4800" dirty="0">
                <a:ln/>
                <a:solidFill>
                  <a:schemeClr val="accent3"/>
                </a:solidFill>
                <a:latin typeface="Arial Narrow" pitchFamily="34" charset="0"/>
              </a:rPr>
              <a:t>, and the </a:t>
            </a:r>
            <a:r>
              <a:rPr lang="en-US" sz="4800" i="1" dirty="0">
                <a:ln/>
                <a:solidFill>
                  <a:srgbClr val="FFFF00"/>
                </a:solidFill>
                <a:latin typeface="Arial Narrow" pitchFamily="34" charset="0"/>
              </a:rPr>
              <a:t>truth</a:t>
            </a:r>
            <a:r>
              <a:rPr lang="en-US" sz="4800" dirty="0">
                <a:ln/>
                <a:solidFill>
                  <a:schemeClr val="accent3"/>
                </a:solidFill>
                <a:latin typeface="Arial Narrow" pitchFamily="34" charset="0"/>
              </a:rPr>
              <a:t> will make you free.” </a:t>
            </a:r>
          </a:p>
        </p:txBody>
      </p:sp>
      <p:sp>
        <p:nvSpPr>
          <p:cNvPr id="3" name="TextBox 6"/>
          <p:cNvSpPr txBox="1">
            <a:spLocks noChangeArrowheads="1"/>
          </p:cNvSpPr>
          <p:nvPr/>
        </p:nvSpPr>
        <p:spPr bwMode="auto">
          <a:xfrm>
            <a:off x="304800" y="304800"/>
            <a:ext cx="8610600" cy="101566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The Bible’s </a:t>
            </a:r>
            <a:r>
              <a:rPr lang="en-US" sz="6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Truth Claims</a:t>
            </a:r>
          </a:p>
        </p:txBody>
      </p:sp>
    </p:spTree>
    <p:extLst>
      <p:ext uri="{BB962C8B-B14F-4D97-AF65-F5344CB8AC3E}">
        <p14:creationId xmlns:p14="http://schemas.microsoft.com/office/powerpoint/2010/main" xmlns="" val="3943951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152400" y="1447800"/>
            <a:ext cx="8763000" cy="2369880"/>
          </a:xfrm>
          <a:prstGeom prst="rect">
            <a:avLst/>
          </a:prstGeom>
          <a:solidFill>
            <a:schemeClr val="bg1"/>
          </a:solid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200" dirty="0" smtClean="0">
                <a:ln/>
                <a:solidFill>
                  <a:schemeClr val="accent3"/>
                </a:solidFill>
                <a:latin typeface="Arial Narrow" pitchFamily="34" charset="0"/>
              </a:rPr>
              <a:t>For </a:t>
            </a:r>
            <a:r>
              <a:rPr lang="en-US" sz="3200" dirty="0">
                <a:ln/>
                <a:solidFill>
                  <a:schemeClr val="accent3"/>
                </a:solidFill>
                <a:latin typeface="Arial Narrow" pitchFamily="34" charset="0"/>
              </a:rPr>
              <a:t>the Law was given through Moses; grace and </a:t>
            </a:r>
            <a:r>
              <a:rPr lang="en-US" sz="3200" i="1" dirty="0">
                <a:ln/>
                <a:solidFill>
                  <a:srgbClr val="FFFF00"/>
                </a:solidFill>
                <a:latin typeface="Arial Narrow" pitchFamily="34" charset="0"/>
              </a:rPr>
              <a:t>truth</a:t>
            </a:r>
            <a:r>
              <a:rPr lang="en-US" sz="3200" dirty="0">
                <a:ln/>
                <a:solidFill>
                  <a:schemeClr val="accent3"/>
                </a:solidFill>
                <a:latin typeface="Arial Narrow" pitchFamily="34" charset="0"/>
              </a:rPr>
              <a:t> were realized through Jesus Christ. </a:t>
            </a:r>
            <a:r>
              <a:rPr lang="en-US" sz="2800" i="1" dirty="0">
                <a:ln/>
                <a:solidFill>
                  <a:srgbClr val="92D050"/>
                </a:solidFill>
                <a:latin typeface="Arial Narrow" pitchFamily="34" charset="0"/>
              </a:rPr>
              <a:t>John </a:t>
            </a:r>
            <a:r>
              <a:rPr lang="en-US" sz="2800" i="1" dirty="0" smtClean="0">
                <a:ln/>
                <a:solidFill>
                  <a:srgbClr val="92D050"/>
                </a:solidFill>
                <a:latin typeface="Arial Narrow" pitchFamily="34" charset="0"/>
              </a:rPr>
              <a:t>1:17</a:t>
            </a:r>
            <a:endParaRPr lang="en-US" sz="2800" i="1" dirty="0">
              <a:ln/>
              <a:solidFill>
                <a:srgbClr val="92D050"/>
              </a:solidFill>
              <a:latin typeface="Arial Narrow" pitchFamily="34" charset="0"/>
            </a:endParaRPr>
          </a:p>
          <a:p>
            <a:pPr algn="ctr">
              <a:defRPr/>
            </a:pPr>
            <a:endParaRPr lang="en-US" sz="1600" dirty="0">
              <a:ln/>
              <a:solidFill>
                <a:schemeClr val="accent3"/>
              </a:solidFill>
              <a:latin typeface="Arial Narrow" pitchFamily="34" charset="0"/>
            </a:endParaRPr>
          </a:p>
          <a:p>
            <a:pPr algn="ctr">
              <a:defRPr/>
            </a:pPr>
            <a:r>
              <a:rPr lang="en-US" sz="3200" dirty="0" smtClean="0">
                <a:ln/>
                <a:solidFill>
                  <a:schemeClr val="accent3"/>
                </a:solidFill>
                <a:latin typeface="Arial Narrow" pitchFamily="34" charset="0"/>
              </a:rPr>
              <a:t>Jesus </a:t>
            </a:r>
            <a:r>
              <a:rPr lang="en-US" sz="3200" dirty="0">
                <a:ln/>
                <a:solidFill>
                  <a:schemeClr val="accent3"/>
                </a:solidFill>
                <a:latin typeface="Arial Narrow" pitchFamily="34" charset="0"/>
              </a:rPr>
              <a:t>said to him, “I am the way, and the </a:t>
            </a:r>
            <a:r>
              <a:rPr lang="en-US" sz="3200" i="1" dirty="0">
                <a:ln/>
                <a:solidFill>
                  <a:srgbClr val="FFFF00"/>
                </a:solidFill>
                <a:latin typeface="Arial Narrow" pitchFamily="34" charset="0"/>
              </a:rPr>
              <a:t>truth</a:t>
            </a:r>
            <a:r>
              <a:rPr lang="en-US" sz="3200" dirty="0">
                <a:ln/>
                <a:solidFill>
                  <a:schemeClr val="accent3"/>
                </a:solidFill>
                <a:latin typeface="Arial Narrow" pitchFamily="34" charset="0"/>
              </a:rPr>
              <a:t>, and the life; no one comes to the Father but through Me. </a:t>
            </a:r>
            <a:r>
              <a:rPr lang="en-US" sz="2800" i="1" dirty="0">
                <a:ln/>
                <a:solidFill>
                  <a:srgbClr val="92D050"/>
                </a:solidFill>
                <a:latin typeface="Arial Narrow" pitchFamily="34" charset="0"/>
              </a:rPr>
              <a:t>John </a:t>
            </a:r>
            <a:r>
              <a:rPr lang="en-US" sz="2800" i="1" dirty="0" smtClean="0">
                <a:ln/>
                <a:solidFill>
                  <a:srgbClr val="92D050"/>
                </a:solidFill>
                <a:latin typeface="Arial Narrow" pitchFamily="34" charset="0"/>
              </a:rPr>
              <a:t>14:6</a:t>
            </a:r>
            <a:endParaRPr lang="en-US" sz="2800" i="1" dirty="0">
              <a:ln/>
              <a:solidFill>
                <a:srgbClr val="92D050"/>
              </a:solidFill>
              <a:latin typeface="Arial Narrow" pitchFamily="34" charset="0"/>
            </a:endParaRPr>
          </a:p>
        </p:txBody>
      </p:sp>
      <p:sp>
        <p:nvSpPr>
          <p:cNvPr id="3" name="TextBox 6"/>
          <p:cNvSpPr txBox="1">
            <a:spLocks noChangeArrowheads="1"/>
          </p:cNvSpPr>
          <p:nvPr/>
        </p:nvSpPr>
        <p:spPr bwMode="auto">
          <a:xfrm>
            <a:off x="304800" y="304800"/>
            <a:ext cx="8610600" cy="101566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The Bible’s </a:t>
            </a:r>
            <a:r>
              <a:rPr lang="en-US" sz="6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Truth Claims</a:t>
            </a:r>
          </a:p>
        </p:txBody>
      </p:sp>
      <p:sp>
        <p:nvSpPr>
          <p:cNvPr id="4" name="TextBox 5"/>
          <p:cNvSpPr txBox="1">
            <a:spLocks noChangeArrowheads="1"/>
          </p:cNvSpPr>
          <p:nvPr/>
        </p:nvSpPr>
        <p:spPr bwMode="auto">
          <a:xfrm>
            <a:off x="381000" y="4114800"/>
            <a:ext cx="8534400" cy="2246769"/>
          </a:xfrm>
          <a:prstGeom prst="rect">
            <a:avLst/>
          </a:prstGeom>
          <a:solidFill>
            <a:schemeClr val="bg1"/>
          </a:solidFill>
          <a:ln>
            <a:noFill/>
          </a:ln>
          <a:ex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smtClean="0">
                <a:ln/>
                <a:solidFill>
                  <a:schemeClr val="accent3"/>
                </a:solidFill>
                <a:latin typeface="Arial Narrow" pitchFamily="34" charset="0"/>
              </a:rPr>
              <a:t>“</a:t>
            </a:r>
            <a:r>
              <a:rPr lang="en-US" sz="3200" dirty="0">
                <a:ln/>
                <a:solidFill>
                  <a:schemeClr val="accent3"/>
                </a:solidFill>
                <a:latin typeface="Arial Narrow" pitchFamily="34" charset="0"/>
              </a:rPr>
              <a:t>Sanctify them in the </a:t>
            </a:r>
            <a:r>
              <a:rPr lang="en-US" sz="3200" i="1" dirty="0">
                <a:ln/>
                <a:solidFill>
                  <a:schemeClr val="accent3"/>
                </a:solidFill>
                <a:latin typeface="Arial Narrow" pitchFamily="34" charset="0"/>
              </a:rPr>
              <a:t>truth</a:t>
            </a:r>
            <a:r>
              <a:rPr lang="en-US" sz="3200" dirty="0">
                <a:ln/>
                <a:solidFill>
                  <a:schemeClr val="accent3"/>
                </a:solidFill>
                <a:latin typeface="Arial Narrow" pitchFamily="34" charset="0"/>
              </a:rPr>
              <a:t>; Your word is </a:t>
            </a:r>
            <a:r>
              <a:rPr lang="en-US" sz="3200" i="1" dirty="0">
                <a:ln/>
                <a:solidFill>
                  <a:srgbClr val="FFFF00"/>
                </a:solidFill>
                <a:latin typeface="Arial Narrow" pitchFamily="34" charset="0"/>
              </a:rPr>
              <a:t>truth</a:t>
            </a:r>
            <a:r>
              <a:rPr lang="en-US" sz="3200" dirty="0">
                <a:ln/>
                <a:solidFill>
                  <a:schemeClr val="accent3"/>
                </a:solidFill>
                <a:latin typeface="Arial Narrow" pitchFamily="34" charset="0"/>
              </a:rPr>
              <a:t>. </a:t>
            </a:r>
            <a:r>
              <a:rPr lang="en-US" sz="2800" dirty="0">
                <a:ln/>
                <a:solidFill>
                  <a:srgbClr val="92D050"/>
                </a:solidFill>
                <a:latin typeface="Arial Narrow" pitchFamily="34" charset="0"/>
              </a:rPr>
              <a:t>John 17:17 </a:t>
            </a:r>
          </a:p>
          <a:p>
            <a:pPr algn="ctr" eaLnBrk="1" hangingPunct="1"/>
            <a:endParaRPr lang="en-US" sz="1600" dirty="0">
              <a:ln/>
              <a:solidFill>
                <a:schemeClr val="accent3"/>
              </a:solidFill>
              <a:latin typeface="Arial Narrow" pitchFamily="34" charset="0"/>
            </a:endParaRPr>
          </a:p>
          <a:p>
            <a:pPr algn="ctr" eaLnBrk="1" hangingPunct="1"/>
            <a:r>
              <a:rPr lang="en-US" sz="3200" dirty="0" smtClean="0">
                <a:ln/>
                <a:solidFill>
                  <a:schemeClr val="accent3"/>
                </a:solidFill>
                <a:latin typeface="Arial Narrow" pitchFamily="34" charset="0"/>
              </a:rPr>
              <a:t>“</a:t>
            </a:r>
            <a:r>
              <a:rPr lang="en-US" sz="3200" dirty="0">
                <a:ln/>
                <a:solidFill>
                  <a:schemeClr val="accent3"/>
                </a:solidFill>
                <a:latin typeface="Arial Narrow" pitchFamily="34" charset="0"/>
              </a:rPr>
              <a:t>God is spirit, and those who worship Him must worship in spirit and </a:t>
            </a:r>
            <a:r>
              <a:rPr lang="en-US" sz="3200" i="1" dirty="0">
                <a:ln/>
                <a:solidFill>
                  <a:srgbClr val="FFFF00"/>
                </a:solidFill>
                <a:latin typeface="Arial Narrow" pitchFamily="34" charset="0"/>
              </a:rPr>
              <a:t>truth</a:t>
            </a:r>
            <a:r>
              <a:rPr lang="en-US" sz="3200" dirty="0">
                <a:ln/>
                <a:solidFill>
                  <a:schemeClr val="accent3"/>
                </a:solidFill>
                <a:latin typeface="Arial Narrow" pitchFamily="34" charset="0"/>
              </a:rPr>
              <a:t>.” </a:t>
            </a:r>
            <a:r>
              <a:rPr lang="en-US" sz="2800" i="1" dirty="0">
                <a:ln/>
                <a:solidFill>
                  <a:srgbClr val="92D050"/>
                </a:solidFill>
                <a:latin typeface="Arial Narrow" pitchFamily="34" charset="0"/>
              </a:rPr>
              <a:t>John 4:24 </a:t>
            </a:r>
            <a:endParaRPr lang="en-US" sz="3200" i="1" dirty="0">
              <a:ln/>
              <a:solidFill>
                <a:srgbClr val="92D050"/>
              </a:solidFill>
              <a:latin typeface="Arial Narrow" pitchFamily="34" charset="0"/>
            </a:endParaRPr>
          </a:p>
          <a:p>
            <a:pPr algn="ctr" eaLnBrk="1" hangingPunct="1"/>
            <a:endParaRPr lang="en-US" sz="2800" b="1" dirty="0">
              <a:ln/>
              <a:solidFill>
                <a:schemeClr val="accent3"/>
              </a:solidFill>
              <a:latin typeface="Arial Narrow" pitchFamily="34" charset="0"/>
            </a:endParaRPr>
          </a:p>
        </p:txBody>
      </p:sp>
    </p:spTree>
    <p:extLst>
      <p:ext uri="{BB962C8B-B14F-4D97-AF65-F5344CB8AC3E}">
        <p14:creationId xmlns:p14="http://schemas.microsoft.com/office/powerpoint/2010/main" xmlns="" val="288374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304800" y="1447800"/>
            <a:ext cx="8610600" cy="4893647"/>
          </a:xfrm>
          <a:prstGeom prst="rect">
            <a:avLst/>
          </a:prstGeom>
          <a:solidFill>
            <a:schemeClr val="bg1"/>
          </a:solid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chemeClr val="accent3"/>
                </a:solidFill>
                <a:latin typeface="Arial Narrow" pitchFamily="34" charset="0"/>
              </a:rPr>
              <a:t>John 14:16–17 </a:t>
            </a:r>
          </a:p>
          <a:p>
            <a:pPr algn="ctr"/>
            <a:r>
              <a:rPr lang="en-US" sz="4000" dirty="0">
                <a:ln/>
                <a:solidFill>
                  <a:schemeClr val="accent3"/>
                </a:solidFill>
                <a:latin typeface="Arial Narrow" pitchFamily="34" charset="0"/>
              </a:rPr>
              <a:t>“I will ask the Father, and He will give you another Helper, that He may be with you forever; that is the </a:t>
            </a:r>
            <a:r>
              <a:rPr lang="en-US" sz="4000" i="1" dirty="0">
                <a:ln/>
                <a:solidFill>
                  <a:srgbClr val="FFFF00"/>
                </a:solidFill>
                <a:latin typeface="Arial Narrow" pitchFamily="34" charset="0"/>
              </a:rPr>
              <a:t>Spirit of truth</a:t>
            </a:r>
            <a:r>
              <a:rPr lang="en-US" sz="4000" dirty="0">
                <a:ln/>
                <a:solidFill>
                  <a:schemeClr val="accent3"/>
                </a:solidFill>
                <a:latin typeface="Arial Narrow" pitchFamily="34" charset="0"/>
              </a:rPr>
              <a:t>, whom the world cannot receive, because it does not see Him or know Him, but you know Him because He abides with you and will be in you.” </a:t>
            </a:r>
          </a:p>
        </p:txBody>
      </p:sp>
      <p:sp>
        <p:nvSpPr>
          <p:cNvPr id="3" name="TextBox 6"/>
          <p:cNvSpPr txBox="1">
            <a:spLocks noChangeArrowheads="1"/>
          </p:cNvSpPr>
          <p:nvPr/>
        </p:nvSpPr>
        <p:spPr bwMode="auto">
          <a:xfrm>
            <a:off x="304800" y="304800"/>
            <a:ext cx="8610600" cy="101566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The Bible’s </a:t>
            </a:r>
            <a:r>
              <a:rPr lang="en-US" sz="6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Truth Claims</a:t>
            </a:r>
          </a:p>
        </p:txBody>
      </p:sp>
    </p:spTree>
    <p:extLst>
      <p:ext uri="{BB962C8B-B14F-4D97-AF65-F5344CB8AC3E}">
        <p14:creationId xmlns:p14="http://schemas.microsoft.com/office/powerpoint/2010/main" xmlns="" val="1256302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152400" y="2057400"/>
            <a:ext cx="8763000" cy="3785652"/>
          </a:xfrm>
          <a:prstGeom prst="rect">
            <a:avLst/>
          </a:prstGeom>
          <a:solidFill>
            <a:schemeClr val="bg1"/>
          </a:solid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chemeClr val="accent3"/>
                </a:solidFill>
                <a:latin typeface="Arial Narrow" pitchFamily="34" charset="0"/>
              </a:rPr>
              <a:t>John 16:13 </a:t>
            </a:r>
          </a:p>
          <a:p>
            <a:pPr algn="ctr"/>
            <a:r>
              <a:rPr lang="en-US" sz="4000" dirty="0">
                <a:ln/>
                <a:solidFill>
                  <a:schemeClr val="accent3"/>
                </a:solidFill>
                <a:latin typeface="Arial Narrow" pitchFamily="34" charset="0"/>
              </a:rPr>
              <a:t>“But when He, the </a:t>
            </a:r>
            <a:r>
              <a:rPr lang="en-US" sz="4000" dirty="0">
                <a:ln/>
                <a:solidFill>
                  <a:srgbClr val="FFFF00"/>
                </a:solidFill>
                <a:latin typeface="Arial Narrow" pitchFamily="34" charset="0"/>
              </a:rPr>
              <a:t>Spirit of truth</a:t>
            </a:r>
            <a:r>
              <a:rPr lang="en-US" sz="4000" dirty="0">
                <a:ln/>
                <a:solidFill>
                  <a:schemeClr val="accent3"/>
                </a:solidFill>
                <a:latin typeface="Arial Narrow" pitchFamily="34" charset="0"/>
              </a:rPr>
              <a:t>, comes, He will guide you into all the </a:t>
            </a:r>
            <a:r>
              <a:rPr lang="en-US" sz="4000" dirty="0">
                <a:ln/>
                <a:solidFill>
                  <a:srgbClr val="FFFF00"/>
                </a:solidFill>
                <a:latin typeface="Arial Narrow" pitchFamily="34" charset="0"/>
              </a:rPr>
              <a:t>truth</a:t>
            </a:r>
            <a:r>
              <a:rPr lang="en-US" sz="4000" dirty="0">
                <a:ln/>
                <a:solidFill>
                  <a:schemeClr val="accent3"/>
                </a:solidFill>
                <a:latin typeface="Arial Narrow" pitchFamily="34" charset="0"/>
              </a:rPr>
              <a:t>; for He will not speak on His own initiative, but whatever He hears, He will speak; and He will disclose to you what is to come.” </a:t>
            </a:r>
          </a:p>
        </p:txBody>
      </p:sp>
      <p:sp>
        <p:nvSpPr>
          <p:cNvPr id="3" name="TextBox 6"/>
          <p:cNvSpPr txBox="1">
            <a:spLocks noChangeArrowheads="1"/>
          </p:cNvSpPr>
          <p:nvPr/>
        </p:nvSpPr>
        <p:spPr bwMode="auto">
          <a:xfrm>
            <a:off x="304800" y="304800"/>
            <a:ext cx="8610600" cy="101566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The Bible’s </a:t>
            </a:r>
            <a:r>
              <a:rPr lang="en-US" sz="6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Truth Claims</a:t>
            </a:r>
          </a:p>
        </p:txBody>
      </p:sp>
    </p:spTree>
    <p:extLst>
      <p:ext uri="{BB962C8B-B14F-4D97-AF65-F5344CB8AC3E}">
        <p14:creationId xmlns:p14="http://schemas.microsoft.com/office/powerpoint/2010/main" xmlns="" val="3617909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152400" y="2057400"/>
            <a:ext cx="8763000" cy="3046988"/>
          </a:xfrm>
          <a:prstGeom prst="rect">
            <a:avLst/>
          </a:prstGeom>
          <a:solidFill>
            <a:schemeClr val="bg1"/>
          </a:solid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chemeClr val="accent3"/>
                </a:solidFill>
                <a:latin typeface="Arial Narrow" pitchFamily="34" charset="0"/>
              </a:rPr>
              <a:t>1 Timothy 2:3–4</a:t>
            </a:r>
          </a:p>
          <a:p>
            <a:pPr algn="ctr"/>
            <a:r>
              <a:rPr lang="en-US" sz="4000" dirty="0">
                <a:ln/>
                <a:solidFill>
                  <a:schemeClr val="accent3"/>
                </a:solidFill>
                <a:latin typeface="Arial Narrow" pitchFamily="34" charset="0"/>
              </a:rPr>
              <a:t>“This is good and acceptable in the sight of God our Savior, who desires all men to be saved and to come to the knowledge of the </a:t>
            </a:r>
            <a:r>
              <a:rPr lang="en-US" sz="4000" dirty="0">
                <a:ln/>
                <a:solidFill>
                  <a:srgbClr val="FFFF00"/>
                </a:solidFill>
                <a:latin typeface="Arial Narrow" pitchFamily="34" charset="0"/>
              </a:rPr>
              <a:t>truth</a:t>
            </a:r>
            <a:r>
              <a:rPr lang="en-US" sz="4000" dirty="0">
                <a:ln/>
                <a:solidFill>
                  <a:schemeClr val="accent3"/>
                </a:solidFill>
                <a:latin typeface="Arial Narrow" pitchFamily="34" charset="0"/>
              </a:rPr>
              <a:t>.” </a:t>
            </a:r>
          </a:p>
        </p:txBody>
      </p:sp>
      <p:sp>
        <p:nvSpPr>
          <p:cNvPr id="3" name="TextBox 6"/>
          <p:cNvSpPr txBox="1">
            <a:spLocks noChangeArrowheads="1"/>
          </p:cNvSpPr>
          <p:nvPr/>
        </p:nvSpPr>
        <p:spPr bwMode="auto">
          <a:xfrm>
            <a:off x="304800" y="304800"/>
            <a:ext cx="8610600" cy="101566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The Bible’s </a:t>
            </a:r>
            <a:r>
              <a:rPr lang="en-US" sz="6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Truth Claims</a:t>
            </a:r>
          </a:p>
        </p:txBody>
      </p:sp>
    </p:spTree>
    <p:extLst>
      <p:ext uri="{BB962C8B-B14F-4D97-AF65-F5344CB8AC3E}">
        <p14:creationId xmlns:p14="http://schemas.microsoft.com/office/powerpoint/2010/main" xmlns="" val="3296759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533400" y="2057400"/>
            <a:ext cx="7772400" cy="2431435"/>
          </a:xfrm>
          <a:prstGeom prst="rect">
            <a:avLst/>
          </a:prstGeom>
          <a:solidFill>
            <a:schemeClr val="bg1"/>
          </a:solid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chemeClr val="accent3"/>
                </a:solidFill>
                <a:latin typeface="Arial Narrow" pitchFamily="34" charset="0"/>
              </a:rPr>
              <a:t>Ephesians 6:14 </a:t>
            </a:r>
          </a:p>
          <a:p>
            <a:pPr algn="ctr"/>
            <a:r>
              <a:rPr lang="en-US" sz="4000" dirty="0">
                <a:ln/>
                <a:solidFill>
                  <a:schemeClr val="accent3"/>
                </a:solidFill>
                <a:latin typeface="Arial Narrow" pitchFamily="34" charset="0"/>
              </a:rPr>
              <a:t>“Stand firm therefore, having girded your loins with </a:t>
            </a:r>
            <a:r>
              <a:rPr lang="en-US" sz="4000" dirty="0">
                <a:ln/>
                <a:solidFill>
                  <a:srgbClr val="FFFF00"/>
                </a:solidFill>
                <a:latin typeface="Arial Narrow" pitchFamily="34" charset="0"/>
              </a:rPr>
              <a:t>truth</a:t>
            </a:r>
            <a:r>
              <a:rPr lang="en-US" sz="4000" dirty="0">
                <a:ln/>
                <a:solidFill>
                  <a:schemeClr val="accent3"/>
                </a:solidFill>
                <a:latin typeface="Arial Narrow" pitchFamily="34" charset="0"/>
              </a:rPr>
              <a:t>, and having put on the breastplate of righteousness,”</a:t>
            </a:r>
          </a:p>
        </p:txBody>
      </p:sp>
      <p:sp>
        <p:nvSpPr>
          <p:cNvPr id="3" name="TextBox 6"/>
          <p:cNvSpPr txBox="1">
            <a:spLocks noChangeArrowheads="1"/>
          </p:cNvSpPr>
          <p:nvPr/>
        </p:nvSpPr>
        <p:spPr bwMode="auto">
          <a:xfrm>
            <a:off x="304800" y="304800"/>
            <a:ext cx="8610600" cy="101566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The Bible’s </a:t>
            </a:r>
            <a:r>
              <a:rPr lang="en-US" sz="6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Truth Claims</a:t>
            </a:r>
          </a:p>
        </p:txBody>
      </p:sp>
    </p:spTree>
    <p:extLst>
      <p:ext uri="{BB962C8B-B14F-4D97-AF65-F5344CB8AC3E}">
        <p14:creationId xmlns:p14="http://schemas.microsoft.com/office/powerpoint/2010/main" xmlns="" val="2853297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fc08.deviantart.net/fs21/f/2007/294/3/3/The_Prophet___Wallpaper_by_Uribaan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71" y="1584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6"/>
          <p:cNvSpPr txBox="1">
            <a:spLocks noChangeArrowheads="1"/>
          </p:cNvSpPr>
          <p:nvPr/>
        </p:nvSpPr>
        <p:spPr bwMode="auto">
          <a:xfrm>
            <a:off x="1371600" y="5638800"/>
            <a:ext cx="6705600" cy="923330"/>
          </a:xfrm>
          <a:prstGeom prst="rect">
            <a:avLst/>
          </a:prstGeom>
          <a:solidFill>
            <a:schemeClr val="bg1"/>
          </a:solid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i="1" dirty="0">
                <a:ln w="11430"/>
                <a:solidFill>
                  <a:srgbClr val="00B0F0"/>
                </a:solidFill>
                <a:effectLst>
                  <a:outerShdw blurRad="50800" dist="39000" dir="5460000" algn="tl">
                    <a:srgbClr val="000000">
                      <a:alpha val="38000"/>
                    </a:srgbClr>
                  </a:outerShdw>
                </a:effectLst>
                <a:latin typeface="Arial Narrow" pitchFamily="34" charset="0"/>
              </a:rPr>
              <a:t>The Prophets Lament</a:t>
            </a:r>
            <a:endParaRPr lang="en-US" sz="5400" b="1" dirty="0">
              <a:ln w="11430"/>
              <a:solidFill>
                <a:srgbClr val="00B0F0"/>
              </a:solidFill>
              <a:effectLst>
                <a:outerShdw blurRad="50800" dist="39000" dir="5460000" algn="tl">
                  <a:srgbClr val="000000">
                    <a:alpha val="38000"/>
                  </a:srgbClr>
                </a:outerShdw>
              </a:effectLst>
              <a:latin typeface="Arial Narrow" pitchFamily="34" charset="0"/>
              <a:ea typeface="Batang" pitchFamily="18" charset="-127"/>
            </a:endParaRPr>
          </a:p>
        </p:txBody>
      </p:sp>
      <p:sp>
        <p:nvSpPr>
          <p:cNvPr id="4" name="Rectangle 3"/>
          <p:cNvSpPr/>
          <p:nvPr/>
        </p:nvSpPr>
        <p:spPr>
          <a:xfrm>
            <a:off x="228600" y="868263"/>
            <a:ext cx="2438400" cy="477053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dirty="0">
                <a:ln/>
                <a:solidFill>
                  <a:srgbClr val="00B050"/>
                </a:solidFill>
                <a:latin typeface="Arial Narrow" pitchFamily="34" charset="0"/>
              </a:rPr>
              <a:t>Isaiah 59:14</a:t>
            </a:r>
          </a:p>
          <a:p>
            <a:pPr algn="ctr">
              <a:defRPr/>
            </a:pPr>
            <a:endParaRPr lang="en-US" sz="1600" dirty="0">
              <a:ln/>
              <a:solidFill>
                <a:srgbClr val="00B050"/>
              </a:solidFill>
              <a:latin typeface="Arial Narrow" pitchFamily="34" charset="0"/>
            </a:endParaRPr>
          </a:p>
          <a:p>
            <a:pPr algn="ctr">
              <a:defRPr/>
            </a:pPr>
            <a:r>
              <a:rPr lang="en-US" sz="2800" dirty="0">
                <a:ln/>
                <a:solidFill>
                  <a:srgbClr val="00B050"/>
                </a:solidFill>
                <a:latin typeface="Arial Narrow" pitchFamily="34" charset="0"/>
              </a:rPr>
              <a:t>“Justice is turned back, And righteousness stands far away; For </a:t>
            </a:r>
            <a:r>
              <a:rPr lang="en-US" sz="2800" b="1" i="1" dirty="0">
                <a:ln/>
                <a:solidFill>
                  <a:srgbClr val="FFFF00"/>
                </a:solidFill>
                <a:latin typeface="Arial Narrow" pitchFamily="34" charset="0"/>
              </a:rPr>
              <a:t>truth</a:t>
            </a:r>
            <a:r>
              <a:rPr lang="en-US" sz="2800" dirty="0">
                <a:ln/>
                <a:solidFill>
                  <a:srgbClr val="00B050"/>
                </a:solidFill>
                <a:latin typeface="Arial Narrow" pitchFamily="34" charset="0"/>
              </a:rPr>
              <a:t> has stumbled in the street, And uprightness cannot enter.”</a:t>
            </a:r>
          </a:p>
        </p:txBody>
      </p:sp>
      <p:sp>
        <p:nvSpPr>
          <p:cNvPr id="5" name="TextBox 4"/>
          <p:cNvSpPr txBox="1"/>
          <p:nvPr/>
        </p:nvSpPr>
        <p:spPr>
          <a:xfrm>
            <a:off x="6248400" y="685800"/>
            <a:ext cx="2667000" cy="513986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dirty="0">
                <a:ln w="11430"/>
                <a:solidFill>
                  <a:srgbClr val="00B050"/>
                </a:solidFill>
                <a:latin typeface="Arial Narrow" pitchFamily="34" charset="0"/>
              </a:rPr>
              <a:t>Jeremiah 7:28</a:t>
            </a:r>
          </a:p>
          <a:p>
            <a:pPr algn="ctr">
              <a:defRPr/>
            </a:pPr>
            <a:r>
              <a:rPr lang="en-US" sz="1600" dirty="0">
                <a:ln w="11430"/>
                <a:solidFill>
                  <a:srgbClr val="00B050"/>
                </a:solidFill>
                <a:latin typeface="Arial Narrow" pitchFamily="34" charset="0"/>
              </a:rPr>
              <a:t>  </a:t>
            </a:r>
          </a:p>
          <a:p>
            <a:pPr algn="ctr">
              <a:defRPr/>
            </a:pPr>
            <a:r>
              <a:rPr lang="en-US" sz="2800" dirty="0">
                <a:ln w="11430"/>
                <a:solidFill>
                  <a:srgbClr val="00B050"/>
                </a:solidFill>
                <a:latin typeface="Arial Narrow" pitchFamily="34" charset="0"/>
              </a:rPr>
              <a:t>“You shall say to them, ‘This is the nation that did not obey the voice of the Lord their God or accept correction; </a:t>
            </a:r>
            <a:r>
              <a:rPr lang="en-US" sz="3200" i="1" dirty="0">
                <a:ln w="11430"/>
                <a:solidFill>
                  <a:srgbClr val="FFFF00"/>
                </a:solidFill>
                <a:latin typeface="Arial Narrow" pitchFamily="34" charset="0"/>
              </a:rPr>
              <a:t>truth</a:t>
            </a:r>
            <a:r>
              <a:rPr lang="en-US" sz="2800" dirty="0">
                <a:ln w="11430"/>
                <a:solidFill>
                  <a:srgbClr val="00B050"/>
                </a:solidFill>
                <a:latin typeface="Arial Narrow" pitchFamily="34" charset="0"/>
              </a:rPr>
              <a:t> has perished and has been cut off from their mouth.”</a:t>
            </a:r>
          </a:p>
        </p:txBody>
      </p:sp>
    </p:spTree>
    <p:extLst>
      <p:ext uri="{BB962C8B-B14F-4D97-AF65-F5344CB8AC3E}">
        <p14:creationId xmlns:p14="http://schemas.microsoft.com/office/powerpoint/2010/main" xmlns="" val="28837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2761490"/>
            <a:ext cx="2611526" cy="388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3"/>
          <p:cNvSpPr txBox="1">
            <a:spLocks noChangeArrowheads="1"/>
          </p:cNvSpPr>
          <p:nvPr/>
        </p:nvSpPr>
        <p:spPr bwMode="auto">
          <a:xfrm>
            <a:off x="2875939" y="551779"/>
            <a:ext cx="3048000" cy="4708981"/>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6000" b="1" dirty="0">
                <a:ln/>
                <a:solidFill>
                  <a:schemeClr val="accent3"/>
                </a:solidFill>
                <a:latin typeface="Arial Narrow" pitchFamily="34" charset="0"/>
              </a:rPr>
              <a:t>How </a:t>
            </a:r>
            <a:r>
              <a:rPr lang="en-US" sz="6000" b="1" dirty="0" smtClean="0">
                <a:ln/>
                <a:solidFill>
                  <a:schemeClr val="accent3"/>
                </a:solidFill>
                <a:latin typeface="Arial Narrow" pitchFamily="34" charset="0"/>
              </a:rPr>
              <a:t>does the world </a:t>
            </a:r>
            <a:r>
              <a:rPr lang="en-US" sz="6000" b="1" dirty="0">
                <a:ln/>
                <a:solidFill>
                  <a:schemeClr val="accent3"/>
                </a:solidFill>
                <a:latin typeface="Arial Narrow" pitchFamily="34" charset="0"/>
              </a:rPr>
              <a:t>r</a:t>
            </a:r>
            <a:r>
              <a:rPr lang="en-US" sz="6000" b="1" dirty="0" smtClean="0">
                <a:ln/>
                <a:solidFill>
                  <a:schemeClr val="accent3"/>
                </a:solidFill>
                <a:latin typeface="Arial Narrow" pitchFamily="34" charset="0"/>
              </a:rPr>
              <a:t>eact </a:t>
            </a:r>
            <a:r>
              <a:rPr lang="en-US" sz="6000" b="1" dirty="0">
                <a:ln/>
                <a:solidFill>
                  <a:schemeClr val="accent3"/>
                </a:solidFill>
                <a:latin typeface="Arial Narrow" pitchFamily="34" charset="0"/>
              </a:rPr>
              <a:t>to Truth?</a:t>
            </a:r>
          </a:p>
        </p:txBody>
      </p:sp>
      <p:pic>
        <p:nvPicPr>
          <p:cNvPr id="1028" name="Picture 4" descr="http://ts1.mm.bing.net/th?id=H.4681227487282048&amp;pid=1.7&amp;w=186&amp;h=141&amp;c=7&amp;rs=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426551">
            <a:off x="6019802" y="490385"/>
            <a:ext cx="2611526" cy="19797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2318" y="124721"/>
            <a:ext cx="2824124" cy="24690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1034" name="Picture 10" descr="http://www.bigstufmedia.com/product_media/media/the_veracity_project/deBunked_3_The_Bible_is_Full_of_Errors/deBunked_3_The_Bible_is_Full_of_Error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147110">
            <a:off x="387507" y="3870724"/>
            <a:ext cx="2903159" cy="16330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0137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04800" y="304800"/>
            <a:ext cx="8534400" cy="923330"/>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rgbClr val="FF0000"/>
                </a:solidFill>
                <a:latin typeface="Arial Narrow" pitchFamily="34" charset="0"/>
              </a:rPr>
              <a:t>How </a:t>
            </a:r>
            <a:r>
              <a:rPr lang="en-US" sz="5400" b="1" dirty="0" smtClean="0">
                <a:ln/>
                <a:solidFill>
                  <a:srgbClr val="FF0000"/>
                </a:solidFill>
                <a:latin typeface="Arial Narrow" pitchFamily="34" charset="0"/>
              </a:rPr>
              <a:t>the world reacts </a:t>
            </a:r>
            <a:r>
              <a:rPr lang="en-US" sz="5400" b="1" dirty="0">
                <a:ln/>
                <a:solidFill>
                  <a:srgbClr val="FF0000"/>
                </a:solidFill>
                <a:latin typeface="Arial Narrow" pitchFamily="34" charset="0"/>
              </a:rPr>
              <a:t>to Truth?</a:t>
            </a:r>
          </a:p>
        </p:txBody>
      </p:sp>
      <p:sp>
        <p:nvSpPr>
          <p:cNvPr id="3" name="TextBox 5"/>
          <p:cNvSpPr txBox="1">
            <a:spLocks noChangeArrowheads="1"/>
          </p:cNvSpPr>
          <p:nvPr/>
        </p:nvSpPr>
        <p:spPr bwMode="auto">
          <a:xfrm>
            <a:off x="977774" y="1754863"/>
            <a:ext cx="7010400" cy="4093428"/>
          </a:xfrm>
          <a:prstGeom prst="rect">
            <a:avLst/>
          </a:prstGeom>
          <a:solidFill>
            <a:schemeClr val="bg1"/>
          </a:solidFill>
          <a:ln w="9525">
            <a:noFill/>
            <a:miter lim="800000"/>
            <a:headEnd/>
            <a:tailEnd/>
          </a:ln>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3600" b="1" dirty="0">
                <a:ln/>
                <a:solidFill>
                  <a:schemeClr val="accent3"/>
                </a:solidFill>
                <a:latin typeface="Arial Narrow" pitchFamily="34" charset="0"/>
              </a:rPr>
              <a:t>1 Timothy 4:3-4</a:t>
            </a:r>
          </a:p>
          <a:p>
            <a:pPr algn="just">
              <a:defRPr/>
            </a:pPr>
            <a:endParaRPr lang="en-US" sz="4800" b="1" baseline="30000" dirty="0">
              <a:ln/>
              <a:solidFill>
                <a:schemeClr val="accent3"/>
              </a:solidFill>
              <a:latin typeface="Arial Narrow" pitchFamily="34" charset="0"/>
            </a:endParaRPr>
          </a:p>
          <a:p>
            <a:pPr algn="just">
              <a:defRPr/>
            </a:pPr>
            <a:r>
              <a:rPr lang="en-US" sz="4800" b="1" baseline="30000" dirty="0">
                <a:ln/>
                <a:solidFill>
                  <a:schemeClr val="accent3"/>
                </a:solidFill>
                <a:latin typeface="Arial Narrow" pitchFamily="34" charset="0"/>
              </a:rPr>
              <a:t>“For the time is coming when people will not endure sound teaching, but having itching ears they will accumulate for themselves teachers to suit their own passions, and will turn away from listening to the </a:t>
            </a:r>
            <a:r>
              <a:rPr lang="en-US" sz="4800" b="1" i="1" baseline="30000" dirty="0">
                <a:ln/>
                <a:solidFill>
                  <a:srgbClr val="FFFF00"/>
                </a:solidFill>
                <a:latin typeface="Arial Narrow" pitchFamily="34" charset="0"/>
              </a:rPr>
              <a:t>truth</a:t>
            </a:r>
            <a:r>
              <a:rPr lang="en-US" sz="4800" b="1" baseline="30000" dirty="0">
                <a:ln/>
                <a:solidFill>
                  <a:schemeClr val="accent3"/>
                </a:solidFill>
                <a:latin typeface="Arial Narrow" pitchFamily="34" charset="0"/>
              </a:rPr>
              <a:t> and wander off into myths.” </a:t>
            </a:r>
          </a:p>
        </p:txBody>
      </p:sp>
    </p:spTree>
    <p:extLst>
      <p:ext uri="{BB962C8B-B14F-4D97-AF65-F5344CB8AC3E}">
        <p14:creationId xmlns:p14="http://schemas.microsoft.com/office/powerpoint/2010/main" xmlns="" val="2129492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533400" y="685800"/>
            <a:ext cx="7162800"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solidFill>
                  <a:srgbClr val="00B0F0"/>
                </a:solidFill>
                <a:latin typeface="Arial Narrow" pitchFamily="34" charset="0"/>
                <a:ea typeface="Batang" pitchFamily="18" charset="-127"/>
              </a:rPr>
              <a:t>	“I was born for this, and I have come into the world for this: to </a:t>
            </a:r>
          </a:p>
          <a:p>
            <a:pPr eaLnBrk="1" hangingPunct="1"/>
            <a:endParaRPr lang="en-US" sz="3600" b="1" dirty="0">
              <a:solidFill>
                <a:srgbClr val="00B0F0"/>
              </a:solidFill>
              <a:latin typeface="Arial Narrow" pitchFamily="34" charset="0"/>
              <a:ea typeface="Batang" pitchFamily="18" charset="-127"/>
            </a:endParaRPr>
          </a:p>
          <a:p>
            <a:pPr algn="r" eaLnBrk="1" hangingPunct="1"/>
            <a:endParaRPr lang="en-US" sz="1400" b="1" dirty="0">
              <a:solidFill>
                <a:srgbClr val="00B0F0"/>
              </a:solidFill>
              <a:latin typeface="Arial Narrow" pitchFamily="34" charset="0"/>
            </a:endParaRPr>
          </a:p>
          <a:p>
            <a:pPr algn="r" eaLnBrk="1" hangingPunct="1"/>
            <a:endParaRPr lang="en-US" sz="1400" b="1" dirty="0">
              <a:solidFill>
                <a:srgbClr val="00B0F0"/>
              </a:solidFill>
              <a:latin typeface="Arial Narrow" pitchFamily="34" charset="0"/>
            </a:endParaRPr>
          </a:p>
          <a:p>
            <a:pPr algn="r" eaLnBrk="1" hangingPunct="1"/>
            <a:endParaRPr lang="en-US" sz="1400" b="1" dirty="0">
              <a:solidFill>
                <a:srgbClr val="00B0F0"/>
              </a:solidFill>
              <a:latin typeface="Arial Narrow" pitchFamily="34" charset="0"/>
            </a:endParaRPr>
          </a:p>
          <a:p>
            <a:pPr algn="r" eaLnBrk="1" hangingPunct="1"/>
            <a:endParaRPr lang="en-US" sz="1400" b="1" dirty="0">
              <a:solidFill>
                <a:srgbClr val="00B0F0"/>
              </a:solidFill>
              <a:latin typeface="Arial Narrow" pitchFamily="34" charset="0"/>
            </a:endParaRPr>
          </a:p>
          <a:p>
            <a:pPr algn="r" eaLnBrk="1" hangingPunct="1"/>
            <a:endParaRPr lang="en-US" sz="1400" b="1" dirty="0">
              <a:solidFill>
                <a:srgbClr val="00B0F0"/>
              </a:solidFill>
              <a:latin typeface="Arial Narrow" pitchFamily="34" charset="0"/>
            </a:endParaRPr>
          </a:p>
        </p:txBody>
      </p:sp>
      <p:sp>
        <p:nvSpPr>
          <p:cNvPr id="5" name="TextBox 4"/>
          <p:cNvSpPr txBox="1">
            <a:spLocks noChangeArrowheads="1"/>
          </p:cNvSpPr>
          <p:nvPr/>
        </p:nvSpPr>
        <p:spPr bwMode="auto">
          <a:xfrm>
            <a:off x="2362200" y="2057399"/>
            <a:ext cx="51006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solidFill>
                  <a:srgbClr val="FF0000"/>
                </a:solidFill>
                <a:latin typeface="Arial Narrow" pitchFamily="34" charset="0"/>
                <a:ea typeface="Batang" pitchFamily="18" charset="-127"/>
              </a:rPr>
              <a:t>testify to the truth.”</a:t>
            </a:r>
            <a:endParaRPr lang="en-US" sz="2800" b="1" dirty="0">
              <a:solidFill>
                <a:srgbClr val="FF0000"/>
              </a:solidFill>
              <a:latin typeface="Arial Narrow" pitchFamily="34" charset="0"/>
            </a:endParaRPr>
          </a:p>
        </p:txBody>
      </p:sp>
      <p:cxnSp>
        <p:nvCxnSpPr>
          <p:cNvPr id="6" name="Straight Connector 5"/>
          <p:cNvCxnSpPr/>
          <p:nvPr/>
        </p:nvCxnSpPr>
        <p:spPr>
          <a:xfrm>
            <a:off x="2209800" y="2826840"/>
            <a:ext cx="4343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6910955" y="2211286"/>
            <a:ext cx="1850231" cy="461665"/>
          </a:xfrm>
          <a:prstGeom prst="rect">
            <a:avLst/>
          </a:prstGeom>
          <a:noFill/>
          <a:ln w="9525">
            <a:noFill/>
            <a:miter lim="800000"/>
            <a:headEnd/>
            <a:tailEnd/>
          </a:ln>
        </p:spPr>
        <p:txBody>
          <a:bodyPr wrap="square">
            <a:spAutoFit/>
          </a:bodyPr>
          <a:lstStyle/>
          <a:p>
            <a:pPr>
              <a:defRPr/>
            </a:pPr>
            <a:r>
              <a:rPr lang="en-US" sz="2400" i="1" dirty="0">
                <a:solidFill>
                  <a:srgbClr val="00B0F0"/>
                </a:solidFill>
                <a:latin typeface="Arial Narrow" pitchFamily="34" charset="0"/>
              </a:rPr>
              <a:t>John 18:33-38</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6200" y="3111065"/>
            <a:ext cx="4924425" cy="323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246459" y="3378845"/>
            <a:ext cx="3715941"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i="1" dirty="0" smtClean="0">
                <a:solidFill>
                  <a:srgbClr val="FFFF00"/>
                </a:solidFill>
                <a:latin typeface="Arial Narrow" pitchFamily="34" charset="0"/>
                <a:ea typeface="Batang" pitchFamily="18" charset="-127"/>
              </a:rPr>
              <a:t>Jesus testified to </a:t>
            </a:r>
            <a:r>
              <a:rPr lang="en-US" sz="4400" b="1" i="1" dirty="0">
                <a:solidFill>
                  <a:srgbClr val="FFFF00"/>
                </a:solidFill>
                <a:latin typeface="Arial Narrow" pitchFamily="34" charset="0"/>
                <a:ea typeface="Batang" pitchFamily="18" charset="-127"/>
              </a:rPr>
              <a:t>the truth claims of God</a:t>
            </a:r>
            <a:r>
              <a:rPr lang="en-US" sz="4400" b="1" dirty="0">
                <a:solidFill>
                  <a:srgbClr val="FFFF00"/>
                </a:solidFill>
                <a:latin typeface="Arial Narrow" pitchFamily="34" charset="0"/>
                <a:ea typeface="Batang" pitchFamily="18" charset="-127"/>
              </a:rPr>
              <a:t>.</a:t>
            </a:r>
            <a:endParaRPr lang="en-US" sz="2800" b="1" dirty="0">
              <a:solidFill>
                <a:srgbClr val="FFFF00"/>
              </a:solidFill>
              <a:latin typeface="Arial Narrow" pitchFamily="34" charset="0"/>
            </a:endParaRPr>
          </a:p>
        </p:txBody>
      </p:sp>
      <p:sp>
        <p:nvSpPr>
          <p:cNvPr id="8" name="TextBox 7"/>
          <p:cNvSpPr txBox="1">
            <a:spLocks noChangeArrowheads="1"/>
          </p:cNvSpPr>
          <p:nvPr/>
        </p:nvSpPr>
        <p:spPr bwMode="auto">
          <a:xfrm>
            <a:off x="246458" y="3329931"/>
            <a:ext cx="3715941" cy="2800767"/>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i="1" dirty="0">
                <a:solidFill>
                  <a:srgbClr val="FFFF00"/>
                </a:solidFill>
                <a:latin typeface="Arial Narrow" pitchFamily="34" charset="0"/>
                <a:ea typeface="Batang" pitchFamily="18" charset="-127"/>
              </a:rPr>
              <a:t>To state to be true, especially when open to question</a:t>
            </a:r>
            <a:endParaRPr lang="en-US" sz="2800" b="1" dirty="0">
              <a:solidFill>
                <a:srgbClr val="FFFF00"/>
              </a:solidFill>
              <a:latin typeface="Arial Narrow" pitchFamily="34" charset="0"/>
            </a:endParaRPr>
          </a:p>
        </p:txBody>
      </p:sp>
    </p:spTree>
    <p:extLst>
      <p:ext uri="{BB962C8B-B14F-4D97-AF65-F5344CB8AC3E}">
        <p14:creationId xmlns:p14="http://schemas.microsoft.com/office/powerpoint/2010/main" xmlns="" val="24966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3000" fill="hold"/>
                                        <p:tgtEl>
                                          <p:spTgt spid="9"/>
                                        </p:tgtEl>
                                        <p:attrNameLst>
                                          <p:attrName>ppt_w</p:attrName>
                                        </p:attrNameLst>
                                      </p:cBhvr>
                                      <p:tavLst>
                                        <p:tav tm="0">
                                          <p:val>
                                            <p:fltVal val="0"/>
                                          </p:val>
                                        </p:tav>
                                        <p:tav tm="100000">
                                          <p:val>
                                            <p:strVal val="#ppt_w"/>
                                          </p:val>
                                        </p:tav>
                                      </p:tavLst>
                                    </p:anim>
                                    <p:anim calcmode="lin" valueType="num">
                                      <p:cBhvr>
                                        <p:cTn id="21" dur="3000" fill="hold"/>
                                        <p:tgtEl>
                                          <p:spTgt spid="9"/>
                                        </p:tgtEl>
                                        <p:attrNameLst>
                                          <p:attrName>ppt_h</p:attrName>
                                        </p:attrNameLst>
                                      </p:cBhvr>
                                      <p:tavLst>
                                        <p:tav tm="0">
                                          <p:val>
                                            <p:fltVal val="0"/>
                                          </p:val>
                                        </p:tav>
                                        <p:tav tm="100000">
                                          <p:val>
                                            <p:strVal val="#ppt_h"/>
                                          </p:val>
                                        </p:tav>
                                      </p:tavLst>
                                    </p:anim>
                                    <p:animEffect transition="in" filter="fade">
                                      <p:cBhvr>
                                        <p:cTn id="22" dur="3000"/>
                                        <p:tgtEl>
                                          <p:spTgt spid="9"/>
                                        </p:tgtEl>
                                      </p:cBhvr>
                                    </p:animEffect>
                                  </p:childTnLst>
                                </p:cTn>
                              </p:par>
                              <p:par>
                                <p:cTn id="23" presetID="53" presetClass="entr" presetSubtype="16"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5000" fill="hold"/>
                                        <p:tgtEl>
                                          <p:spTgt spid="4098"/>
                                        </p:tgtEl>
                                        <p:attrNameLst>
                                          <p:attrName>ppt_w</p:attrName>
                                        </p:attrNameLst>
                                      </p:cBhvr>
                                      <p:tavLst>
                                        <p:tav tm="0">
                                          <p:val>
                                            <p:fltVal val="0"/>
                                          </p:val>
                                        </p:tav>
                                        <p:tav tm="100000">
                                          <p:val>
                                            <p:strVal val="#ppt_w"/>
                                          </p:val>
                                        </p:tav>
                                      </p:tavLst>
                                    </p:anim>
                                    <p:anim calcmode="lin" valueType="num">
                                      <p:cBhvr>
                                        <p:cTn id="26" dur="5000" fill="hold"/>
                                        <p:tgtEl>
                                          <p:spTgt spid="4098"/>
                                        </p:tgtEl>
                                        <p:attrNameLst>
                                          <p:attrName>ppt_h</p:attrName>
                                        </p:attrNameLst>
                                      </p:cBhvr>
                                      <p:tavLst>
                                        <p:tav tm="0">
                                          <p:val>
                                            <p:fltVal val="0"/>
                                          </p:val>
                                        </p:tav>
                                        <p:tav tm="100000">
                                          <p:val>
                                            <p:strVal val="#ppt_h"/>
                                          </p:val>
                                        </p:tav>
                                      </p:tavLst>
                                    </p:anim>
                                    <p:animEffect transition="in" filter="fade">
                                      <p:cBhvr>
                                        <p:cTn id="27" dur="50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3000" fill="hold"/>
                                        <p:tgtEl>
                                          <p:spTgt spid="8"/>
                                        </p:tgtEl>
                                        <p:attrNameLst>
                                          <p:attrName>ppt_w</p:attrName>
                                        </p:attrNameLst>
                                      </p:cBhvr>
                                      <p:tavLst>
                                        <p:tav tm="0">
                                          <p:val>
                                            <p:fltVal val="0"/>
                                          </p:val>
                                        </p:tav>
                                        <p:tav tm="100000">
                                          <p:val>
                                            <p:strVal val="#ppt_w"/>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Effect transition="in" filter="fade">
                                      <p:cBhvr>
                                        <p:cTn id="34"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9"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04800" y="304800"/>
            <a:ext cx="8534400" cy="923330"/>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rgbClr val="FF0000"/>
                </a:solidFill>
                <a:latin typeface="Arial Narrow" pitchFamily="34" charset="0"/>
              </a:rPr>
              <a:t>How </a:t>
            </a:r>
            <a:r>
              <a:rPr lang="en-US" sz="5400" b="1" dirty="0" smtClean="0">
                <a:ln/>
                <a:solidFill>
                  <a:srgbClr val="FF0000"/>
                </a:solidFill>
                <a:latin typeface="Arial Narrow" pitchFamily="34" charset="0"/>
              </a:rPr>
              <a:t>the world reacts </a:t>
            </a:r>
            <a:r>
              <a:rPr lang="en-US" sz="5400" b="1" dirty="0">
                <a:ln/>
                <a:solidFill>
                  <a:srgbClr val="FF0000"/>
                </a:solidFill>
                <a:latin typeface="Arial Narrow" pitchFamily="34" charset="0"/>
              </a:rPr>
              <a:t>to Truth?</a:t>
            </a:r>
          </a:p>
        </p:txBody>
      </p:sp>
      <p:sp>
        <p:nvSpPr>
          <p:cNvPr id="3" name="TextBox 5"/>
          <p:cNvSpPr txBox="1">
            <a:spLocks noChangeArrowheads="1"/>
          </p:cNvSpPr>
          <p:nvPr/>
        </p:nvSpPr>
        <p:spPr bwMode="auto">
          <a:xfrm>
            <a:off x="110905" y="2057400"/>
            <a:ext cx="8534400" cy="3816429"/>
          </a:xfrm>
          <a:prstGeom prst="rect">
            <a:avLst/>
          </a:prstGeom>
          <a:solidFill>
            <a:schemeClr val="bg1"/>
          </a:solid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solidFill>
                  <a:schemeClr val="accent3"/>
                </a:solidFill>
                <a:latin typeface="Arial Narrow" pitchFamily="34" charset="0"/>
              </a:rPr>
              <a:t>Romans 1:18</a:t>
            </a:r>
          </a:p>
          <a:p>
            <a:pPr algn="ctr">
              <a:defRPr/>
            </a:pPr>
            <a:r>
              <a:rPr lang="en-US" sz="2800" dirty="0">
                <a:ln/>
                <a:solidFill>
                  <a:schemeClr val="accent3"/>
                </a:solidFill>
                <a:latin typeface="Arial Narrow" pitchFamily="34" charset="0"/>
              </a:rPr>
              <a:t>“For the wrath of God is revealed from heaven against all ungodliness and unrighteousness of men, who by their unrighteousness suppress the</a:t>
            </a:r>
            <a:r>
              <a:rPr lang="en-US" sz="2800" b="1" i="1" dirty="0">
                <a:ln/>
                <a:solidFill>
                  <a:srgbClr val="FFFF00"/>
                </a:solidFill>
                <a:latin typeface="Arial Narrow" pitchFamily="34" charset="0"/>
              </a:rPr>
              <a:t> truth</a:t>
            </a:r>
            <a:r>
              <a:rPr lang="en-US" sz="2800" dirty="0">
                <a:ln/>
                <a:solidFill>
                  <a:schemeClr val="accent3"/>
                </a:solidFill>
                <a:latin typeface="Arial Narrow" pitchFamily="34" charset="0"/>
              </a:rPr>
              <a:t>.”</a:t>
            </a:r>
          </a:p>
          <a:p>
            <a:pPr algn="ctr">
              <a:defRPr/>
            </a:pPr>
            <a:endParaRPr lang="en-US" b="1" dirty="0">
              <a:ln/>
              <a:solidFill>
                <a:schemeClr val="accent3"/>
              </a:solidFill>
              <a:latin typeface="Arial Narrow" pitchFamily="34" charset="0"/>
            </a:endParaRPr>
          </a:p>
          <a:p>
            <a:pPr algn="ctr">
              <a:defRPr/>
            </a:pPr>
            <a:r>
              <a:rPr lang="en-US" sz="2800" b="1" dirty="0">
                <a:ln/>
                <a:solidFill>
                  <a:schemeClr val="accent3"/>
                </a:solidFill>
                <a:latin typeface="Arial Narrow" pitchFamily="34" charset="0"/>
              </a:rPr>
              <a:t>Acts 20:30</a:t>
            </a:r>
          </a:p>
          <a:p>
            <a:pPr algn="ctr">
              <a:defRPr/>
            </a:pPr>
            <a:r>
              <a:rPr lang="en-US" sz="2800" dirty="0">
                <a:ln/>
                <a:solidFill>
                  <a:schemeClr val="accent3"/>
                </a:solidFill>
                <a:latin typeface="Arial Narrow" pitchFamily="34" charset="0"/>
              </a:rPr>
              <a:t>“Even from among your own group men will arise, teaching perversions of the </a:t>
            </a:r>
            <a:r>
              <a:rPr lang="en-US" sz="2800" b="1" i="1" dirty="0">
                <a:ln/>
                <a:solidFill>
                  <a:srgbClr val="FFFF00"/>
                </a:solidFill>
                <a:latin typeface="Arial Narrow" pitchFamily="34" charset="0"/>
              </a:rPr>
              <a:t>truth</a:t>
            </a:r>
            <a:r>
              <a:rPr lang="en-US" sz="2800" dirty="0">
                <a:ln/>
                <a:solidFill>
                  <a:schemeClr val="accent3"/>
                </a:solidFill>
                <a:latin typeface="Arial Narrow" pitchFamily="34" charset="0"/>
              </a:rPr>
              <a:t> to draw the disciples away after them.” </a:t>
            </a:r>
            <a:r>
              <a:rPr lang="en-US" sz="2800" b="1" dirty="0">
                <a:ln/>
                <a:solidFill>
                  <a:schemeClr val="accent3"/>
                </a:solidFill>
                <a:latin typeface="Arial Narrow" pitchFamily="34" charset="0"/>
              </a:rPr>
              <a:t>		</a:t>
            </a:r>
            <a:r>
              <a:rPr lang="en-US" sz="2000" dirty="0">
                <a:ln/>
                <a:latin typeface="Arial Narrow" pitchFamily="34" charset="0"/>
              </a:rPr>
              <a:t>The NET Bible</a:t>
            </a:r>
          </a:p>
        </p:txBody>
      </p:sp>
    </p:spTree>
    <p:extLst>
      <p:ext uri="{BB962C8B-B14F-4D97-AF65-F5344CB8AC3E}">
        <p14:creationId xmlns:p14="http://schemas.microsoft.com/office/powerpoint/2010/main" xmlns="" val="829991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04800" y="304800"/>
            <a:ext cx="8534400" cy="923330"/>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rgbClr val="FF0000"/>
                </a:solidFill>
                <a:latin typeface="Arial Narrow" pitchFamily="34" charset="0"/>
              </a:rPr>
              <a:t>How </a:t>
            </a:r>
            <a:r>
              <a:rPr lang="en-US" sz="5400" b="1" dirty="0" smtClean="0">
                <a:ln/>
                <a:solidFill>
                  <a:srgbClr val="FF0000"/>
                </a:solidFill>
                <a:latin typeface="Arial Narrow" pitchFamily="34" charset="0"/>
              </a:rPr>
              <a:t>the world reacts </a:t>
            </a:r>
            <a:r>
              <a:rPr lang="en-US" sz="5400" b="1" dirty="0">
                <a:ln/>
                <a:solidFill>
                  <a:srgbClr val="FF0000"/>
                </a:solidFill>
                <a:latin typeface="Arial Narrow" pitchFamily="34" charset="0"/>
              </a:rPr>
              <a:t>to Truth?</a:t>
            </a:r>
          </a:p>
        </p:txBody>
      </p:sp>
      <p:sp>
        <p:nvSpPr>
          <p:cNvPr id="3" name="TextBox 5"/>
          <p:cNvSpPr txBox="1">
            <a:spLocks noChangeArrowheads="1"/>
          </p:cNvSpPr>
          <p:nvPr/>
        </p:nvSpPr>
        <p:spPr bwMode="auto">
          <a:xfrm>
            <a:off x="328188" y="2057400"/>
            <a:ext cx="7966296" cy="3785652"/>
          </a:xfrm>
          <a:prstGeom prst="rect">
            <a:avLst/>
          </a:prstGeom>
          <a:solidFill>
            <a:schemeClr val="bg1"/>
          </a:solid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solidFill>
                  <a:schemeClr val="accent3"/>
                </a:solidFill>
                <a:latin typeface="Arial Narrow" pitchFamily="34" charset="0"/>
              </a:rPr>
              <a:t>Romans 2:8</a:t>
            </a:r>
          </a:p>
          <a:p>
            <a:pPr algn="ctr">
              <a:defRPr/>
            </a:pPr>
            <a:r>
              <a:rPr lang="en-US" sz="2800" dirty="0">
                <a:ln/>
                <a:solidFill>
                  <a:schemeClr val="accent3"/>
                </a:solidFill>
                <a:latin typeface="Arial Narrow" pitchFamily="34" charset="0"/>
              </a:rPr>
              <a:t>“but for those who are self-seeking and do not obey the </a:t>
            </a:r>
            <a:r>
              <a:rPr lang="en-US" sz="2800" b="1" i="1" dirty="0">
                <a:ln/>
                <a:solidFill>
                  <a:srgbClr val="FFFF00"/>
                </a:solidFill>
                <a:latin typeface="Arial Narrow" pitchFamily="34" charset="0"/>
              </a:rPr>
              <a:t>truth</a:t>
            </a:r>
            <a:r>
              <a:rPr lang="en-US" sz="2800" dirty="0">
                <a:ln/>
                <a:solidFill>
                  <a:schemeClr val="accent3"/>
                </a:solidFill>
                <a:latin typeface="Arial Narrow" pitchFamily="34" charset="0"/>
              </a:rPr>
              <a:t>, but obey unrighteousness, there will be wrath and fury</a:t>
            </a:r>
            <a:r>
              <a:rPr lang="en-US" sz="2800" dirty="0" smtClean="0">
                <a:ln/>
                <a:solidFill>
                  <a:schemeClr val="accent3"/>
                </a:solidFill>
                <a:latin typeface="Arial Narrow" pitchFamily="34" charset="0"/>
              </a:rPr>
              <a:t>.”</a:t>
            </a:r>
          </a:p>
          <a:p>
            <a:pPr algn="ctr">
              <a:defRPr/>
            </a:pPr>
            <a:endParaRPr lang="en-US" sz="1600" b="1" dirty="0">
              <a:ln/>
              <a:solidFill>
                <a:schemeClr val="accent3"/>
              </a:solidFill>
              <a:latin typeface="Arial Narrow" pitchFamily="34" charset="0"/>
            </a:endParaRPr>
          </a:p>
          <a:p>
            <a:pPr algn="ctr">
              <a:defRPr/>
            </a:pPr>
            <a:r>
              <a:rPr lang="en-US" sz="2800" b="1" dirty="0">
                <a:ln/>
                <a:solidFill>
                  <a:schemeClr val="accent3"/>
                </a:solidFill>
                <a:latin typeface="Arial Narrow" pitchFamily="34" charset="0"/>
              </a:rPr>
              <a:t>Romans 1:25</a:t>
            </a:r>
          </a:p>
          <a:p>
            <a:pPr algn="ctr">
              <a:defRPr/>
            </a:pPr>
            <a:r>
              <a:rPr lang="en-US" sz="2800" dirty="0">
                <a:ln/>
                <a:solidFill>
                  <a:schemeClr val="accent3"/>
                </a:solidFill>
                <a:latin typeface="Arial Narrow" pitchFamily="34" charset="0"/>
              </a:rPr>
              <a:t>“because they exchanged the </a:t>
            </a:r>
            <a:r>
              <a:rPr lang="en-US" sz="2800" b="1" i="1" dirty="0">
                <a:ln/>
                <a:solidFill>
                  <a:srgbClr val="FFFF00"/>
                </a:solidFill>
                <a:latin typeface="Arial Narrow" pitchFamily="34" charset="0"/>
              </a:rPr>
              <a:t>truth</a:t>
            </a:r>
            <a:r>
              <a:rPr lang="en-US" sz="2800" dirty="0">
                <a:ln/>
                <a:solidFill>
                  <a:schemeClr val="accent3"/>
                </a:solidFill>
                <a:latin typeface="Arial Narrow" pitchFamily="34" charset="0"/>
              </a:rPr>
              <a:t> about God for a lie and worshiped and served the creature rather than the Creator, who is blessed forever! Amen.”</a:t>
            </a:r>
          </a:p>
        </p:txBody>
      </p:sp>
    </p:spTree>
    <p:extLst>
      <p:ext uri="{BB962C8B-B14F-4D97-AF65-F5344CB8AC3E}">
        <p14:creationId xmlns:p14="http://schemas.microsoft.com/office/powerpoint/2010/main" xmlns="" val="1985429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2689633" y="2286000"/>
            <a:ext cx="3886200" cy="3539430"/>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800" b="1" i="1" dirty="0" smtClean="0">
                <a:ln w="11430"/>
                <a:solidFill>
                  <a:srgbClr val="0070C0"/>
                </a:solidFill>
                <a:effectLst>
                  <a:outerShdw blurRad="50800" dist="39000" dir="5460000" algn="tl">
                    <a:srgbClr val="000000">
                      <a:alpha val="38000"/>
                    </a:srgbClr>
                  </a:outerShdw>
                </a:effectLst>
                <a:latin typeface="Arial Narrow" pitchFamily="34" charset="0"/>
              </a:rPr>
              <a:t>Truth</a:t>
            </a:r>
          </a:p>
          <a:p>
            <a:pPr algn="ctr">
              <a:defRPr/>
            </a:pPr>
            <a:r>
              <a:rPr lang="en-US" sz="4800" b="1" i="1" dirty="0" smtClean="0">
                <a:ln w="11430"/>
                <a:solidFill>
                  <a:srgbClr val="C00000"/>
                </a:solidFill>
                <a:effectLst>
                  <a:outerShdw blurRad="50800" dist="39000" dir="5460000" algn="tl">
                    <a:srgbClr val="000000">
                      <a:alpha val="38000"/>
                    </a:srgbClr>
                  </a:outerShdw>
                </a:effectLst>
                <a:latin typeface="Arial Narrow" pitchFamily="34" charset="0"/>
              </a:rPr>
              <a:t>VS</a:t>
            </a:r>
          </a:p>
          <a:p>
            <a:pPr algn="ctr">
              <a:defRPr/>
            </a:pPr>
            <a:r>
              <a:rPr lang="en-US" sz="8800" b="1" i="1" dirty="0" smtClean="0">
                <a:ln w="11430"/>
                <a:solidFill>
                  <a:srgbClr val="FFFF00"/>
                </a:solidFill>
                <a:effectLst>
                  <a:outerShdw blurRad="50800" dist="39000" dir="5460000" algn="tl">
                    <a:srgbClr val="000000">
                      <a:alpha val="38000"/>
                    </a:srgbClr>
                  </a:outerShdw>
                </a:effectLst>
                <a:latin typeface="Arial Narrow" pitchFamily="34" charset="0"/>
              </a:rPr>
              <a:t>Lies</a:t>
            </a:r>
            <a:endParaRPr lang="en-US" sz="8800" b="1" i="1" dirty="0">
              <a:ln w="11430"/>
              <a:solidFill>
                <a:srgbClr val="FFFF00"/>
              </a:solidFill>
              <a:effectLst>
                <a:outerShdw blurRad="50800" dist="39000" dir="5460000" algn="tl">
                  <a:srgbClr val="000000">
                    <a:alpha val="38000"/>
                  </a:srgbClr>
                </a:outerShdw>
              </a:effectLst>
              <a:latin typeface="Arial Narrow" pitchFamily="34" charset="0"/>
            </a:endParaRPr>
          </a:p>
        </p:txBody>
      </p:sp>
      <p:sp>
        <p:nvSpPr>
          <p:cNvPr id="4" name="TextBox 6"/>
          <p:cNvSpPr txBox="1">
            <a:spLocks noChangeArrowheads="1"/>
          </p:cNvSpPr>
          <p:nvPr/>
        </p:nvSpPr>
        <p:spPr bwMode="auto">
          <a:xfrm>
            <a:off x="663606" y="457200"/>
            <a:ext cx="7743548" cy="110799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The Real Trial</a:t>
            </a:r>
            <a:r>
              <a:rPr lang="en-US" sz="6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a:t>
            </a:r>
          </a:p>
        </p:txBody>
      </p:sp>
    </p:spTree>
    <p:extLst>
      <p:ext uri="{BB962C8B-B14F-4D97-AF65-F5344CB8AC3E}">
        <p14:creationId xmlns:p14="http://schemas.microsoft.com/office/powerpoint/2010/main" xmlns="" val="63471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304800"/>
            <a:ext cx="8686800" cy="2123658"/>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latin typeface="Arial Narrow" pitchFamily="34" charset="0"/>
              </a:rPr>
              <a:t>Everyone on the side </a:t>
            </a:r>
            <a:endParaRPr lang="en-US" sz="4800" b="1" spc="50" dirty="0" smtClean="0">
              <a:ln w="11430"/>
              <a:gradFill>
                <a:gsLst>
                  <a:gs pos="25000">
                    <a:schemeClr val="accent2">
                      <a:satMod val="155000"/>
                    </a:schemeClr>
                  </a:gs>
                  <a:gs pos="100000">
                    <a:schemeClr val="accent2">
                      <a:shade val="45000"/>
                      <a:satMod val="165000"/>
                    </a:schemeClr>
                  </a:gs>
                </a:gsLst>
                <a:lin ang="5400000"/>
              </a:gradFill>
              <a:latin typeface="Arial Narrow" pitchFamily="34" charset="0"/>
            </a:endParaRPr>
          </a:p>
          <a:p>
            <a:pPr algn="ctr">
              <a:defRPr/>
            </a:pP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Arial Narrow" pitchFamily="34" charset="0"/>
              </a:rPr>
              <a:t>of </a:t>
            </a:r>
            <a:r>
              <a:rPr lang="en-US" sz="4800" b="1" spc="50" dirty="0">
                <a:ln w="11430"/>
                <a:gradFill>
                  <a:gsLst>
                    <a:gs pos="25000">
                      <a:schemeClr val="accent2">
                        <a:satMod val="155000"/>
                      </a:schemeClr>
                    </a:gs>
                    <a:gs pos="100000">
                      <a:schemeClr val="accent2">
                        <a:shade val="45000"/>
                        <a:satMod val="165000"/>
                      </a:schemeClr>
                    </a:gs>
                  </a:gsLst>
                  <a:lin ang="5400000"/>
                </a:gradFill>
                <a:latin typeface="Arial Narrow" pitchFamily="34" charset="0"/>
              </a:rPr>
              <a:t>truth listens to </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Arial Narrow" pitchFamily="34" charset="0"/>
              </a:rPr>
              <a:t>Jesus</a:t>
            </a:r>
            <a:endParaRPr lang="en-US" sz="4800" b="1" spc="50" dirty="0">
              <a:ln w="11430"/>
              <a:gradFill>
                <a:gsLst>
                  <a:gs pos="25000">
                    <a:schemeClr val="accent2">
                      <a:satMod val="155000"/>
                    </a:schemeClr>
                  </a:gs>
                  <a:gs pos="100000">
                    <a:schemeClr val="accent2">
                      <a:shade val="45000"/>
                      <a:satMod val="165000"/>
                    </a:schemeClr>
                  </a:gs>
                </a:gsLst>
                <a:lin ang="5400000"/>
              </a:gradFill>
              <a:latin typeface="Arial Narrow" pitchFamily="34" charset="0"/>
            </a:endParaRPr>
          </a:p>
          <a:p>
            <a:pPr algn="r">
              <a:defRPr/>
            </a:pP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endParaRPr>
          </a:p>
          <a:p>
            <a:pPr algn="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John 18:37</a:t>
            </a:r>
            <a:endParaRPr lang="en-US" sz="1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endParaRPr>
          </a:p>
        </p:txBody>
      </p:sp>
      <p:grpSp>
        <p:nvGrpSpPr>
          <p:cNvPr id="5" name="Group 7"/>
          <p:cNvGrpSpPr>
            <a:grpSpLocks/>
          </p:cNvGrpSpPr>
          <p:nvPr/>
        </p:nvGrpSpPr>
        <p:grpSpPr bwMode="auto">
          <a:xfrm>
            <a:off x="1200150" y="1953518"/>
            <a:ext cx="6743700" cy="2819400"/>
            <a:chOff x="106299000" y="108413550"/>
            <a:chExt cx="6743700" cy="2114550"/>
          </a:xfrm>
        </p:grpSpPr>
        <p:sp>
          <p:nvSpPr>
            <p:cNvPr id="6" name="Line 8"/>
            <p:cNvSpPr>
              <a:spLocks noChangeShapeType="1"/>
            </p:cNvSpPr>
            <p:nvPr/>
          </p:nvSpPr>
          <p:spPr bwMode="auto">
            <a:xfrm>
              <a:off x="106299000" y="108413550"/>
              <a:ext cx="6743700" cy="0"/>
            </a:xfrm>
            <a:prstGeom prst="line">
              <a:avLst/>
            </a:prstGeom>
            <a:noFill/>
            <a:ln w="38100" algn="ctr">
              <a:solidFill>
                <a:srgbClr val="FFFF00"/>
              </a:solidFill>
              <a:round/>
              <a:headEnd/>
              <a:tailEnd/>
            </a:ln>
            <a:extLst>
              <a:ext uri="{909E8E84-426E-40DD-AFC4-6F175D3DCCD1}">
                <a14:hiddenFill xmlns:a14="http://schemas.microsoft.com/office/drawing/2010/main" xmlns="">
                  <a:noFill/>
                </a14:hiddenFill>
              </a:ext>
            </a:extLst>
          </p:spPr>
          <p:txBody>
            <a:bodyPr lIns="36576" tIns="36576" rIns="36576" bIns="36576"/>
            <a:lstStyle/>
            <a:p>
              <a:endParaRPr lang="en-US"/>
            </a:p>
          </p:txBody>
        </p:sp>
        <p:sp>
          <p:nvSpPr>
            <p:cNvPr id="7" name="Line 9"/>
            <p:cNvSpPr>
              <a:spLocks noChangeShapeType="1"/>
            </p:cNvSpPr>
            <p:nvPr/>
          </p:nvSpPr>
          <p:spPr bwMode="auto">
            <a:xfrm>
              <a:off x="109785150" y="108413550"/>
              <a:ext cx="0" cy="211455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lIns="36576" tIns="36576" rIns="36576" bIns="36576"/>
            <a:lstStyle/>
            <a:p>
              <a:endParaRPr lang="en-US"/>
            </a:p>
          </p:txBody>
        </p:sp>
      </p:grpSp>
      <p:sp>
        <p:nvSpPr>
          <p:cNvPr id="8" name="TextBox 7"/>
          <p:cNvSpPr txBox="1"/>
          <p:nvPr/>
        </p:nvSpPr>
        <p:spPr>
          <a:xfrm>
            <a:off x="1047750" y="2286003"/>
            <a:ext cx="32004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Spirit of Truth</a:t>
            </a:r>
          </a:p>
        </p:txBody>
      </p:sp>
      <p:sp>
        <p:nvSpPr>
          <p:cNvPr id="9" name="TextBox 8"/>
          <p:cNvSpPr txBox="1"/>
          <p:nvPr/>
        </p:nvSpPr>
        <p:spPr>
          <a:xfrm>
            <a:off x="5010150" y="2286000"/>
            <a:ext cx="2667000" cy="107721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200" b="1" dirty="0">
                <a:ln w="11430"/>
                <a:solidFill>
                  <a:srgbClr val="00B050"/>
                </a:solidFill>
                <a:effectLst>
                  <a:outerShdw blurRad="50800" dist="39000" dir="5460000" algn="tl">
                    <a:srgbClr val="000000">
                      <a:alpha val="38000"/>
                    </a:srgbClr>
                  </a:outerShdw>
                </a:effectLst>
                <a:latin typeface="Arial" charset="0"/>
              </a:rPr>
              <a:t>Spirit of Lies</a:t>
            </a:r>
          </a:p>
          <a:p>
            <a:pPr>
              <a:defRPr/>
            </a:pPr>
            <a:r>
              <a:rPr lang="en-US" sz="3200" b="1" dirty="0">
                <a:ln w="11430"/>
                <a:solidFill>
                  <a:srgbClr val="0070C0"/>
                </a:solidFill>
                <a:effectLst>
                  <a:outerShdw blurRad="50800" dist="39000" dir="5460000" algn="tl">
                    <a:srgbClr val="000000">
                      <a:alpha val="38000"/>
                    </a:srgbClr>
                  </a:outerShdw>
                </a:effectLst>
                <a:latin typeface="Arial" charset="0"/>
              </a:rPr>
              <a:t>    </a:t>
            </a:r>
            <a:r>
              <a:rPr lang="en-US" sz="2400" b="1" dirty="0">
                <a:ln w="11430"/>
                <a:solidFill>
                  <a:srgbClr val="C00000"/>
                </a:solidFill>
                <a:effectLst>
                  <a:outerShdw blurRad="50800" dist="39000" dir="5460000" algn="tl">
                    <a:srgbClr val="000000">
                      <a:alpha val="38000"/>
                    </a:srgbClr>
                  </a:outerShdw>
                </a:effectLst>
                <a:latin typeface="Arial" charset="0"/>
              </a:rPr>
              <a:t>(falsehood)</a:t>
            </a:r>
            <a:endParaRPr lang="en-US" sz="3200" b="1" dirty="0">
              <a:ln w="11430"/>
              <a:solidFill>
                <a:srgbClr val="C00000"/>
              </a:solidFill>
              <a:effectLst>
                <a:outerShdw blurRad="50800" dist="39000" dir="5460000" algn="tl">
                  <a:srgbClr val="000000">
                    <a:alpha val="38000"/>
                  </a:srgbClr>
                </a:outerShdw>
              </a:effectLst>
              <a:latin typeface="Arial" charset="0"/>
            </a:endParaRPr>
          </a:p>
        </p:txBody>
      </p:sp>
      <p:sp>
        <p:nvSpPr>
          <p:cNvPr id="10" name="Rectangle 9"/>
          <p:cNvSpPr/>
          <p:nvPr/>
        </p:nvSpPr>
        <p:spPr>
          <a:xfrm>
            <a:off x="666750" y="3810000"/>
            <a:ext cx="79248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20"/>
          <p:cNvSpPr txBox="1">
            <a:spLocks noChangeArrowheads="1"/>
          </p:cNvSpPr>
          <p:nvPr/>
        </p:nvSpPr>
        <p:spPr bwMode="auto">
          <a:xfrm>
            <a:off x="773317" y="3733800"/>
            <a:ext cx="7620000" cy="2524125"/>
          </a:xfrm>
          <a:prstGeom prst="rect">
            <a:avLst/>
          </a:prstGeom>
          <a:noFill/>
          <a:ln w="9525">
            <a:noFill/>
            <a:miter lim="800000"/>
            <a:headEnd/>
            <a:tailEnd/>
          </a:ln>
        </p:spPr>
        <p:txBody>
          <a:bodyPr>
            <a:spAutoFit/>
          </a:bodyPr>
          <a:lstStyle/>
          <a:p>
            <a:pPr algn="ctr">
              <a:defRPr/>
            </a:pPr>
            <a:r>
              <a:rPr lang="en-US" sz="2800" b="1" dirty="0">
                <a:solidFill>
                  <a:srgbClr val="0070C0"/>
                </a:solidFill>
                <a:latin typeface="Arial Narrow" pitchFamily="34" charset="0"/>
              </a:rPr>
              <a:t>1 John 4:6</a:t>
            </a:r>
          </a:p>
          <a:p>
            <a:pPr>
              <a:defRPr/>
            </a:pPr>
            <a:r>
              <a:rPr lang="en-US" sz="2800" b="1" dirty="0">
                <a:solidFill>
                  <a:srgbClr val="0070C0"/>
                </a:solidFill>
                <a:latin typeface="Arial Narrow" pitchFamily="34" charset="0"/>
              </a:rPr>
              <a:t>“We belong to God. And those who know God </a:t>
            </a:r>
            <a:r>
              <a:rPr lang="en-US" sz="2800" b="1" dirty="0">
                <a:solidFill>
                  <a:srgbClr val="FF0000"/>
                </a:solidFill>
                <a:effectLst>
                  <a:outerShdw blurRad="38100" dist="38100" dir="2700000" algn="tl">
                    <a:srgbClr val="000000">
                      <a:alpha val="43137"/>
                    </a:srgbClr>
                  </a:outerShdw>
                </a:effectLst>
                <a:latin typeface="Arial Narrow" pitchFamily="34" charset="0"/>
              </a:rPr>
              <a:t>listen</a:t>
            </a:r>
            <a:r>
              <a:rPr lang="en-US" sz="2800" b="1" dirty="0">
                <a:solidFill>
                  <a:srgbClr val="0070C0"/>
                </a:solidFill>
                <a:latin typeface="Arial Narrow" pitchFamily="34" charset="0"/>
              </a:rPr>
              <a:t> to us. But those who don’t belong to God </a:t>
            </a:r>
            <a:r>
              <a:rPr lang="en-US" sz="2800" b="1" dirty="0">
                <a:solidFill>
                  <a:srgbClr val="0070C0"/>
                </a:solidFill>
                <a:effectLst>
                  <a:outerShdw blurRad="38100" dist="38100" dir="2700000" algn="tl">
                    <a:srgbClr val="000000">
                      <a:alpha val="43137"/>
                    </a:srgbClr>
                  </a:outerShdw>
                </a:effectLst>
                <a:latin typeface="Arial Narrow" pitchFamily="34" charset="0"/>
              </a:rPr>
              <a:t>don’t </a:t>
            </a:r>
            <a:r>
              <a:rPr lang="en-US" sz="2800" b="1" dirty="0">
                <a:solidFill>
                  <a:srgbClr val="FF0000"/>
                </a:solidFill>
                <a:effectLst>
                  <a:outerShdw blurRad="38100" dist="38100" dir="2700000" algn="tl">
                    <a:srgbClr val="000000">
                      <a:alpha val="43137"/>
                    </a:srgbClr>
                  </a:outerShdw>
                </a:effectLst>
                <a:latin typeface="Arial Narrow" pitchFamily="34" charset="0"/>
              </a:rPr>
              <a:t>listen</a:t>
            </a:r>
            <a:r>
              <a:rPr lang="en-US" sz="2800" b="1" dirty="0">
                <a:solidFill>
                  <a:srgbClr val="0070C0"/>
                </a:solidFill>
                <a:latin typeface="Arial Narrow" pitchFamily="34" charset="0"/>
              </a:rPr>
              <a:t> to us. That’s how we can tell the difference between the </a:t>
            </a:r>
            <a:r>
              <a:rPr lang="en-US" sz="2800" b="1" u="sng" dirty="0">
                <a:solidFill>
                  <a:srgbClr val="FFFF00"/>
                </a:solidFill>
                <a:latin typeface="Arial Narrow" pitchFamily="34" charset="0"/>
              </a:rPr>
              <a:t>Spirit of </a:t>
            </a:r>
            <a:r>
              <a:rPr lang="en-US" sz="2800" b="1" i="1" u="sng" dirty="0">
                <a:solidFill>
                  <a:srgbClr val="FFFF00"/>
                </a:solidFill>
                <a:effectLst>
                  <a:outerShdw blurRad="38100" dist="38100" dir="2700000" algn="tl">
                    <a:srgbClr val="000000">
                      <a:alpha val="43137"/>
                    </a:srgbClr>
                  </a:outerShdw>
                </a:effectLst>
                <a:latin typeface="Arial Narrow" pitchFamily="34" charset="0"/>
              </a:rPr>
              <a:t>truth</a:t>
            </a:r>
            <a:r>
              <a:rPr lang="en-US" sz="2800" b="1" i="1" dirty="0">
                <a:solidFill>
                  <a:srgbClr val="FFFF00"/>
                </a:solidFill>
                <a:latin typeface="Arial Narrow" pitchFamily="34" charset="0"/>
              </a:rPr>
              <a:t> </a:t>
            </a:r>
            <a:r>
              <a:rPr lang="en-US" sz="2800" b="1" dirty="0">
                <a:solidFill>
                  <a:srgbClr val="0070C0"/>
                </a:solidFill>
                <a:latin typeface="Arial Narrow" pitchFamily="34" charset="0"/>
              </a:rPr>
              <a:t>and the </a:t>
            </a:r>
            <a:r>
              <a:rPr lang="en-US" sz="2800" b="1" u="sng" dirty="0">
                <a:solidFill>
                  <a:srgbClr val="FF9900"/>
                </a:solidFill>
                <a:latin typeface="Arial Narrow" pitchFamily="34" charset="0"/>
              </a:rPr>
              <a:t>spirit of </a:t>
            </a:r>
            <a:r>
              <a:rPr lang="en-US" sz="2800" b="1" i="1" u="sng" dirty="0">
                <a:solidFill>
                  <a:srgbClr val="FF9900"/>
                </a:solidFill>
                <a:effectLst>
                  <a:outerShdw blurRad="38100" dist="38100" dir="2700000" algn="tl">
                    <a:srgbClr val="000000">
                      <a:alpha val="43137"/>
                    </a:srgbClr>
                  </a:outerShdw>
                </a:effectLst>
                <a:latin typeface="Arial Narrow" pitchFamily="34" charset="0"/>
              </a:rPr>
              <a:t>lies</a:t>
            </a:r>
            <a:r>
              <a:rPr lang="en-US" sz="2800" b="1" dirty="0">
                <a:solidFill>
                  <a:srgbClr val="0070C0"/>
                </a:solidFill>
                <a:latin typeface="Arial Narrow" pitchFamily="34" charset="0"/>
              </a:rPr>
              <a:t>.”</a:t>
            </a:r>
          </a:p>
          <a:p>
            <a:pPr>
              <a:defRPr/>
            </a:pPr>
            <a:endParaRPr lang="en-US" dirty="0">
              <a:latin typeface="Arial" charset="0"/>
            </a:endParaRPr>
          </a:p>
        </p:txBody>
      </p:sp>
    </p:spTree>
    <p:extLst>
      <p:ext uri="{BB962C8B-B14F-4D97-AF65-F5344CB8AC3E}">
        <p14:creationId xmlns:p14="http://schemas.microsoft.com/office/powerpoint/2010/main" xmlns="" val="9158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p:cNvSpPr txBox="1">
            <a:spLocks noChangeArrowheads="1"/>
          </p:cNvSpPr>
          <p:nvPr/>
        </p:nvSpPr>
        <p:spPr bwMode="auto">
          <a:xfrm>
            <a:off x="914400" y="762000"/>
            <a:ext cx="7086600" cy="4001095"/>
          </a:xfrm>
          <a:prstGeom prst="rect">
            <a:avLst/>
          </a:prstGeom>
          <a:noFill/>
          <a:ln w="9525">
            <a:noFill/>
            <a:miter lim="800000"/>
            <a:headEnd/>
            <a:tailEnd/>
          </a:ln>
        </p:spPr>
        <p:txBody>
          <a:bodyPr wrap="square">
            <a:spAutoFit/>
          </a:bodyPr>
          <a:lstStyle/>
          <a:p>
            <a:pPr algn="ctr">
              <a:defRPr/>
            </a:pPr>
            <a:r>
              <a:rPr lang="en-US" sz="3200" dirty="0">
                <a:solidFill>
                  <a:srgbClr val="00B0F0"/>
                </a:solidFill>
                <a:latin typeface="Arial Narrow" pitchFamily="34" charset="0"/>
              </a:rPr>
              <a:t>2 Thessalonians 2:9–13</a:t>
            </a:r>
          </a:p>
          <a:p>
            <a:pPr algn="ctr">
              <a:defRPr/>
            </a:pPr>
            <a:endParaRPr lang="en-US" b="1" dirty="0">
              <a:solidFill>
                <a:srgbClr val="00B0F0"/>
              </a:solidFill>
              <a:latin typeface="Arial Narrow" pitchFamily="34" charset="0"/>
            </a:endParaRPr>
          </a:p>
          <a:p>
            <a:pPr>
              <a:defRPr/>
            </a:pPr>
            <a:r>
              <a:rPr lang="en-US" sz="3200" dirty="0">
                <a:solidFill>
                  <a:srgbClr val="00B0F0"/>
                </a:solidFill>
                <a:latin typeface="Arial Narrow" pitchFamily="34" charset="0"/>
              </a:rPr>
              <a:t>“…that is, the one whose coming is in accord with the activity of Satan, with all power and signs and </a:t>
            </a:r>
            <a:r>
              <a:rPr lang="en-US" sz="3600" i="1" dirty="0">
                <a:solidFill>
                  <a:srgbClr val="FF9900"/>
                </a:solidFill>
                <a:effectLst>
                  <a:outerShdw blurRad="38100" dist="38100" dir="2700000" algn="tl">
                    <a:srgbClr val="000000">
                      <a:alpha val="43137"/>
                    </a:srgbClr>
                  </a:outerShdw>
                </a:effectLst>
                <a:latin typeface="Arial Narrow" pitchFamily="34" charset="0"/>
              </a:rPr>
              <a:t>false</a:t>
            </a:r>
            <a:r>
              <a:rPr lang="en-US" sz="3200" i="1" dirty="0">
                <a:solidFill>
                  <a:srgbClr val="00B0F0"/>
                </a:solidFill>
                <a:latin typeface="Arial Narrow" pitchFamily="34" charset="0"/>
              </a:rPr>
              <a:t> </a:t>
            </a:r>
            <a:r>
              <a:rPr lang="en-US" sz="2800" i="1" dirty="0">
                <a:solidFill>
                  <a:srgbClr val="00B050"/>
                </a:solidFill>
                <a:latin typeface="Arial Narrow" pitchFamily="34" charset="0"/>
              </a:rPr>
              <a:t>(</a:t>
            </a:r>
            <a:r>
              <a:rPr lang="en-US" sz="3200" i="1" dirty="0">
                <a:solidFill>
                  <a:srgbClr val="00B050"/>
                </a:solidFill>
                <a:latin typeface="Arial Narrow" pitchFamily="34" charset="0"/>
              </a:rPr>
              <a:t>counterfeit</a:t>
            </a:r>
            <a:r>
              <a:rPr lang="en-US" sz="2800" dirty="0">
                <a:solidFill>
                  <a:srgbClr val="00B050"/>
                </a:solidFill>
                <a:latin typeface="Arial Narrow" pitchFamily="34" charset="0"/>
              </a:rPr>
              <a:t>)  </a:t>
            </a:r>
            <a:r>
              <a:rPr lang="en-US" sz="3200" dirty="0">
                <a:solidFill>
                  <a:srgbClr val="00B0F0"/>
                </a:solidFill>
                <a:latin typeface="Arial Narrow" pitchFamily="34" charset="0"/>
              </a:rPr>
              <a:t>wonders, and with all the </a:t>
            </a:r>
            <a:r>
              <a:rPr lang="en-US" sz="3600" i="1" dirty="0">
                <a:solidFill>
                  <a:srgbClr val="FF9900"/>
                </a:solidFill>
                <a:effectLst>
                  <a:outerShdw blurRad="38100" dist="38100" dir="2700000" algn="tl">
                    <a:srgbClr val="000000">
                      <a:alpha val="43137"/>
                    </a:srgbClr>
                  </a:outerShdw>
                </a:effectLst>
                <a:latin typeface="Arial Narrow" pitchFamily="34" charset="0"/>
              </a:rPr>
              <a:t>deception</a:t>
            </a:r>
            <a:r>
              <a:rPr lang="en-US" sz="3200" dirty="0">
                <a:solidFill>
                  <a:srgbClr val="00B0F0"/>
                </a:solidFill>
                <a:latin typeface="Arial Narrow" pitchFamily="34" charset="0"/>
              </a:rPr>
              <a:t> of wickedness for those who perish, because they </a:t>
            </a:r>
            <a:r>
              <a:rPr lang="en-US" sz="3200" dirty="0">
                <a:solidFill>
                  <a:srgbClr val="00B050"/>
                </a:solidFill>
                <a:latin typeface="Arial Narrow" pitchFamily="34" charset="0"/>
              </a:rPr>
              <a:t>did not receive the</a:t>
            </a:r>
            <a:r>
              <a:rPr lang="en-US" sz="3200" dirty="0">
                <a:solidFill>
                  <a:srgbClr val="FFFF00"/>
                </a:solidFill>
                <a:latin typeface="Arial Narrow" pitchFamily="34" charset="0"/>
              </a:rPr>
              <a:t> </a:t>
            </a:r>
            <a:r>
              <a:rPr lang="en-US" sz="3600" i="1" u="sng" dirty="0">
                <a:solidFill>
                  <a:srgbClr val="FFFF00"/>
                </a:solidFill>
                <a:effectLst>
                  <a:outerShdw blurRad="38100" dist="38100" dir="2700000" algn="tl">
                    <a:srgbClr val="000000">
                      <a:alpha val="43137"/>
                    </a:srgbClr>
                  </a:outerShdw>
                </a:effectLst>
                <a:latin typeface="Arial Narrow" pitchFamily="34" charset="0"/>
              </a:rPr>
              <a:t>love of the truth </a:t>
            </a:r>
            <a:r>
              <a:rPr lang="en-US" sz="3200" dirty="0">
                <a:solidFill>
                  <a:srgbClr val="00B0F0"/>
                </a:solidFill>
                <a:latin typeface="Arial Narrow" pitchFamily="34" charset="0"/>
              </a:rPr>
              <a:t>so as to be saved.”</a:t>
            </a:r>
            <a:endParaRPr lang="en-US" sz="3200" dirty="0">
              <a:solidFill>
                <a:srgbClr val="00B0F0"/>
              </a:solidFill>
              <a:latin typeface="Arial" charset="0"/>
            </a:endParaRPr>
          </a:p>
        </p:txBody>
      </p:sp>
    </p:spTree>
    <p:extLst>
      <p:ext uri="{BB962C8B-B14F-4D97-AF65-F5344CB8AC3E}">
        <p14:creationId xmlns:p14="http://schemas.microsoft.com/office/powerpoint/2010/main" xmlns="" val="3032328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p:cNvSpPr txBox="1">
            <a:spLocks noChangeArrowheads="1"/>
          </p:cNvSpPr>
          <p:nvPr/>
        </p:nvSpPr>
        <p:spPr bwMode="auto">
          <a:xfrm>
            <a:off x="914400" y="762000"/>
            <a:ext cx="7086600" cy="5816977"/>
          </a:xfrm>
          <a:prstGeom prst="rect">
            <a:avLst/>
          </a:prstGeom>
          <a:solidFill>
            <a:schemeClr val="bg1"/>
          </a:solidFill>
          <a:ln w="9525">
            <a:noFill/>
            <a:miter lim="800000"/>
            <a:headEnd/>
            <a:tailEnd/>
          </a:ln>
        </p:spPr>
        <p:txBody>
          <a:bodyPr wrap="square">
            <a:spAutoFit/>
          </a:bodyPr>
          <a:lstStyle/>
          <a:p>
            <a:pPr algn="ctr">
              <a:defRPr/>
            </a:pPr>
            <a:r>
              <a:rPr lang="en-US" sz="3200" dirty="0">
                <a:solidFill>
                  <a:srgbClr val="00B0F0"/>
                </a:solidFill>
                <a:latin typeface="Arial Narrow" pitchFamily="34" charset="0"/>
              </a:rPr>
              <a:t>2 Thessalonians 2:9–13</a:t>
            </a:r>
          </a:p>
          <a:p>
            <a:pPr algn="ctr">
              <a:defRPr/>
            </a:pPr>
            <a:endParaRPr lang="en-US" sz="1600" b="1" dirty="0">
              <a:solidFill>
                <a:srgbClr val="00B0F0"/>
              </a:solidFill>
              <a:latin typeface="Arial Narrow" pitchFamily="34" charset="0"/>
            </a:endParaRPr>
          </a:p>
          <a:p>
            <a:pPr>
              <a:defRPr/>
            </a:pPr>
            <a:r>
              <a:rPr lang="en-US" sz="3200" dirty="0">
                <a:solidFill>
                  <a:srgbClr val="00B0F0"/>
                </a:solidFill>
                <a:latin typeface="Arial Narrow" pitchFamily="34" charset="0"/>
              </a:rPr>
              <a:t>“For this reason God will send upon them a </a:t>
            </a:r>
            <a:r>
              <a:rPr lang="en-US" sz="3200" b="1" i="1" dirty="0">
                <a:solidFill>
                  <a:srgbClr val="FFFF00"/>
                </a:solidFill>
                <a:latin typeface="Arial Narrow" pitchFamily="34" charset="0"/>
              </a:rPr>
              <a:t>deluding influence</a:t>
            </a:r>
            <a:r>
              <a:rPr lang="en-US" sz="3200" b="1" i="1" dirty="0">
                <a:solidFill>
                  <a:srgbClr val="00B0F0"/>
                </a:solidFill>
                <a:effectLst>
                  <a:outerShdw blurRad="38100" dist="38100" dir="2700000" algn="tl">
                    <a:srgbClr val="000000">
                      <a:alpha val="43137"/>
                    </a:srgbClr>
                  </a:outerShdw>
                </a:effectLst>
                <a:latin typeface="Arial Narrow" pitchFamily="34" charset="0"/>
              </a:rPr>
              <a:t> </a:t>
            </a:r>
            <a:r>
              <a:rPr lang="en-US" sz="3200" dirty="0">
                <a:solidFill>
                  <a:srgbClr val="00B0F0"/>
                </a:solidFill>
                <a:latin typeface="Arial Narrow" pitchFamily="34" charset="0"/>
              </a:rPr>
              <a:t>so that they will believe what is </a:t>
            </a:r>
            <a:r>
              <a:rPr lang="en-US" sz="3200" b="1" i="1" dirty="0">
                <a:solidFill>
                  <a:srgbClr val="FFFF00"/>
                </a:solidFill>
                <a:latin typeface="Arial Narrow" pitchFamily="34" charset="0"/>
              </a:rPr>
              <a:t>false</a:t>
            </a:r>
            <a:r>
              <a:rPr lang="en-US" sz="3200" dirty="0">
                <a:solidFill>
                  <a:srgbClr val="00B0F0"/>
                </a:solidFill>
                <a:latin typeface="Arial Narrow" pitchFamily="34" charset="0"/>
              </a:rPr>
              <a:t>, in order that they all may be judged who </a:t>
            </a:r>
            <a:r>
              <a:rPr lang="en-US" sz="3200" b="1" i="1" dirty="0">
                <a:solidFill>
                  <a:srgbClr val="FFFF00"/>
                </a:solidFill>
                <a:effectLst>
                  <a:outerShdw blurRad="38100" dist="38100" dir="2700000" algn="tl">
                    <a:srgbClr val="000000">
                      <a:alpha val="43137"/>
                    </a:srgbClr>
                  </a:outerShdw>
                </a:effectLst>
                <a:latin typeface="Arial Narrow" pitchFamily="34" charset="0"/>
              </a:rPr>
              <a:t>did not believe the truth</a:t>
            </a:r>
            <a:r>
              <a:rPr lang="en-US" sz="3200" dirty="0">
                <a:solidFill>
                  <a:srgbClr val="00B0F0"/>
                </a:solidFill>
                <a:latin typeface="Arial Narrow" pitchFamily="34" charset="0"/>
              </a:rPr>
              <a:t>, but took pleasure in wickedness. But we should always give thanks to God for you, brethren beloved by the Lord, because God has chosen you from the beginning for salvation through </a:t>
            </a:r>
            <a:r>
              <a:rPr lang="en-US" sz="3200" b="1" i="1" dirty="0">
                <a:solidFill>
                  <a:srgbClr val="00B050"/>
                </a:solidFill>
                <a:latin typeface="Arial Narrow" pitchFamily="34" charset="0"/>
              </a:rPr>
              <a:t>sanctification by the Spirit and faith in the</a:t>
            </a:r>
            <a:r>
              <a:rPr lang="en-US" sz="3200" dirty="0">
                <a:solidFill>
                  <a:srgbClr val="00B0F0"/>
                </a:solidFill>
                <a:latin typeface="Arial Narrow" pitchFamily="34" charset="0"/>
              </a:rPr>
              <a:t> </a:t>
            </a:r>
            <a:r>
              <a:rPr lang="en-US" sz="3200" b="1" i="1" dirty="0">
                <a:solidFill>
                  <a:srgbClr val="FFFF00"/>
                </a:solidFill>
                <a:effectLst>
                  <a:outerShdw blurRad="38100" dist="38100" dir="2700000" algn="tl">
                    <a:srgbClr val="000000">
                      <a:alpha val="43137"/>
                    </a:srgbClr>
                  </a:outerShdw>
                </a:effectLst>
                <a:latin typeface="Arial Narrow" pitchFamily="34" charset="0"/>
              </a:rPr>
              <a:t>truth</a:t>
            </a:r>
            <a:r>
              <a:rPr lang="en-US" sz="3200" dirty="0">
                <a:solidFill>
                  <a:srgbClr val="00B0F0"/>
                </a:solidFill>
                <a:latin typeface="Arial Narrow" pitchFamily="34" charset="0"/>
              </a:rPr>
              <a:t>.”</a:t>
            </a:r>
          </a:p>
        </p:txBody>
      </p:sp>
    </p:spTree>
    <p:extLst>
      <p:ext uri="{BB962C8B-B14F-4D97-AF65-F5344CB8AC3E}">
        <p14:creationId xmlns:p14="http://schemas.microsoft.com/office/powerpoint/2010/main" xmlns="" val="3966768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305800" cy="4893647"/>
          </a:xfrm>
          <a:prstGeom prst="rect">
            <a:avLst/>
          </a:prstGeom>
          <a:solidFill>
            <a:schemeClr val="bg1"/>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“For the time is coming when people will not endure sound teaching, but having itching ears they will accumulate for themselves teachers to suit their own passions, and will </a:t>
            </a:r>
            <a:r>
              <a:rPr lang="en-US" sz="2400" b="1" i="1" dirty="0">
                <a:ln w="11430"/>
                <a:solidFill>
                  <a:srgbClr val="00B050"/>
                </a:solidFill>
                <a:latin typeface="Arial Narrow" pitchFamily="34" charset="0"/>
              </a:rPr>
              <a:t>turn </a:t>
            </a:r>
            <a:r>
              <a:rPr lang="en-US" sz="2400" b="1" i="1" dirty="0" smtClean="0">
                <a:ln w="11430"/>
                <a:solidFill>
                  <a:srgbClr val="00B050"/>
                </a:solidFill>
                <a:latin typeface="Arial Narrow" pitchFamily="34" charset="0"/>
              </a:rPr>
              <a:t>away</a:t>
            </a:r>
            <a:r>
              <a:rPr lang="en-US"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a:t>
            </a: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from listening to the </a:t>
            </a:r>
            <a:r>
              <a:rPr lang="en-US" sz="2400" b="1" i="1" dirty="0">
                <a:ln w="11430"/>
                <a:solidFill>
                  <a:srgbClr val="FFFF00"/>
                </a:solidFill>
                <a:latin typeface="Arial Narrow" pitchFamily="34" charset="0"/>
              </a:rPr>
              <a:t>truth</a:t>
            </a: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and wander off into myths.” </a:t>
            </a:r>
          </a:p>
          <a:p>
            <a:pPr algn="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1 Timothy 4:3-4</a:t>
            </a:r>
          </a:p>
          <a:p>
            <a:endPar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endParaRPr>
          </a:p>
          <a:p>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“For the wrath of God is revealed from heaven against all ungodliness and unrighteousness of men, who by their unrighteousness </a:t>
            </a:r>
            <a:r>
              <a:rPr lang="en-US" sz="2400" b="1" i="1" dirty="0">
                <a:ln w="11430"/>
                <a:solidFill>
                  <a:srgbClr val="00B050"/>
                </a:solidFill>
                <a:latin typeface="Arial Narrow" pitchFamily="34" charset="0"/>
              </a:rPr>
              <a:t>suppress</a:t>
            </a: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the </a:t>
            </a:r>
            <a:r>
              <a:rPr lang="en-US" sz="2400" b="1" i="1" dirty="0">
                <a:ln w="11430"/>
                <a:solidFill>
                  <a:srgbClr val="FFFF00"/>
                </a:solidFill>
                <a:latin typeface="Arial Narrow" pitchFamily="34" charset="0"/>
              </a:rPr>
              <a:t>truth</a:t>
            </a: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a:t>
            </a:r>
            <a:r>
              <a:rPr lang="en-US" sz="2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a:t>
            </a: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Romans 1:18</a:t>
            </a:r>
          </a:p>
          <a:p>
            <a:endPar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endParaRPr>
          </a:p>
          <a:p>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“Even from among your own group men will arise, teaching </a:t>
            </a:r>
            <a:r>
              <a:rPr lang="en-US" sz="2400" b="1" i="1" dirty="0">
                <a:ln w="11430"/>
                <a:solidFill>
                  <a:srgbClr val="00B050"/>
                </a:solidFill>
                <a:latin typeface="Arial Narrow" pitchFamily="34" charset="0"/>
              </a:rPr>
              <a:t>perversions</a:t>
            </a: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of the </a:t>
            </a:r>
            <a:r>
              <a:rPr lang="en-US" sz="2400" b="1" i="1" dirty="0">
                <a:ln w="11430"/>
                <a:solidFill>
                  <a:srgbClr val="FFFF00"/>
                </a:solidFill>
                <a:latin typeface="Arial Narrow" pitchFamily="34" charset="0"/>
              </a:rPr>
              <a:t>truth</a:t>
            </a:r>
            <a:r>
              <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to draw the disciples away after them.” </a:t>
            </a:r>
          </a:p>
          <a:p>
            <a:pPr algn="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Acts 20:30 </a:t>
            </a:r>
          </a:p>
        </p:txBody>
      </p:sp>
      <p:sp>
        <p:nvSpPr>
          <p:cNvPr id="4" name="TextBox 6"/>
          <p:cNvSpPr txBox="1">
            <a:spLocks noChangeArrowheads="1"/>
          </p:cNvSpPr>
          <p:nvPr/>
        </p:nvSpPr>
        <p:spPr bwMode="auto">
          <a:xfrm>
            <a:off x="662126" y="228600"/>
            <a:ext cx="7743548" cy="830997"/>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i="1" spc="50" dirty="0" smtClean="0">
                <a:ln w="11430"/>
                <a:solidFill>
                  <a:srgbClr val="00B050"/>
                </a:solidFill>
                <a:effectLst>
                  <a:outerShdw blurRad="76200" dist="50800" dir="5400000" algn="tl" rotWithShape="0">
                    <a:srgbClr val="000000">
                      <a:alpha val="65000"/>
                    </a:srgbClr>
                  </a:outerShdw>
                </a:effectLst>
                <a:latin typeface="Arial Narrow" pitchFamily="34" charset="0"/>
              </a:rPr>
              <a:t>What men do to truth</a:t>
            </a:r>
            <a:r>
              <a:rPr lang="en-US"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a:t>
            </a:r>
            <a:endParaRPr lang="en-US" sz="4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endParaRPr>
          </a:p>
        </p:txBody>
      </p:sp>
    </p:spTree>
    <p:extLst>
      <p:ext uri="{BB962C8B-B14F-4D97-AF65-F5344CB8AC3E}">
        <p14:creationId xmlns:p14="http://schemas.microsoft.com/office/powerpoint/2010/main" xmlns="" val="3845615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305800" cy="4462760"/>
          </a:xfrm>
          <a:prstGeom prst="rect">
            <a:avLst/>
          </a:prstGeom>
          <a:solidFill>
            <a:schemeClr val="bg1"/>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a:t>
            </a:r>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but for those who are self-seeking and </a:t>
            </a:r>
            <a:r>
              <a:rPr lang="en-US" sz="3200" b="1" i="1" dirty="0">
                <a:ln w="11430"/>
                <a:solidFill>
                  <a:srgbClr val="00B050"/>
                </a:solidFill>
                <a:latin typeface="Arial Narrow" pitchFamily="34" charset="0"/>
              </a:rPr>
              <a:t>do not obey </a:t>
            </a:r>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the </a:t>
            </a:r>
            <a:r>
              <a:rPr lang="en-US" sz="3200" b="1" i="1" dirty="0">
                <a:ln w="11430"/>
                <a:solidFill>
                  <a:srgbClr val="FFFF00"/>
                </a:solidFill>
                <a:latin typeface="Arial Narrow" pitchFamily="34" charset="0"/>
              </a:rPr>
              <a:t>truth</a:t>
            </a:r>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but obey unrighteousness, there will be wrath and fury</a:t>
            </a:r>
            <a:r>
              <a:rPr lang="en-US"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a:t>
            </a:r>
          </a:p>
          <a:p>
            <a:pPr algn="r"/>
            <a:r>
              <a:rPr lang="en-US" sz="2000" dirty="0" smtClean="0">
                <a:ln w="11430"/>
                <a:solidFill>
                  <a:srgbClr val="00B0F0"/>
                </a:solidFill>
                <a:latin typeface="Arial Narrow" pitchFamily="34" charset="0"/>
              </a:rPr>
              <a:t>Romans </a:t>
            </a:r>
            <a:r>
              <a:rPr lang="en-US" sz="2000" dirty="0">
                <a:ln w="11430"/>
                <a:solidFill>
                  <a:srgbClr val="00B0F0"/>
                </a:solidFill>
                <a:latin typeface="Arial Narrow" pitchFamily="34" charset="0"/>
              </a:rPr>
              <a:t>2:8</a:t>
            </a:r>
          </a:p>
          <a:p>
            <a:pPr algn="r"/>
            <a:endParaRPr lang="en-US" sz="2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endParaRPr>
          </a:p>
          <a:p>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“because they </a:t>
            </a:r>
            <a:r>
              <a:rPr lang="en-US" sz="3200" b="1" i="1" dirty="0">
                <a:ln w="11430"/>
                <a:solidFill>
                  <a:srgbClr val="00B050"/>
                </a:solidFill>
                <a:latin typeface="Arial Narrow" pitchFamily="34" charset="0"/>
              </a:rPr>
              <a:t>exchanged</a:t>
            </a:r>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the </a:t>
            </a:r>
            <a:r>
              <a:rPr lang="en-US" sz="3200" b="1" i="1" dirty="0">
                <a:ln w="11430"/>
                <a:solidFill>
                  <a:srgbClr val="FFFF00"/>
                </a:solidFill>
                <a:latin typeface="Arial Narrow" pitchFamily="34" charset="0"/>
              </a:rPr>
              <a:t>truth</a:t>
            </a:r>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 about God </a:t>
            </a:r>
            <a:r>
              <a:rPr lang="en-US" sz="3200" b="1" i="1" dirty="0">
                <a:ln w="11430"/>
                <a:solidFill>
                  <a:srgbClr val="00B050"/>
                </a:solidFill>
                <a:latin typeface="Arial Narrow" pitchFamily="34" charset="0"/>
              </a:rPr>
              <a:t>for a lie </a:t>
            </a:r>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and worshiped and served the creature rather than the Creator, who is blessed forever! Amen</a:t>
            </a:r>
            <a:r>
              <a:rPr lang="en-US"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rPr>
              <a:t>.”</a:t>
            </a:r>
          </a:p>
          <a:p>
            <a:pPr algn="r"/>
            <a:r>
              <a:rPr lang="en-US" sz="2000" dirty="0">
                <a:ln w="11430"/>
                <a:solidFill>
                  <a:srgbClr val="00B0F0"/>
                </a:solidFill>
                <a:latin typeface="Arial Narrow" pitchFamily="34" charset="0"/>
              </a:rPr>
              <a:t>Romans 1:25</a:t>
            </a:r>
          </a:p>
          <a:p>
            <a:endPar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Narrow" pitchFamily="34" charset="0"/>
            </a:endParaRPr>
          </a:p>
        </p:txBody>
      </p:sp>
      <p:sp>
        <p:nvSpPr>
          <p:cNvPr id="4" name="TextBox 6"/>
          <p:cNvSpPr txBox="1">
            <a:spLocks noChangeArrowheads="1"/>
          </p:cNvSpPr>
          <p:nvPr/>
        </p:nvSpPr>
        <p:spPr bwMode="auto">
          <a:xfrm>
            <a:off x="662126" y="228600"/>
            <a:ext cx="7743548" cy="830997"/>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i="1" spc="50" dirty="0" smtClean="0">
                <a:ln w="11430"/>
                <a:solidFill>
                  <a:srgbClr val="00B050"/>
                </a:solidFill>
                <a:effectLst>
                  <a:outerShdw blurRad="76200" dist="50800" dir="5400000" algn="tl" rotWithShape="0">
                    <a:srgbClr val="000000">
                      <a:alpha val="65000"/>
                    </a:srgbClr>
                  </a:outerShdw>
                </a:effectLst>
                <a:latin typeface="Arial Narrow" pitchFamily="34" charset="0"/>
              </a:rPr>
              <a:t>What men do to truth</a:t>
            </a:r>
            <a:r>
              <a:rPr lang="en-US"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a:t>
            </a:r>
            <a:endParaRPr lang="en-US" sz="4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endParaRPr>
          </a:p>
        </p:txBody>
      </p:sp>
    </p:spTree>
    <p:extLst>
      <p:ext uri="{BB962C8B-B14F-4D97-AF65-F5344CB8AC3E}">
        <p14:creationId xmlns:p14="http://schemas.microsoft.com/office/powerpoint/2010/main" xmlns="" val="3979539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jeffreyjeffords.com/wp-content/uploads/2010/11/Chopping-Woo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648" y="152400"/>
            <a:ext cx="366201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http://upload.wikimedia.org/wikipedia/commons/f/fe/Weibliches_Idol_aus_der_Vorpalastzei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356" t="1778" r="6796" b="5743"/>
          <a:stretch>
            <a:fillRect/>
          </a:stretch>
        </p:blipFill>
        <p:spPr bwMode="auto">
          <a:xfrm>
            <a:off x="7196750" y="1574800"/>
            <a:ext cx="1219200" cy="528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8"/>
          <p:cNvGrpSpPr/>
          <p:nvPr/>
        </p:nvGrpSpPr>
        <p:grpSpPr>
          <a:xfrm>
            <a:off x="3886200" y="3886200"/>
            <a:ext cx="3429000" cy="812800"/>
            <a:chOff x="3595358" y="3632200"/>
            <a:chExt cx="3429000" cy="812800"/>
          </a:xfrm>
        </p:grpSpPr>
        <p:sp>
          <p:nvSpPr>
            <p:cNvPr id="10" name="Right Arrow 9"/>
            <p:cNvSpPr/>
            <p:nvPr/>
          </p:nvSpPr>
          <p:spPr>
            <a:xfrm>
              <a:off x="3976358" y="3632200"/>
              <a:ext cx="381000" cy="8128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357358" y="3632200"/>
              <a:ext cx="381000" cy="8128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4738358" y="3632200"/>
              <a:ext cx="381000" cy="8128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a:off x="5119358" y="3632200"/>
              <a:ext cx="381000" cy="8128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a:off x="5500358" y="3632200"/>
              <a:ext cx="381000" cy="8128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a:off x="5881358" y="3632200"/>
              <a:ext cx="381000" cy="8128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6262358" y="3632200"/>
              <a:ext cx="381000" cy="8128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3595358" y="3632200"/>
              <a:ext cx="381000" cy="8128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a:off x="6643358" y="3632200"/>
              <a:ext cx="381000" cy="8128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8"/>
          <p:cNvSpPr txBox="1"/>
          <p:nvPr/>
        </p:nvSpPr>
        <p:spPr>
          <a:xfrm>
            <a:off x="494547" y="3810000"/>
            <a:ext cx="5633896" cy="7078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from this to a god</a:t>
            </a:r>
          </a:p>
        </p:txBody>
      </p:sp>
    </p:spTree>
    <p:extLst>
      <p:ext uri="{BB962C8B-B14F-4D97-AF65-F5344CB8AC3E}">
        <p14:creationId xmlns:p14="http://schemas.microsoft.com/office/powerpoint/2010/main" xmlns="" val="126376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304800"/>
            <a:ext cx="48768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800" b="1" i="1" dirty="0">
                <a:ln w="11430"/>
                <a:solidFill>
                  <a:srgbClr val="0070C0"/>
                </a:solidFill>
                <a:effectLst>
                  <a:outerShdw blurRad="50800" dist="39000" dir="5460000" algn="tl">
                    <a:srgbClr val="000000">
                      <a:alpha val="38000"/>
                    </a:srgbClr>
                  </a:outerShdw>
                </a:effectLst>
                <a:latin typeface="Arial" charset="0"/>
              </a:rPr>
              <a:t>Isaiah </a:t>
            </a:r>
            <a:r>
              <a:rPr lang="en-US" sz="4800" b="1" i="1" dirty="0" smtClean="0">
                <a:ln w="11430"/>
                <a:solidFill>
                  <a:srgbClr val="0070C0"/>
                </a:solidFill>
                <a:effectLst>
                  <a:outerShdw blurRad="50800" dist="39000" dir="5460000" algn="tl">
                    <a:srgbClr val="000000">
                      <a:alpha val="38000"/>
                    </a:srgbClr>
                  </a:outerShdw>
                </a:effectLst>
                <a:latin typeface="Arial" charset="0"/>
              </a:rPr>
              <a:t>44:14 -15 </a:t>
            </a:r>
            <a:endParaRPr lang="en-US" sz="4800" b="1" i="1" dirty="0">
              <a:ln w="11430"/>
              <a:solidFill>
                <a:srgbClr val="0070C0"/>
              </a:solidFill>
              <a:effectLst>
                <a:outerShdw blurRad="50800" dist="39000" dir="5460000" algn="tl">
                  <a:srgbClr val="000000">
                    <a:alpha val="38000"/>
                  </a:srgbClr>
                </a:outerShdw>
              </a:effectLst>
              <a:latin typeface="Arial" charset="0"/>
            </a:endParaRPr>
          </a:p>
        </p:txBody>
      </p:sp>
      <p:sp>
        <p:nvSpPr>
          <p:cNvPr id="5" name="TextBox 6"/>
          <p:cNvSpPr txBox="1">
            <a:spLocks noChangeArrowheads="1"/>
          </p:cNvSpPr>
          <p:nvPr/>
        </p:nvSpPr>
        <p:spPr bwMode="auto">
          <a:xfrm>
            <a:off x="533400" y="1828800"/>
            <a:ext cx="7010400" cy="4524315"/>
          </a:xfrm>
          <a:prstGeom prst="rect">
            <a:avLst/>
          </a:prstGeom>
          <a:solidFill>
            <a:schemeClr val="bg1"/>
          </a:solid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a:solidFill>
                  <a:srgbClr val="0070C0"/>
                </a:solidFill>
                <a:latin typeface="Arial Narrow" pitchFamily="34" charset="0"/>
              </a:rPr>
              <a:t>“He cuts down cedars, or he chooses a cypress tree or an oak and lets it grow strong among the trees of the forest. He plants a cedar and the rain nourishes it. Then it becomes fuel for a man. He takes a part of it and warms himself; he kindles a fire and bakes bread. Also </a:t>
            </a:r>
            <a:r>
              <a:rPr lang="en-US" sz="3200" b="1" dirty="0">
                <a:solidFill>
                  <a:srgbClr val="00B050"/>
                </a:solidFill>
                <a:latin typeface="Arial Narrow" pitchFamily="34" charset="0"/>
              </a:rPr>
              <a:t>he makes a god </a:t>
            </a:r>
            <a:r>
              <a:rPr lang="en-US" sz="3200" b="1" dirty="0">
                <a:solidFill>
                  <a:srgbClr val="0070C0"/>
                </a:solidFill>
                <a:latin typeface="Arial Narrow" pitchFamily="34" charset="0"/>
              </a:rPr>
              <a:t>and worships it; </a:t>
            </a:r>
            <a:r>
              <a:rPr lang="en-US" sz="3200" b="1" dirty="0">
                <a:solidFill>
                  <a:srgbClr val="00B050"/>
                </a:solidFill>
                <a:latin typeface="Arial Narrow" pitchFamily="34" charset="0"/>
              </a:rPr>
              <a:t>he makes it an idol</a:t>
            </a:r>
            <a:r>
              <a:rPr lang="en-US" sz="3200" b="1" dirty="0">
                <a:solidFill>
                  <a:srgbClr val="0070C0"/>
                </a:solidFill>
                <a:latin typeface="Arial Narrow" pitchFamily="34" charset="0"/>
              </a:rPr>
              <a:t> and falls down before it.”</a:t>
            </a:r>
          </a:p>
        </p:txBody>
      </p:sp>
    </p:spTree>
    <p:extLst>
      <p:ext uri="{BB962C8B-B14F-4D97-AF65-F5344CB8AC3E}">
        <p14:creationId xmlns:p14="http://schemas.microsoft.com/office/powerpoint/2010/main" xmlns="" val="1538697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aryunderwood.files.wordpress.com/2009/04/jesus-pilat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447800"/>
            <a:ext cx="4019550" cy="510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6"/>
          <p:cNvSpPr txBox="1">
            <a:spLocks noChangeArrowheads="1"/>
          </p:cNvSpPr>
          <p:nvPr/>
        </p:nvSpPr>
        <p:spPr bwMode="auto">
          <a:xfrm>
            <a:off x="381000" y="1584247"/>
            <a:ext cx="4191000" cy="3816429"/>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dirty="0">
                <a:ln w="11430"/>
                <a:solidFill>
                  <a:srgbClr val="0070C0"/>
                </a:solidFill>
              </a:rPr>
              <a:t>John 18:33-38</a:t>
            </a: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tang" pitchFamily="18" charset="-127"/>
              <a:ea typeface="Batang" pitchFamily="18" charset="-127"/>
            </a:endParaRPr>
          </a:p>
          <a:p>
            <a:pPr algn="ctr">
              <a:defRPr/>
            </a:pPr>
            <a:r>
              <a:rPr lang="en-US" sz="6000" b="1" dirty="0">
                <a:ln w="11430"/>
                <a:solidFill>
                  <a:srgbClr val="C00000"/>
                </a:solidFill>
                <a:effectLst>
                  <a:outerShdw blurRad="50800" dist="39000" dir="5460000" algn="tl">
                    <a:srgbClr val="000000">
                      <a:alpha val="38000"/>
                    </a:srgbClr>
                  </a:outerShdw>
                </a:effectLst>
                <a:latin typeface="Arial Narrow" pitchFamily="34" charset="0"/>
                <a:ea typeface="Batang" pitchFamily="18" charset="-127"/>
              </a:rPr>
              <a:t>Jesus’ </a:t>
            </a:r>
          </a:p>
          <a:p>
            <a:pPr algn="ctr">
              <a:defRPr/>
            </a:pPr>
            <a:r>
              <a:rPr lang="en-US" sz="6000" b="1" dirty="0">
                <a:ln w="11430"/>
                <a:solidFill>
                  <a:srgbClr val="C00000"/>
                </a:solidFill>
                <a:effectLst>
                  <a:outerShdw blurRad="50800" dist="39000" dir="5460000" algn="tl">
                    <a:srgbClr val="000000">
                      <a:alpha val="38000"/>
                    </a:srgbClr>
                  </a:outerShdw>
                </a:effectLst>
                <a:latin typeface="Arial Narrow" pitchFamily="34" charset="0"/>
                <a:ea typeface="Batang" pitchFamily="18" charset="-127"/>
              </a:rPr>
              <a:t>discourse </a:t>
            </a:r>
          </a:p>
          <a:p>
            <a:pPr algn="ctr">
              <a:defRPr/>
            </a:pPr>
            <a:r>
              <a:rPr lang="en-US" sz="6000" b="1" dirty="0">
                <a:ln w="11430"/>
                <a:solidFill>
                  <a:srgbClr val="C00000"/>
                </a:solidFill>
                <a:effectLst>
                  <a:outerShdw blurRad="50800" dist="39000" dir="5460000" algn="tl">
                    <a:srgbClr val="000000">
                      <a:alpha val="38000"/>
                    </a:srgbClr>
                  </a:outerShdw>
                </a:effectLst>
                <a:latin typeface="Arial Narrow" pitchFamily="34" charset="0"/>
                <a:ea typeface="Batang" pitchFamily="18" charset="-127"/>
              </a:rPr>
              <a:t>with Pilot</a:t>
            </a:r>
            <a:endParaRPr lang="en-US" sz="5400" b="1" dirty="0">
              <a:ln w="11430"/>
              <a:solidFill>
                <a:srgbClr val="C00000"/>
              </a:solidFill>
              <a:effectLst>
                <a:outerShdw blurRad="50800" dist="39000" dir="5460000" algn="tl">
                  <a:srgbClr val="000000">
                    <a:alpha val="38000"/>
                  </a:srgbClr>
                </a:outerShdw>
              </a:effectLst>
              <a:latin typeface="Arial Narrow" pitchFamily="34" charset="0"/>
              <a:ea typeface="Batang" pitchFamily="18" charset="-127"/>
            </a:endParaRPr>
          </a:p>
        </p:txBody>
      </p:sp>
      <p:grpSp>
        <p:nvGrpSpPr>
          <p:cNvPr id="9" name="Group 8"/>
          <p:cNvGrpSpPr/>
          <p:nvPr/>
        </p:nvGrpSpPr>
        <p:grpSpPr>
          <a:xfrm>
            <a:off x="4833257" y="441247"/>
            <a:ext cx="3648075" cy="1143000"/>
            <a:chOff x="4833257" y="441247"/>
            <a:chExt cx="3648075" cy="1143000"/>
          </a:xfrm>
        </p:grpSpPr>
        <p:sp>
          <p:nvSpPr>
            <p:cNvPr id="7" name="Oval Callout 6"/>
            <p:cNvSpPr/>
            <p:nvPr/>
          </p:nvSpPr>
          <p:spPr>
            <a:xfrm flipH="1">
              <a:off x="4833257" y="441247"/>
              <a:ext cx="3648075" cy="1143000"/>
            </a:xfrm>
            <a:prstGeom prst="wedgeEllipseCallou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a:spLocks noChangeArrowheads="1"/>
            </p:cNvSpPr>
            <p:nvPr/>
          </p:nvSpPr>
          <p:spPr bwMode="auto">
            <a:xfrm>
              <a:off x="4866594" y="597248"/>
              <a:ext cx="3581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dirty="0">
                  <a:solidFill>
                    <a:srgbClr val="C00000"/>
                  </a:solidFill>
                  <a:latin typeface="Arial Narrow" pitchFamily="34" charset="0"/>
                </a:rPr>
                <a:t>What is truth?</a:t>
              </a:r>
            </a:p>
          </p:txBody>
        </p:sp>
      </p:grpSp>
    </p:spTree>
    <p:extLst>
      <p:ext uri="{BB962C8B-B14F-4D97-AF65-F5344CB8AC3E}">
        <p14:creationId xmlns:p14="http://schemas.microsoft.com/office/powerpoint/2010/main" xmlns="" val="125907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304800"/>
            <a:ext cx="4572000"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800" b="1" i="1" dirty="0">
                <a:ln w="11430"/>
                <a:solidFill>
                  <a:srgbClr val="0070C0"/>
                </a:solidFill>
                <a:effectLst>
                  <a:outerShdw blurRad="50800" dist="39000" dir="5460000" algn="tl">
                    <a:srgbClr val="000000">
                      <a:alpha val="38000"/>
                    </a:srgbClr>
                  </a:outerShdw>
                </a:effectLst>
                <a:latin typeface="Arial" charset="0"/>
              </a:rPr>
              <a:t>Isaiah </a:t>
            </a:r>
            <a:r>
              <a:rPr lang="en-US" sz="4800" b="1" i="1" dirty="0" smtClean="0">
                <a:ln w="11430"/>
                <a:solidFill>
                  <a:srgbClr val="0070C0"/>
                </a:solidFill>
                <a:effectLst>
                  <a:outerShdw blurRad="50800" dist="39000" dir="5460000" algn="tl">
                    <a:srgbClr val="000000">
                      <a:alpha val="38000"/>
                    </a:srgbClr>
                  </a:outerShdw>
                </a:effectLst>
                <a:latin typeface="Arial" charset="0"/>
              </a:rPr>
              <a:t>44:16-18 </a:t>
            </a:r>
            <a:endParaRPr lang="en-US" sz="4800" b="1" i="1" dirty="0">
              <a:ln w="11430"/>
              <a:solidFill>
                <a:srgbClr val="0070C0"/>
              </a:solidFill>
              <a:effectLst>
                <a:outerShdw blurRad="50800" dist="39000" dir="5460000" algn="tl">
                  <a:srgbClr val="000000">
                    <a:alpha val="38000"/>
                  </a:srgbClr>
                </a:outerShdw>
              </a:effectLst>
              <a:latin typeface="Arial" charset="0"/>
            </a:endParaRPr>
          </a:p>
        </p:txBody>
      </p:sp>
      <p:sp>
        <p:nvSpPr>
          <p:cNvPr id="5" name="TextBox 6"/>
          <p:cNvSpPr txBox="1">
            <a:spLocks noChangeArrowheads="1"/>
          </p:cNvSpPr>
          <p:nvPr/>
        </p:nvSpPr>
        <p:spPr bwMode="auto">
          <a:xfrm>
            <a:off x="522838" y="1371600"/>
            <a:ext cx="7467600" cy="5016758"/>
          </a:xfrm>
          <a:prstGeom prst="rect">
            <a:avLst/>
          </a:prstGeom>
          <a:solidFill>
            <a:schemeClr val="bg1"/>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a:solidFill>
                  <a:srgbClr val="0070C0"/>
                </a:solidFill>
                <a:latin typeface="Arial Narrow" pitchFamily="34" charset="0"/>
              </a:rPr>
              <a:t>“Half of it he burns in the fire. Over the half he eats meat; he roasts it and is satisfied. Also he warms himself and says, “Aha, I am warm, I have seen the fire!” And the rest of it </a:t>
            </a:r>
            <a:r>
              <a:rPr lang="en-US" sz="3200" b="1" dirty="0">
                <a:solidFill>
                  <a:srgbClr val="00B050"/>
                </a:solidFill>
                <a:latin typeface="Arial Narrow" pitchFamily="34" charset="0"/>
              </a:rPr>
              <a:t>he makes into a god, his idol</a:t>
            </a:r>
            <a:r>
              <a:rPr lang="en-US" sz="3200" b="1" dirty="0">
                <a:solidFill>
                  <a:srgbClr val="0070C0"/>
                </a:solidFill>
                <a:latin typeface="Arial Narrow" pitchFamily="34" charset="0"/>
              </a:rPr>
              <a:t>, and falls down to it and worships it. He prays to it and says, “</a:t>
            </a:r>
            <a:r>
              <a:rPr lang="en-US" sz="3200" b="1" dirty="0">
                <a:solidFill>
                  <a:srgbClr val="00B050"/>
                </a:solidFill>
                <a:latin typeface="Arial Narrow" pitchFamily="34" charset="0"/>
              </a:rPr>
              <a:t>Deliver me, for you are my god</a:t>
            </a:r>
            <a:r>
              <a:rPr lang="en-US" sz="3200" b="1" dirty="0">
                <a:solidFill>
                  <a:srgbClr val="0070C0"/>
                </a:solidFill>
                <a:latin typeface="Arial Narrow" pitchFamily="34" charset="0"/>
              </a:rPr>
              <a:t>!” They know not, nor do they discern, for he has shut their eyes, so that they cannot see, and their hearts, so that they cannot understand.” </a:t>
            </a:r>
          </a:p>
        </p:txBody>
      </p:sp>
    </p:spTree>
    <p:extLst>
      <p:ext uri="{BB962C8B-B14F-4D97-AF65-F5344CB8AC3E}">
        <p14:creationId xmlns:p14="http://schemas.microsoft.com/office/powerpoint/2010/main" xmlns="" val="1121281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304800"/>
            <a:ext cx="4572000" cy="830997"/>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4800" b="1" i="1" dirty="0">
                <a:ln/>
                <a:solidFill>
                  <a:srgbClr val="0070C0"/>
                </a:solidFill>
                <a:latin typeface="Arial" charset="0"/>
              </a:rPr>
              <a:t>Isaiah </a:t>
            </a:r>
            <a:r>
              <a:rPr lang="en-US" sz="4800" b="1" i="1" dirty="0" smtClean="0">
                <a:ln/>
                <a:solidFill>
                  <a:srgbClr val="0070C0"/>
                </a:solidFill>
                <a:latin typeface="Arial" charset="0"/>
              </a:rPr>
              <a:t>44:19-20 </a:t>
            </a:r>
            <a:endParaRPr lang="en-US" sz="4800" b="1" i="1" dirty="0">
              <a:ln/>
              <a:solidFill>
                <a:srgbClr val="0070C0"/>
              </a:solidFill>
              <a:latin typeface="Arial" charset="0"/>
            </a:endParaRPr>
          </a:p>
        </p:txBody>
      </p:sp>
      <p:sp>
        <p:nvSpPr>
          <p:cNvPr id="5" name="TextBox 6"/>
          <p:cNvSpPr txBox="1">
            <a:spLocks noChangeArrowheads="1"/>
          </p:cNvSpPr>
          <p:nvPr/>
        </p:nvSpPr>
        <p:spPr bwMode="auto">
          <a:xfrm>
            <a:off x="501067" y="1524000"/>
            <a:ext cx="7467600" cy="4647426"/>
          </a:xfrm>
          <a:prstGeom prst="rect">
            <a:avLst/>
          </a:prstGeom>
          <a:solidFill>
            <a:schemeClr val="bg1"/>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dirty="0">
                <a:solidFill>
                  <a:srgbClr val="0070C0"/>
                </a:solidFill>
                <a:latin typeface="Arial Narrow" pitchFamily="34" charset="0"/>
              </a:rPr>
              <a:t>“No one considers, nor is there knowledge or discernment to say, “Half of it I burned in the fire; I also baked bread on its coals; I roasted meat and have eaten. And shall I make the rest of it an abomination? </a:t>
            </a:r>
            <a:r>
              <a:rPr lang="en-US" sz="3600" b="1" dirty="0">
                <a:solidFill>
                  <a:srgbClr val="C00000"/>
                </a:solidFill>
                <a:latin typeface="Arial Narrow" pitchFamily="34" charset="0"/>
              </a:rPr>
              <a:t>Shall I fall down before a block of wood?” </a:t>
            </a:r>
            <a:endParaRPr lang="en-US" sz="3200" b="1" dirty="0">
              <a:solidFill>
                <a:srgbClr val="C00000"/>
              </a:solidFill>
              <a:latin typeface="Arial Narrow" pitchFamily="34" charset="0"/>
            </a:endParaRPr>
          </a:p>
          <a:p>
            <a:pPr eaLnBrk="1" hangingPunct="1"/>
            <a:r>
              <a:rPr lang="en-US" sz="3200" b="1" dirty="0">
                <a:solidFill>
                  <a:srgbClr val="0070C0"/>
                </a:solidFill>
                <a:latin typeface="Arial Narrow" pitchFamily="34" charset="0"/>
              </a:rPr>
              <a:t>He feeds on ashes; a deluded heart has led him astray, and he cannot deliver himself or say, </a:t>
            </a:r>
            <a:r>
              <a:rPr lang="en-US" sz="3200" b="1" dirty="0" smtClean="0">
                <a:solidFill>
                  <a:srgbClr val="FFFF00"/>
                </a:solidFill>
                <a:latin typeface="Arial Narrow" pitchFamily="34" charset="0"/>
              </a:rPr>
              <a:t>Is </a:t>
            </a:r>
            <a:r>
              <a:rPr lang="en-US" sz="3200" b="1" dirty="0">
                <a:solidFill>
                  <a:srgbClr val="FFFF00"/>
                </a:solidFill>
                <a:latin typeface="Arial Narrow" pitchFamily="34" charset="0"/>
              </a:rPr>
              <a:t>there not a lie </a:t>
            </a:r>
            <a:r>
              <a:rPr lang="en-US" sz="3200" b="1" dirty="0">
                <a:solidFill>
                  <a:srgbClr val="0070C0"/>
                </a:solidFill>
                <a:latin typeface="Arial Narrow" pitchFamily="34" charset="0"/>
              </a:rPr>
              <a:t>in my right hand?”</a:t>
            </a:r>
          </a:p>
        </p:txBody>
      </p:sp>
      <p:sp>
        <p:nvSpPr>
          <p:cNvPr id="2" name="Rectangle 1"/>
          <p:cNvSpPr/>
          <p:nvPr/>
        </p:nvSpPr>
        <p:spPr>
          <a:xfrm>
            <a:off x="1241296" y="5670684"/>
            <a:ext cx="594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670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2714" y="1676400"/>
            <a:ext cx="4572000" cy="646331"/>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a:solidFill>
                  <a:srgbClr val="0070C0"/>
                </a:solidFill>
                <a:latin typeface="Arial Narrow" pitchFamily="34" charset="0"/>
              </a:rPr>
              <a:t>Colossians 2:2–4 </a:t>
            </a:r>
          </a:p>
        </p:txBody>
      </p:sp>
      <p:sp>
        <p:nvSpPr>
          <p:cNvPr id="5" name="TextBox 6"/>
          <p:cNvSpPr txBox="1">
            <a:spLocks noChangeArrowheads="1"/>
          </p:cNvSpPr>
          <p:nvPr/>
        </p:nvSpPr>
        <p:spPr bwMode="auto">
          <a:xfrm>
            <a:off x="674914" y="2819400"/>
            <a:ext cx="7467600" cy="3170099"/>
          </a:xfrm>
          <a:prstGeom prst="rect">
            <a:avLst/>
          </a:prstGeom>
          <a:solidFill>
            <a:schemeClr val="bg1"/>
          </a:solid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“…Christ Himself, in whom are hidden all the treasures of wisdom and knowledge.  I say this in order that no one may </a:t>
            </a:r>
            <a:r>
              <a:rPr lang="en-US" sz="4000" b="1" i="1" dirty="0">
                <a:ln w="11430"/>
                <a:solidFill>
                  <a:srgbClr val="C00000"/>
                </a:solidFill>
                <a:effectLst>
                  <a:outerShdw blurRad="50800" dist="39000" dir="5460000" algn="tl">
                    <a:srgbClr val="000000">
                      <a:alpha val="38000"/>
                    </a:srgbClr>
                  </a:outerShdw>
                </a:effectLst>
                <a:latin typeface="Arial Narrow" pitchFamily="34" charset="0"/>
              </a:rPr>
              <a:t>delude</a:t>
            </a:r>
            <a:r>
              <a:rPr lang="en-US" sz="4000"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 you with </a:t>
            </a:r>
            <a:r>
              <a:rPr lang="en-US" sz="4000" b="1" i="1" dirty="0">
                <a:ln w="11430"/>
                <a:solidFill>
                  <a:srgbClr val="00B0F0"/>
                </a:solidFill>
                <a:effectLst>
                  <a:outerShdw blurRad="50800" dist="39000" dir="5460000" algn="tl">
                    <a:srgbClr val="000000">
                      <a:alpha val="38000"/>
                    </a:srgbClr>
                  </a:outerShdw>
                </a:effectLst>
                <a:latin typeface="Arial Narrow" pitchFamily="34" charset="0"/>
              </a:rPr>
              <a:t>persuasive argument</a:t>
            </a:r>
            <a:r>
              <a:rPr lang="en-US" sz="4000" b="1" i="1" dirty="0" smtClean="0">
                <a:ln w="11430"/>
                <a:solidFill>
                  <a:srgbClr val="00B0F0"/>
                </a:solidFill>
                <a:effectLst>
                  <a:outerShdw blurRad="50800" dist="39000" dir="5460000" algn="tl">
                    <a:srgbClr val="000000">
                      <a:alpha val="38000"/>
                    </a:srgbClr>
                  </a:outerShdw>
                </a:effectLst>
                <a:latin typeface="Arial Narrow" pitchFamily="34" charset="0"/>
              </a:rPr>
              <a:t>.”</a:t>
            </a:r>
            <a:endParaRPr lang="en-US" sz="2800" b="1" i="1" dirty="0">
              <a:ln w="11430"/>
              <a:solidFill>
                <a:srgbClr val="00B0F0"/>
              </a:solidFill>
              <a:effectLst>
                <a:outerShdw blurRad="50800" dist="39000" dir="5460000" algn="tl">
                  <a:srgbClr val="000000">
                    <a:alpha val="38000"/>
                  </a:srgbClr>
                </a:outerShdw>
              </a:effectLst>
              <a:latin typeface="Arial Narrow" pitchFamily="34" charset="0"/>
            </a:endParaRPr>
          </a:p>
        </p:txBody>
      </p:sp>
      <p:sp>
        <p:nvSpPr>
          <p:cNvPr id="6" name="TextBox 5"/>
          <p:cNvSpPr txBox="1"/>
          <p:nvPr/>
        </p:nvSpPr>
        <p:spPr>
          <a:xfrm>
            <a:off x="1295400" y="664029"/>
            <a:ext cx="6226629" cy="1107996"/>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en-US" sz="6600" b="1" dirty="0" smtClean="0">
                <a:ln/>
                <a:solidFill>
                  <a:schemeClr val="accent3"/>
                </a:solidFill>
                <a:latin typeface="Arial Narrow" pitchFamily="34" charset="0"/>
              </a:rPr>
              <a:t>Wisdom So-called </a:t>
            </a:r>
            <a:endParaRPr lang="en-US" sz="6600" b="1" dirty="0">
              <a:ln/>
              <a:solidFill>
                <a:schemeClr val="accent3"/>
              </a:solidFill>
              <a:latin typeface="Arial Narrow" pitchFamily="34" charset="0"/>
            </a:endParaRPr>
          </a:p>
        </p:txBody>
      </p:sp>
    </p:spTree>
    <p:extLst>
      <p:ext uri="{BB962C8B-B14F-4D97-AF65-F5344CB8AC3E}">
        <p14:creationId xmlns:p14="http://schemas.microsoft.com/office/powerpoint/2010/main" xmlns="" val="309304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926" y="990600"/>
            <a:ext cx="7010400" cy="1107996"/>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6600" b="1" dirty="0">
                <a:ln/>
                <a:solidFill>
                  <a:schemeClr val="accent3"/>
                </a:solidFill>
                <a:latin typeface="Arial Narrow" pitchFamily="34" charset="0"/>
              </a:rPr>
              <a:t>What  </a:t>
            </a:r>
            <a:r>
              <a:rPr lang="en-US" sz="4000" b="1" dirty="0">
                <a:ln/>
                <a:solidFill>
                  <a:schemeClr val="accent3"/>
                </a:solidFill>
                <a:latin typeface="Arial Narrow" pitchFamily="34" charset="0"/>
              </a:rPr>
              <a:t>IS</a:t>
            </a:r>
            <a:r>
              <a:rPr lang="en-US" sz="6600" b="1" dirty="0">
                <a:ln/>
                <a:solidFill>
                  <a:schemeClr val="accent3"/>
                </a:solidFill>
                <a:latin typeface="Arial Narrow" pitchFamily="34" charset="0"/>
              </a:rPr>
              <a:t> </a:t>
            </a:r>
            <a:r>
              <a:rPr lang="en-US" sz="6600" b="1" dirty="0" smtClean="0">
                <a:ln/>
                <a:solidFill>
                  <a:schemeClr val="accent3"/>
                </a:solidFill>
                <a:latin typeface="Arial Narrow" pitchFamily="34" charset="0"/>
              </a:rPr>
              <a:t>Truth?</a:t>
            </a:r>
            <a:endParaRPr lang="en-US" sz="6600" b="1" dirty="0">
              <a:ln/>
              <a:solidFill>
                <a:schemeClr val="accent3"/>
              </a:solidFill>
              <a:latin typeface="Arial Narrow" pitchFamily="34" charset="0"/>
            </a:endParaRPr>
          </a:p>
        </p:txBody>
      </p:sp>
      <p:sp>
        <p:nvSpPr>
          <p:cNvPr id="3" name="TextBox 2"/>
          <p:cNvSpPr txBox="1"/>
          <p:nvPr/>
        </p:nvSpPr>
        <p:spPr>
          <a:xfrm>
            <a:off x="1271726" y="3352800"/>
            <a:ext cx="6400800" cy="2308324"/>
          </a:xfrm>
          <a:prstGeom prst="rect">
            <a:avLst/>
          </a:prstGeom>
          <a:solidFill>
            <a:schemeClr val="bg1"/>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solidFill>
                  <a:srgbClr val="0070C0"/>
                </a:solidFill>
                <a:effectLst>
                  <a:outerShdw blurRad="50800" dist="39000" dir="5460000" algn="tl">
                    <a:srgbClr val="000000">
                      <a:alpha val="38000"/>
                    </a:srgbClr>
                  </a:outerShdw>
                </a:effectLst>
              </a:rPr>
              <a:t>N</a:t>
            </a:r>
            <a:r>
              <a:rPr lang="en-US" sz="4800" b="1" dirty="0" smtClean="0">
                <a:ln w="11430"/>
                <a:solidFill>
                  <a:srgbClr val="0070C0"/>
                </a:solidFill>
                <a:effectLst>
                  <a:outerShdw blurRad="50800" dist="39000" dir="5460000" algn="tl">
                    <a:srgbClr val="000000">
                      <a:alpha val="38000"/>
                    </a:srgbClr>
                  </a:outerShdw>
                </a:effectLst>
              </a:rPr>
              <a:t>ot only was </a:t>
            </a:r>
            <a:r>
              <a:rPr lang="en-US" sz="4800" b="1" dirty="0">
                <a:ln w="11430"/>
                <a:solidFill>
                  <a:srgbClr val="0070C0"/>
                </a:solidFill>
                <a:effectLst>
                  <a:outerShdw blurRad="50800" dist="39000" dir="5460000" algn="tl">
                    <a:srgbClr val="000000">
                      <a:alpha val="38000"/>
                    </a:srgbClr>
                  </a:outerShdw>
                </a:effectLst>
              </a:rPr>
              <a:t>Jesus </a:t>
            </a:r>
            <a:r>
              <a:rPr lang="en-US" sz="4800" b="1" dirty="0" smtClean="0">
                <a:ln w="11430"/>
                <a:solidFill>
                  <a:srgbClr val="0070C0"/>
                </a:solidFill>
                <a:effectLst>
                  <a:outerShdw blurRad="50800" dist="39000" dir="5460000" algn="tl">
                    <a:srgbClr val="000000">
                      <a:alpha val="38000"/>
                    </a:srgbClr>
                  </a:outerShdw>
                </a:effectLst>
              </a:rPr>
              <a:t>on </a:t>
            </a:r>
            <a:r>
              <a:rPr lang="en-US" sz="4800" b="1" dirty="0">
                <a:ln w="11430"/>
                <a:solidFill>
                  <a:srgbClr val="0070C0"/>
                </a:solidFill>
                <a:effectLst>
                  <a:outerShdw blurRad="50800" dist="39000" dir="5460000" algn="tl">
                    <a:srgbClr val="000000">
                      <a:alpha val="38000"/>
                    </a:srgbClr>
                  </a:outerShdw>
                </a:effectLst>
              </a:rPr>
              <a:t>trial, </a:t>
            </a:r>
            <a:r>
              <a:rPr lang="en-US" sz="4800" b="1" dirty="0" smtClean="0">
                <a:ln w="11430"/>
                <a:solidFill>
                  <a:srgbClr val="0070C0"/>
                </a:solidFill>
                <a:effectLst>
                  <a:outerShdw blurRad="50800" dist="39000" dir="5460000" algn="tl">
                    <a:srgbClr val="000000">
                      <a:alpha val="38000"/>
                    </a:srgbClr>
                  </a:outerShdw>
                </a:effectLst>
              </a:rPr>
              <a:t>the truth claims of God  were on </a:t>
            </a:r>
            <a:r>
              <a:rPr lang="en-US" sz="4800" b="1" dirty="0">
                <a:ln w="11430"/>
                <a:solidFill>
                  <a:srgbClr val="0070C0"/>
                </a:solidFill>
                <a:effectLst>
                  <a:outerShdw blurRad="50800" dist="39000" dir="5460000" algn="tl">
                    <a:srgbClr val="000000">
                      <a:alpha val="38000"/>
                    </a:srgbClr>
                  </a:outerShdw>
                </a:effectLst>
              </a:rPr>
              <a:t>trial.</a:t>
            </a:r>
          </a:p>
        </p:txBody>
      </p:sp>
    </p:spTree>
    <p:extLst>
      <p:ext uri="{BB962C8B-B14F-4D97-AF65-F5344CB8AC3E}">
        <p14:creationId xmlns:p14="http://schemas.microsoft.com/office/powerpoint/2010/main" xmlns="" val="27224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aryunderwood.files.wordpress.com/2009/04/jesus-pilat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447800"/>
            <a:ext cx="4019550" cy="510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8"/>
          <p:cNvGrpSpPr/>
          <p:nvPr/>
        </p:nvGrpSpPr>
        <p:grpSpPr>
          <a:xfrm>
            <a:off x="4833257" y="441247"/>
            <a:ext cx="3648075" cy="1143000"/>
            <a:chOff x="4833257" y="441247"/>
            <a:chExt cx="3648075" cy="1143000"/>
          </a:xfrm>
        </p:grpSpPr>
        <p:sp>
          <p:nvSpPr>
            <p:cNvPr id="7" name="Oval Callout 6"/>
            <p:cNvSpPr/>
            <p:nvPr/>
          </p:nvSpPr>
          <p:spPr>
            <a:xfrm flipH="1">
              <a:off x="4833257" y="441247"/>
              <a:ext cx="3648075" cy="1143000"/>
            </a:xfrm>
            <a:prstGeom prst="wedgeEllipseCallou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a:spLocks noChangeArrowheads="1"/>
            </p:cNvSpPr>
            <p:nvPr/>
          </p:nvSpPr>
          <p:spPr bwMode="auto">
            <a:xfrm>
              <a:off x="4866594" y="597248"/>
              <a:ext cx="3581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dirty="0">
                  <a:solidFill>
                    <a:srgbClr val="C00000"/>
                  </a:solidFill>
                  <a:latin typeface="Arial Narrow" pitchFamily="34" charset="0"/>
                </a:rPr>
                <a:t>What is truth?</a:t>
              </a:r>
            </a:p>
          </p:txBody>
        </p:sp>
      </p:grpSp>
      <p:sp>
        <p:nvSpPr>
          <p:cNvPr id="8" name="TextBox 5"/>
          <p:cNvSpPr txBox="1">
            <a:spLocks noChangeArrowheads="1"/>
          </p:cNvSpPr>
          <p:nvPr/>
        </p:nvSpPr>
        <p:spPr bwMode="auto">
          <a:xfrm>
            <a:off x="1066800" y="392614"/>
            <a:ext cx="2667000" cy="6001643"/>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dirty="0">
                <a:ln/>
                <a:solidFill>
                  <a:srgbClr val="00B0F0"/>
                </a:solidFill>
                <a:latin typeface="Arial Narrow" pitchFamily="34" charset="0"/>
              </a:rPr>
              <a:t>1 Timothy 6:13</a:t>
            </a:r>
          </a:p>
          <a:p>
            <a:pPr algn="ctr">
              <a:defRPr/>
            </a:pPr>
            <a:r>
              <a:rPr lang="en-US" sz="3200" b="1" dirty="0">
                <a:ln/>
                <a:solidFill>
                  <a:schemeClr val="accent3"/>
                </a:solidFill>
                <a:latin typeface="Arial Narrow" pitchFamily="34" charset="0"/>
              </a:rPr>
              <a:t>“I charge you in the presence of God, who gives life to all things, and of Christ Jesus, who testified the </a:t>
            </a:r>
            <a:r>
              <a:rPr lang="en-US" sz="3200" b="1" i="1" dirty="0">
                <a:ln/>
                <a:solidFill>
                  <a:schemeClr val="accent3"/>
                </a:solidFill>
                <a:latin typeface="Arial Narrow" pitchFamily="34" charset="0"/>
              </a:rPr>
              <a:t>good </a:t>
            </a:r>
            <a:r>
              <a:rPr lang="en-US" sz="3200" b="1" i="1" dirty="0">
                <a:ln/>
                <a:solidFill>
                  <a:srgbClr val="C00000"/>
                </a:solidFill>
                <a:latin typeface="Arial Narrow" pitchFamily="34" charset="0"/>
              </a:rPr>
              <a:t>confession</a:t>
            </a:r>
            <a:r>
              <a:rPr lang="en-US" sz="3200" b="1" dirty="0">
                <a:ln/>
                <a:solidFill>
                  <a:schemeClr val="accent3"/>
                </a:solidFill>
                <a:latin typeface="Arial Narrow" pitchFamily="34" charset="0"/>
              </a:rPr>
              <a:t> before Pontius Pilate,”</a:t>
            </a:r>
          </a:p>
        </p:txBody>
      </p:sp>
    </p:spTree>
    <p:extLst>
      <p:ext uri="{BB962C8B-B14F-4D97-AF65-F5344CB8AC3E}">
        <p14:creationId xmlns:p14="http://schemas.microsoft.com/office/powerpoint/2010/main" xmlns="" val="67438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343270" y="1752600"/>
            <a:ext cx="83058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00B050"/>
                </a:solidFill>
                <a:latin typeface="Arial Narrow" pitchFamily="34" charset="0"/>
              </a:rPr>
              <a:t>Matt 5:18   “For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until heaven and earth pass away…</a:t>
            </a:r>
          </a:p>
          <a:p>
            <a:pPr eaLnBrk="1" hangingPunct="1"/>
            <a:r>
              <a:rPr lang="en-US" sz="2000" b="1" dirty="0">
                <a:solidFill>
                  <a:srgbClr val="00B050"/>
                </a:solidFill>
                <a:latin typeface="Arial Narrow" pitchFamily="34" charset="0"/>
              </a:rPr>
              <a:t>Matt 10:15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it will be more tolerable for the land of Sodom… </a:t>
            </a:r>
          </a:p>
          <a:p>
            <a:pPr eaLnBrk="1" hangingPunct="1"/>
            <a:r>
              <a:rPr lang="en-US" sz="2000" b="1" dirty="0">
                <a:solidFill>
                  <a:srgbClr val="00B050"/>
                </a:solidFill>
                <a:latin typeface="Arial Narrow" pitchFamily="34" charset="0"/>
              </a:rPr>
              <a:t>Matt 13:17 “For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that many prophets …desired to see.. </a:t>
            </a:r>
          </a:p>
          <a:p>
            <a:pPr eaLnBrk="1" hangingPunct="1"/>
            <a:r>
              <a:rPr lang="en-US" sz="2000" b="1" dirty="0">
                <a:solidFill>
                  <a:srgbClr val="00B050"/>
                </a:solidFill>
                <a:latin typeface="Arial Narrow" pitchFamily="34" charset="0"/>
              </a:rPr>
              <a:t>Matt 16:28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there are some of those who are standing here… </a:t>
            </a:r>
          </a:p>
          <a:p>
            <a:pPr eaLnBrk="1" hangingPunct="1"/>
            <a:r>
              <a:rPr lang="en-US" sz="2000" b="1" dirty="0">
                <a:solidFill>
                  <a:srgbClr val="00B050"/>
                </a:solidFill>
                <a:latin typeface="Arial Narrow" pitchFamily="34" charset="0"/>
              </a:rPr>
              <a:t>Matt 17:20 “…for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if you have faith the size of a mustard seed, </a:t>
            </a:r>
          </a:p>
          <a:p>
            <a:pPr eaLnBrk="1" hangingPunct="1"/>
            <a:r>
              <a:rPr lang="en-US" sz="2000" b="1" dirty="0">
                <a:solidFill>
                  <a:srgbClr val="00B050"/>
                </a:solidFill>
                <a:latin typeface="Arial Narrow" pitchFamily="34" charset="0"/>
              </a:rPr>
              <a:t>Matt 18:3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unless you are converted…</a:t>
            </a:r>
          </a:p>
          <a:p>
            <a:pPr eaLnBrk="1" hangingPunct="1"/>
            <a:r>
              <a:rPr lang="en-US" sz="2000" b="1" dirty="0">
                <a:solidFill>
                  <a:srgbClr val="00B050"/>
                </a:solidFill>
                <a:latin typeface="Arial Narrow" pitchFamily="34" charset="0"/>
              </a:rPr>
              <a:t>Matt 18:18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whatever you bind on earth.. </a:t>
            </a:r>
          </a:p>
          <a:p>
            <a:pPr eaLnBrk="1" hangingPunct="1"/>
            <a:r>
              <a:rPr lang="en-US" sz="2000" b="1" dirty="0">
                <a:solidFill>
                  <a:srgbClr val="00B050"/>
                </a:solidFill>
                <a:latin typeface="Arial Narrow" pitchFamily="34" charset="0"/>
              </a:rPr>
              <a:t>Matt 19:23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it is hard for a rich man… </a:t>
            </a:r>
          </a:p>
          <a:p>
            <a:pPr eaLnBrk="1" hangingPunct="1"/>
            <a:r>
              <a:rPr lang="en-US" sz="2000" b="1" dirty="0">
                <a:solidFill>
                  <a:srgbClr val="00B050"/>
                </a:solidFill>
                <a:latin typeface="Arial Narrow" pitchFamily="34" charset="0"/>
              </a:rPr>
              <a:t>Matt 21:21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if you have faith and do not doubt,…</a:t>
            </a:r>
          </a:p>
          <a:p>
            <a:pPr eaLnBrk="1" hangingPunct="1"/>
            <a:r>
              <a:rPr lang="en-US" sz="2000" b="1" dirty="0">
                <a:solidFill>
                  <a:srgbClr val="00B050"/>
                </a:solidFill>
                <a:latin typeface="Arial Narrow" pitchFamily="34" charset="0"/>
              </a:rPr>
              <a:t>Matt 23:36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all these things will come upon this generation. </a:t>
            </a:r>
          </a:p>
          <a:p>
            <a:pPr eaLnBrk="1" hangingPunct="1"/>
            <a:r>
              <a:rPr lang="en-US" sz="2000" b="1" dirty="0">
                <a:solidFill>
                  <a:srgbClr val="00B050"/>
                </a:solidFill>
                <a:latin typeface="Arial Narrow" pitchFamily="34" charset="0"/>
              </a:rPr>
              <a:t>Matt 24:2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not one stone here will be left upon another…</a:t>
            </a:r>
          </a:p>
          <a:p>
            <a:pPr eaLnBrk="1" hangingPunct="1"/>
            <a:r>
              <a:rPr lang="en-US" sz="2000" b="1" dirty="0">
                <a:solidFill>
                  <a:srgbClr val="00B050"/>
                </a:solidFill>
                <a:latin typeface="Arial Narrow" pitchFamily="34" charset="0"/>
              </a:rPr>
              <a:t>Matt 25:40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to the extent that you did it to one… </a:t>
            </a:r>
          </a:p>
          <a:p>
            <a:pPr eaLnBrk="1" hangingPunct="1"/>
            <a:r>
              <a:rPr lang="en-US" sz="2000" b="1" dirty="0">
                <a:solidFill>
                  <a:srgbClr val="00B050"/>
                </a:solidFill>
                <a:latin typeface="Arial Narrow" pitchFamily="34" charset="0"/>
              </a:rPr>
              <a:t>Matt 26:21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that one of you will betray Me.” </a:t>
            </a:r>
          </a:p>
          <a:p>
            <a:pPr eaLnBrk="1" hangingPunct="1"/>
            <a:r>
              <a:rPr lang="en-US" sz="2000" b="1" dirty="0">
                <a:solidFill>
                  <a:srgbClr val="00B050"/>
                </a:solidFill>
                <a:latin typeface="Arial Narrow" pitchFamily="34" charset="0"/>
              </a:rPr>
              <a:t>Matt 26:34 “</a:t>
            </a:r>
            <a:r>
              <a:rPr lang="en-US" sz="2000" b="1" dirty="0">
                <a:solidFill>
                  <a:srgbClr val="92D050"/>
                </a:solidFill>
                <a:latin typeface="Arial Narrow" pitchFamily="34" charset="0"/>
              </a:rPr>
              <a:t>Truly</a:t>
            </a:r>
            <a:r>
              <a:rPr lang="en-US" sz="2000" b="1" dirty="0">
                <a:solidFill>
                  <a:srgbClr val="00B050"/>
                </a:solidFill>
                <a:latin typeface="Arial Narrow" pitchFamily="34" charset="0"/>
              </a:rPr>
              <a:t> I say to you that this very night, before a rooster crows, </a:t>
            </a:r>
          </a:p>
        </p:txBody>
      </p:sp>
      <p:sp>
        <p:nvSpPr>
          <p:cNvPr id="3" name="TextBox 2"/>
          <p:cNvSpPr txBox="1">
            <a:spLocks noChangeArrowheads="1"/>
          </p:cNvSpPr>
          <p:nvPr/>
        </p:nvSpPr>
        <p:spPr bwMode="auto">
          <a:xfrm>
            <a:off x="533400" y="353899"/>
            <a:ext cx="8229600" cy="830997"/>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Jesus on the Witness Stand</a:t>
            </a:r>
          </a:p>
        </p:txBody>
      </p:sp>
    </p:spTree>
    <p:extLst>
      <p:ext uri="{BB962C8B-B14F-4D97-AF65-F5344CB8AC3E}">
        <p14:creationId xmlns:p14="http://schemas.microsoft.com/office/powerpoint/2010/main" xmlns="" val="439791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28600" y="1524000"/>
            <a:ext cx="86868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B050"/>
                </a:solidFill>
                <a:latin typeface="Arial Narrow" pitchFamily="34" charset="0"/>
              </a:rPr>
              <a:t>John 3:3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unless one is born again </a:t>
            </a:r>
          </a:p>
          <a:p>
            <a:pPr eaLnBrk="1" hangingPunct="1"/>
            <a:r>
              <a:rPr lang="en-US" sz="2400" b="1" dirty="0">
                <a:solidFill>
                  <a:srgbClr val="00B050"/>
                </a:solidFill>
                <a:latin typeface="Arial Narrow" pitchFamily="34" charset="0"/>
              </a:rPr>
              <a:t>John 3:5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unless one is born of water</a:t>
            </a:r>
          </a:p>
          <a:p>
            <a:pPr eaLnBrk="1" hangingPunct="1"/>
            <a:r>
              <a:rPr lang="en-US" sz="2400" b="1" dirty="0">
                <a:solidFill>
                  <a:srgbClr val="00B050"/>
                </a:solidFill>
                <a:latin typeface="Arial Narrow" pitchFamily="34" charset="0"/>
              </a:rPr>
              <a:t>John 3:11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we speak…and testify </a:t>
            </a:r>
          </a:p>
          <a:p>
            <a:pPr eaLnBrk="1" hangingPunct="1"/>
            <a:r>
              <a:rPr lang="en-US" sz="2400" b="1" dirty="0">
                <a:solidFill>
                  <a:srgbClr val="00B050"/>
                </a:solidFill>
                <a:latin typeface="Arial Narrow" pitchFamily="34" charset="0"/>
              </a:rPr>
              <a:t>John 5:19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the Son can do nothing of Himself</a:t>
            </a:r>
          </a:p>
          <a:p>
            <a:pPr eaLnBrk="1" hangingPunct="1"/>
            <a:r>
              <a:rPr lang="en-US" sz="2400" b="1" dirty="0">
                <a:solidFill>
                  <a:srgbClr val="00B050"/>
                </a:solidFill>
                <a:latin typeface="Arial Narrow" pitchFamily="34" charset="0"/>
              </a:rPr>
              <a:t>John 5:24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he who hears My word,</a:t>
            </a:r>
          </a:p>
          <a:p>
            <a:pPr eaLnBrk="1" hangingPunct="1"/>
            <a:r>
              <a:rPr lang="en-US" sz="2400" b="1" dirty="0">
                <a:solidFill>
                  <a:srgbClr val="00B050"/>
                </a:solidFill>
                <a:latin typeface="Arial Narrow" pitchFamily="34" charset="0"/>
              </a:rPr>
              <a:t>John 5:25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an hour is coming </a:t>
            </a:r>
          </a:p>
          <a:p>
            <a:pPr eaLnBrk="1" hangingPunct="1"/>
            <a:r>
              <a:rPr lang="en-US" sz="2400" b="1" dirty="0">
                <a:solidFill>
                  <a:srgbClr val="00B050"/>
                </a:solidFill>
                <a:latin typeface="Arial Narrow" pitchFamily="34" charset="0"/>
              </a:rPr>
              <a:t>John 6:26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you seek</a:t>
            </a:r>
          </a:p>
          <a:p>
            <a:pPr eaLnBrk="1" hangingPunct="1"/>
            <a:r>
              <a:rPr lang="en-US" sz="2400" b="1" dirty="0">
                <a:solidFill>
                  <a:srgbClr val="00B050"/>
                </a:solidFill>
                <a:latin typeface="Arial Narrow" pitchFamily="34" charset="0"/>
              </a:rPr>
              <a:t>John 6:32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it is not Moses</a:t>
            </a:r>
          </a:p>
          <a:p>
            <a:pPr eaLnBrk="1" hangingPunct="1"/>
            <a:r>
              <a:rPr lang="en-US" sz="2400" b="1" dirty="0">
                <a:solidFill>
                  <a:srgbClr val="00B050"/>
                </a:solidFill>
                <a:latin typeface="Arial Narrow" pitchFamily="34" charset="0"/>
              </a:rPr>
              <a:t>John 6:47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he who believes has eternal life. </a:t>
            </a:r>
          </a:p>
          <a:p>
            <a:pPr eaLnBrk="1" hangingPunct="1"/>
            <a:r>
              <a:rPr lang="en-US" sz="2400" b="1" dirty="0">
                <a:solidFill>
                  <a:srgbClr val="00B050"/>
                </a:solidFill>
                <a:latin typeface="Arial Narrow" pitchFamily="34" charset="0"/>
              </a:rPr>
              <a:t>John 6:53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unless you eat the flesh </a:t>
            </a:r>
          </a:p>
          <a:p>
            <a:pPr eaLnBrk="1" hangingPunct="1"/>
            <a:r>
              <a:rPr lang="en-US" sz="2400" b="1" dirty="0">
                <a:solidFill>
                  <a:srgbClr val="00B050"/>
                </a:solidFill>
                <a:latin typeface="Arial Narrow" pitchFamily="34" charset="0"/>
              </a:rPr>
              <a:t>John 8:34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everyone who commits sin</a:t>
            </a:r>
          </a:p>
          <a:p>
            <a:pPr eaLnBrk="1" hangingPunct="1"/>
            <a:r>
              <a:rPr lang="en-US" sz="2400" b="1" dirty="0">
                <a:solidFill>
                  <a:srgbClr val="00B050"/>
                </a:solidFill>
                <a:latin typeface="Arial Narrow" pitchFamily="34" charset="0"/>
              </a:rPr>
              <a:t>John </a:t>
            </a:r>
            <a:r>
              <a:rPr lang="en-US" sz="2400" b="1" dirty="0" smtClean="0">
                <a:solidFill>
                  <a:srgbClr val="00B050"/>
                </a:solidFill>
                <a:latin typeface="Arial Narrow" pitchFamily="34" charset="0"/>
              </a:rPr>
              <a:t>8:51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if anyone keeps My word </a:t>
            </a:r>
          </a:p>
          <a:p>
            <a:pPr eaLnBrk="1" hangingPunct="1"/>
            <a:r>
              <a:rPr lang="en-US" sz="2400" b="1" dirty="0">
                <a:solidFill>
                  <a:srgbClr val="00B050"/>
                </a:solidFill>
                <a:latin typeface="Arial Narrow" pitchFamily="34" charset="0"/>
              </a:rPr>
              <a:t>John 8:58 “</a:t>
            </a:r>
            <a:r>
              <a:rPr lang="en-US" sz="2400" b="1" dirty="0">
                <a:solidFill>
                  <a:srgbClr val="92D050"/>
                </a:solidFill>
                <a:latin typeface="Arial Narrow" pitchFamily="34" charset="0"/>
              </a:rPr>
              <a:t>Truly, truly</a:t>
            </a:r>
            <a:r>
              <a:rPr lang="en-US" sz="2400" b="1" dirty="0">
                <a:solidFill>
                  <a:srgbClr val="00B050"/>
                </a:solidFill>
                <a:latin typeface="Arial Narrow" pitchFamily="34" charset="0"/>
              </a:rPr>
              <a:t>, I say to you, before Abraham was born, I am.” </a:t>
            </a:r>
          </a:p>
        </p:txBody>
      </p:sp>
      <p:sp>
        <p:nvSpPr>
          <p:cNvPr id="3" name="TextBox 2"/>
          <p:cNvSpPr txBox="1">
            <a:spLocks noChangeArrowheads="1"/>
          </p:cNvSpPr>
          <p:nvPr/>
        </p:nvSpPr>
        <p:spPr bwMode="auto">
          <a:xfrm>
            <a:off x="457200" y="419100"/>
            <a:ext cx="8229600" cy="830997"/>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Jesus on the Witness Stand</a:t>
            </a:r>
          </a:p>
        </p:txBody>
      </p:sp>
    </p:spTree>
    <p:extLst>
      <p:ext uri="{BB962C8B-B14F-4D97-AF65-F5344CB8AC3E}">
        <p14:creationId xmlns:p14="http://schemas.microsoft.com/office/powerpoint/2010/main" xmlns="" val="928245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aryunderwood.files.wordpress.com/2009/04/jesus-pilat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1095" y="2667000"/>
            <a:ext cx="2743200" cy="342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6"/>
          <p:cNvSpPr txBox="1">
            <a:spLocks noChangeArrowheads="1"/>
          </p:cNvSpPr>
          <p:nvPr/>
        </p:nvSpPr>
        <p:spPr bwMode="auto">
          <a:xfrm>
            <a:off x="1600200" y="2971800"/>
            <a:ext cx="3774489" cy="258532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i="1" dirty="0">
                <a:ln w="11430"/>
                <a:solidFill>
                  <a:srgbClr val="0070C0"/>
                </a:solidFill>
                <a:effectLst>
                  <a:outerShdw blurRad="50800" dist="39000" dir="5460000" algn="tl">
                    <a:srgbClr val="000000">
                      <a:alpha val="38000"/>
                    </a:srgbClr>
                  </a:outerShdw>
                </a:effectLst>
                <a:latin typeface="Arial Narrow" pitchFamily="34" charset="0"/>
              </a:rPr>
              <a:t>Jesus’ Truth Claims are on </a:t>
            </a:r>
            <a:r>
              <a:rPr lang="en-US" sz="5400" b="1" i="1" dirty="0" smtClean="0">
                <a:ln w="11430"/>
                <a:solidFill>
                  <a:srgbClr val="0070C0"/>
                </a:solidFill>
                <a:effectLst>
                  <a:outerShdw blurRad="50800" dist="39000" dir="5460000" algn="tl">
                    <a:srgbClr val="000000">
                      <a:alpha val="38000"/>
                    </a:srgbClr>
                  </a:outerShdw>
                </a:effectLst>
                <a:latin typeface="Arial Narrow" pitchFamily="34" charset="0"/>
              </a:rPr>
              <a:t>Trial</a:t>
            </a:r>
            <a:r>
              <a:rPr lang="en-US" sz="5400" b="1" i="1" dirty="0">
                <a:ln w="11430"/>
                <a:solidFill>
                  <a:srgbClr val="0070C0"/>
                </a:solidFill>
                <a:effectLst>
                  <a:outerShdw blurRad="50800" dist="39000" dir="5460000" algn="tl">
                    <a:srgbClr val="000000">
                      <a:alpha val="38000"/>
                    </a:srgbClr>
                  </a:outerShdw>
                </a:effectLst>
                <a:latin typeface="Arial Narrow" pitchFamily="34" charset="0"/>
              </a:rPr>
              <a:t>.</a:t>
            </a:r>
          </a:p>
        </p:txBody>
      </p:sp>
      <p:sp>
        <p:nvSpPr>
          <p:cNvPr id="4" name="TextBox 6"/>
          <p:cNvSpPr txBox="1">
            <a:spLocks noChangeArrowheads="1"/>
          </p:cNvSpPr>
          <p:nvPr/>
        </p:nvSpPr>
        <p:spPr bwMode="auto">
          <a:xfrm>
            <a:off x="663606" y="914400"/>
            <a:ext cx="7743548" cy="1107996"/>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Truth is on Trial</a:t>
            </a:r>
            <a:r>
              <a:rPr lang="en-US" sz="6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a:t>
            </a:r>
          </a:p>
        </p:txBody>
      </p:sp>
    </p:spTree>
    <p:extLst>
      <p:ext uri="{BB962C8B-B14F-4D97-AF65-F5344CB8AC3E}">
        <p14:creationId xmlns:p14="http://schemas.microsoft.com/office/powerpoint/2010/main" xmlns="" val="28837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RyZQm6C501K0eZVUhWMdSaZ2DN_JIZd1vsNucLTf2QdlbGc0lj"/>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1524000"/>
            <a:ext cx="3025052" cy="4038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6"/>
          <p:cNvSpPr txBox="1">
            <a:spLocks noChangeArrowheads="1"/>
          </p:cNvSpPr>
          <p:nvPr/>
        </p:nvSpPr>
        <p:spPr bwMode="auto">
          <a:xfrm>
            <a:off x="457200" y="762000"/>
            <a:ext cx="5333999" cy="2431435"/>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i="1" dirty="0">
                <a:ln/>
                <a:solidFill>
                  <a:schemeClr val="accent3"/>
                </a:solidFill>
                <a:latin typeface="Arial Narrow" pitchFamily="34" charset="0"/>
              </a:rPr>
              <a:t>God’s </a:t>
            </a:r>
          </a:p>
          <a:p>
            <a:pPr algn="ctr">
              <a:defRPr/>
            </a:pPr>
            <a:r>
              <a:rPr lang="en-US" sz="5400" b="1" i="1" dirty="0">
                <a:ln/>
                <a:solidFill>
                  <a:schemeClr val="accent3"/>
                </a:solidFill>
                <a:latin typeface="Arial Narrow" pitchFamily="34" charset="0"/>
              </a:rPr>
              <a:t>Truth Claim</a:t>
            </a:r>
          </a:p>
          <a:p>
            <a:pPr algn="ctr">
              <a:defRPr/>
            </a:pPr>
            <a:r>
              <a:rPr lang="en-US" sz="4000" b="1" i="1" dirty="0">
                <a:ln/>
                <a:solidFill>
                  <a:schemeClr val="accent3"/>
                </a:solidFill>
                <a:latin typeface="Arial Narrow" pitchFamily="34" charset="0"/>
              </a:rPr>
              <a:t>“You will die</a:t>
            </a:r>
            <a:r>
              <a:rPr lang="en-US" sz="3200" b="1" i="1" dirty="0" smtClean="0">
                <a:ln/>
                <a:solidFill>
                  <a:schemeClr val="accent3"/>
                </a:solidFill>
                <a:latin typeface="Arial Narrow" pitchFamily="34" charset="0"/>
              </a:rPr>
              <a:t>.” </a:t>
            </a:r>
            <a:r>
              <a:rPr lang="en-US" sz="2800" b="1" i="1" dirty="0" smtClean="0">
                <a:ln/>
                <a:solidFill>
                  <a:schemeClr val="accent3"/>
                </a:solidFill>
                <a:latin typeface="Arial Narrow" pitchFamily="34" charset="0"/>
              </a:rPr>
              <a:t>Gen 2:17</a:t>
            </a:r>
            <a:endParaRPr lang="en-US" sz="2400" b="1" i="1" dirty="0">
              <a:ln/>
              <a:solidFill>
                <a:schemeClr val="accent3"/>
              </a:solidFill>
              <a:latin typeface="Arial Narrow" pitchFamily="34" charset="0"/>
            </a:endParaRPr>
          </a:p>
        </p:txBody>
      </p:sp>
      <p:sp>
        <p:nvSpPr>
          <p:cNvPr id="4" name="TextBox 6"/>
          <p:cNvSpPr txBox="1">
            <a:spLocks noChangeArrowheads="1"/>
          </p:cNvSpPr>
          <p:nvPr/>
        </p:nvSpPr>
        <p:spPr bwMode="auto">
          <a:xfrm>
            <a:off x="766438" y="3657600"/>
            <a:ext cx="4948562" cy="2185214"/>
          </a:xfrm>
          <a:prstGeom prst="rect">
            <a:avLst/>
          </a:prstGeom>
          <a:noFill/>
          <a:ln w="9525">
            <a:noFill/>
            <a:miter lim="800000"/>
            <a:headEnd/>
            <a:tailEnd/>
          </a:ln>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800" b="1" i="1" dirty="0">
                <a:ln/>
                <a:solidFill>
                  <a:srgbClr val="FF0000"/>
                </a:solidFill>
                <a:latin typeface="Arial Narrow" pitchFamily="34" charset="0"/>
              </a:rPr>
              <a:t>Satan's </a:t>
            </a:r>
          </a:p>
          <a:p>
            <a:pPr algn="ctr">
              <a:defRPr/>
            </a:pPr>
            <a:r>
              <a:rPr lang="en-US" sz="4800" b="1" i="1" dirty="0">
                <a:ln/>
                <a:solidFill>
                  <a:srgbClr val="FF0000"/>
                </a:solidFill>
                <a:latin typeface="Arial Narrow" pitchFamily="34" charset="0"/>
              </a:rPr>
              <a:t>Truth Claim</a:t>
            </a:r>
          </a:p>
          <a:p>
            <a:pPr algn="ctr">
              <a:defRPr/>
            </a:pPr>
            <a:r>
              <a:rPr lang="en-US" sz="3600" b="1" i="1" dirty="0">
                <a:ln/>
                <a:solidFill>
                  <a:srgbClr val="FF0000"/>
                </a:solidFill>
                <a:latin typeface="Arial Narrow" pitchFamily="34" charset="0"/>
              </a:rPr>
              <a:t>“You will not die</a:t>
            </a:r>
            <a:r>
              <a:rPr lang="en-US" sz="2800" b="1" i="1" dirty="0" smtClean="0">
                <a:ln/>
                <a:solidFill>
                  <a:srgbClr val="FF0000"/>
                </a:solidFill>
                <a:latin typeface="Arial Narrow" pitchFamily="34" charset="0"/>
              </a:rPr>
              <a:t>.</a:t>
            </a:r>
            <a:r>
              <a:rPr lang="en-US" sz="3600" b="1" i="1" dirty="0" smtClean="0">
                <a:ln/>
                <a:solidFill>
                  <a:srgbClr val="FF0000"/>
                </a:solidFill>
                <a:latin typeface="Arial Narrow" pitchFamily="34" charset="0"/>
              </a:rPr>
              <a:t>”</a:t>
            </a:r>
            <a:r>
              <a:rPr lang="en-US" sz="3600" b="1" i="1" dirty="0">
                <a:ln/>
                <a:solidFill>
                  <a:srgbClr val="FF0000"/>
                </a:solidFill>
                <a:latin typeface="Arial Narrow" pitchFamily="34" charset="0"/>
              </a:rPr>
              <a:t> </a:t>
            </a:r>
            <a:r>
              <a:rPr lang="en-US" sz="2800" b="1" i="1" dirty="0">
                <a:ln/>
                <a:solidFill>
                  <a:srgbClr val="FF0000"/>
                </a:solidFill>
                <a:latin typeface="Arial Narrow" pitchFamily="34" charset="0"/>
              </a:rPr>
              <a:t>Gen </a:t>
            </a:r>
            <a:r>
              <a:rPr lang="en-US" sz="2800" b="1" i="1" dirty="0" smtClean="0">
                <a:ln/>
                <a:solidFill>
                  <a:srgbClr val="FF0000"/>
                </a:solidFill>
                <a:latin typeface="Arial Narrow" pitchFamily="34" charset="0"/>
              </a:rPr>
              <a:t>3:4</a:t>
            </a:r>
            <a:endParaRPr lang="en-US" sz="2800" b="1" i="1" dirty="0">
              <a:ln/>
              <a:solidFill>
                <a:srgbClr val="FF0000"/>
              </a:solidFill>
              <a:latin typeface="Arial Narrow" pitchFamily="34" charset="0"/>
            </a:endParaRPr>
          </a:p>
        </p:txBody>
      </p:sp>
    </p:spTree>
    <p:extLst>
      <p:ext uri="{BB962C8B-B14F-4D97-AF65-F5344CB8AC3E}">
        <p14:creationId xmlns:p14="http://schemas.microsoft.com/office/powerpoint/2010/main" xmlns="" val="1481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6"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5000"/>
                                        <p:tgtEl>
                                          <p:spTgt spid="1026"/>
                                        </p:tgtEl>
                                      </p:cBhvr>
                                    </p:animEffect>
                                  </p:childTnLst>
                                </p:cTn>
                              </p:par>
                            </p:childTnLst>
                          </p:cTn>
                        </p:par>
                        <p:par>
                          <p:cTn id="13" fill="hold">
                            <p:stCondLst>
                              <p:cond delay="5000"/>
                            </p:stCondLst>
                            <p:childTnLst>
                              <p:par>
                                <p:cTn id="14" presetID="53" presetClass="entr" presetSubtype="16" fill="hold" grpId="0" nodeType="afterEffect">
                                  <p:stCondLst>
                                    <p:cond delay="200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0" fill="hold"/>
                                        <p:tgtEl>
                                          <p:spTgt spid="4"/>
                                        </p:tgtEl>
                                        <p:attrNameLst>
                                          <p:attrName>ppt_w</p:attrName>
                                        </p:attrNameLst>
                                      </p:cBhvr>
                                      <p:tavLst>
                                        <p:tav tm="0">
                                          <p:val>
                                            <p:fltVal val="0"/>
                                          </p:val>
                                        </p:tav>
                                        <p:tav tm="100000">
                                          <p:val>
                                            <p:strVal val="#ppt_w"/>
                                          </p:val>
                                        </p:tav>
                                      </p:tavLst>
                                    </p:anim>
                                    <p:anim calcmode="lin" valueType="num">
                                      <p:cBhvr>
                                        <p:cTn id="17" dur="3000" fill="hold"/>
                                        <p:tgtEl>
                                          <p:spTgt spid="4"/>
                                        </p:tgtEl>
                                        <p:attrNameLst>
                                          <p:attrName>ppt_h</p:attrName>
                                        </p:attrNameLst>
                                      </p:cBhvr>
                                      <p:tavLst>
                                        <p:tav tm="0">
                                          <p:val>
                                            <p:fltVal val="0"/>
                                          </p:val>
                                        </p:tav>
                                        <p:tav tm="100000">
                                          <p:val>
                                            <p:strVal val="#ppt_h"/>
                                          </p:val>
                                        </p:tav>
                                      </p:tavLst>
                                    </p:anim>
                                    <p:animEffect transition="in" filter="fade">
                                      <p:cBhvr>
                                        <p:cTn id="1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749</TotalTime>
  <Words>1903</Words>
  <Application>Microsoft Office PowerPoint</Application>
  <PresentationFormat>On-screen Show (4:3)</PresentationFormat>
  <Paragraphs>159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Mylar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dc:creator>
  <cp:lastModifiedBy>User</cp:lastModifiedBy>
  <cp:revision>40</cp:revision>
  <dcterms:created xsi:type="dcterms:W3CDTF">2013-03-13T22:03:23Z</dcterms:created>
  <dcterms:modified xsi:type="dcterms:W3CDTF">2013-06-22T00:22:25Z</dcterms:modified>
</cp:coreProperties>
</file>