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9" r:id="rId4"/>
    <p:sldId id="261" r:id="rId5"/>
    <p:sldId id="262" r:id="rId6"/>
    <p:sldId id="257" r:id="rId7"/>
    <p:sldId id="263" r:id="rId8"/>
    <p:sldId id="264" r:id="rId9"/>
    <p:sldId id="265" r:id="rId10"/>
    <p:sldId id="266" r:id="rId11"/>
    <p:sldId id="267" r:id="rId12"/>
    <p:sldId id="260" r:id="rId13"/>
    <p:sldId id="268" r:id="rId14"/>
    <p:sldId id="269" r:id="rId15"/>
    <p:sldId id="271" r:id="rId16"/>
    <p:sldId id="272" r:id="rId17"/>
    <p:sldId id="273"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262C"/>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38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7/20/2013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7/20/2013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7/20/2013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94C8"/>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7/20/2013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7/20/2013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262C"/>
        </a:solidFill>
        <a:effectLst/>
      </p:bgPr>
    </p:bg>
    <p:spTree>
      <p:nvGrpSpPr>
        <p:cNvPr id="1" name=""/>
        <p:cNvGrpSpPr/>
        <p:nvPr/>
      </p:nvGrpSpPr>
      <p:grpSpPr>
        <a:xfrm>
          <a:off x="0" y="0"/>
          <a:ext cx="0" cy="0"/>
          <a:chOff x="0" y="0"/>
          <a:chExt cx="0" cy="0"/>
        </a:xfrm>
      </p:grpSpPr>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0094C8"/>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457200"/>
            <a:ext cx="7772400" cy="1143000"/>
          </a:xfrm>
        </p:spPr>
        <p:txBody>
          <a:bodyPr>
            <a:noAutofit/>
          </a:bodyPr>
          <a:lstStyle/>
          <a:p>
            <a:r>
              <a:rPr lang="en-US" dirty="0" smtClean="0"/>
              <a:t>In My Father’s Business</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Learning from Jesus</a:t>
            </a:r>
            <a:endParaRPr lang="en-US" sz="4400" dirty="0"/>
          </a:p>
        </p:txBody>
      </p:sp>
      <p:pic>
        <p:nvPicPr>
          <p:cNvPr id="5" name="Picture 4" descr="my-fathers-business-by-james-seward-6176.jpg"/>
          <p:cNvPicPr>
            <a:picLocks noChangeAspect="1"/>
          </p:cNvPicPr>
          <p:nvPr/>
        </p:nvPicPr>
        <p:blipFill>
          <a:blip r:embed="rId3" cstate="print">
            <a:lum bright="8000" contrast="15000"/>
          </a:blip>
          <a:stretch>
            <a:fillRect/>
          </a:stretch>
        </p:blipFill>
        <p:spPr>
          <a:xfrm>
            <a:off x="1219200" y="1828800"/>
            <a:ext cx="6705600" cy="3276600"/>
          </a:xfrm>
          <a:prstGeom prst="rect">
            <a:avLst/>
          </a:prstGeom>
          <a:effectLst>
            <a:glow rad="139700">
              <a:schemeClr val="accent6">
                <a:satMod val="175000"/>
                <a:alpha val="40000"/>
              </a:schemeClr>
            </a:glo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y-fathers-business-by-james-seward-6176.jpg"/>
          <p:cNvPicPr>
            <a:picLocks noChangeAspect="1"/>
          </p:cNvPicPr>
          <p:nvPr/>
        </p:nvPicPr>
        <p:blipFill>
          <a:blip r:embed="rId2" cstate="print">
            <a:lum bright="8000" contrast="15000"/>
          </a:blip>
          <a:stretch>
            <a:fillRect/>
          </a:stretch>
        </p:blipFill>
        <p:spPr>
          <a:xfrm>
            <a:off x="1600200" y="1600200"/>
            <a:ext cx="5029200" cy="2457450"/>
          </a:xfrm>
          <a:prstGeom prst="rect">
            <a:avLst/>
          </a:prstGeom>
          <a:effectLst>
            <a:glow rad="139700">
              <a:schemeClr val="accent6">
                <a:satMod val="175000"/>
                <a:alpha val="40000"/>
              </a:schemeClr>
            </a:glow>
          </a:effectLst>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7010400" cy="1143000"/>
          </a:xfrm>
        </p:spPr>
        <p:txBody>
          <a:bodyPr>
            <a:normAutofit fontScale="90000"/>
          </a:bodyPr>
          <a:lstStyle/>
          <a:p>
            <a:r>
              <a:rPr lang="en-US" dirty="0" smtClean="0"/>
              <a:t>Jesus takes responsibility for his own spiritual growth..</a:t>
            </a:r>
            <a:endParaRPr lang="en-US" dirty="0"/>
          </a:p>
        </p:txBody>
      </p:sp>
      <p:sp>
        <p:nvSpPr>
          <p:cNvPr id="4" name="Content Placeholder 3"/>
          <p:cNvSpPr>
            <a:spLocks noGrp="1"/>
          </p:cNvSpPr>
          <p:nvPr>
            <p:ph idx="1"/>
          </p:nvPr>
        </p:nvSpPr>
        <p:spPr>
          <a:xfrm>
            <a:off x="304800" y="4114800"/>
            <a:ext cx="8229600" cy="2133599"/>
          </a:xfrm>
        </p:spPr>
        <p:txBody>
          <a:bodyPr>
            <a:normAutofit/>
          </a:bodyPr>
          <a:lstStyle/>
          <a:p>
            <a:r>
              <a:rPr lang="en-US" sz="3200" dirty="0" smtClean="0"/>
              <a:t>Luke 2:49 And He said to them, "Why did you seek Me? Did you not know that I must be about My Father's business?" </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y-fathers-business-by-james-seward-6176.jpg"/>
          <p:cNvPicPr>
            <a:picLocks noChangeAspect="1"/>
          </p:cNvPicPr>
          <p:nvPr/>
        </p:nvPicPr>
        <p:blipFill>
          <a:blip r:embed="rId2" cstate="print">
            <a:lum bright="8000" contrast="15000"/>
          </a:blip>
          <a:stretch>
            <a:fillRect/>
          </a:stretch>
        </p:blipFill>
        <p:spPr>
          <a:xfrm>
            <a:off x="6096000" y="381000"/>
            <a:ext cx="2819400" cy="1377661"/>
          </a:xfrm>
          <a:prstGeom prst="rect">
            <a:avLst/>
          </a:prstGeom>
          <a:effectLst>
            <a:glow rad="139700">
              <a:schemeClr val="accent6">
                <a:satMod val="175000"/>
                <a:alpha val="40000"/>
              </a:schemeClr>
            </a:glow>
          </a:effectLst>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7010400" cy="1143000"/>
          </a:xfrm>
        </p:spPr>
        <p:txBody>
          <a:bodyPr>
            <a:normAutofit fontScale="90000"/>
          </a:bodyPr>
          <a:lstStyle/>
          <a:p>
            <a:r>
              <a:rPr lang="en-US" dirty="0" smtClean="0"/>
              <a:t>Jesus accepted being subject to His parents..</a:t>
            </a:r>
            <a:endParaRPr lang="en-US" dirty="0"/>
          </a:p>
        </p:txBody>
      </p:sp>
      <p:sp>
        <p:nvSpPr>
          <p:cNvPr id="4" name="Content Placeholder 3"/>
          <p:cNvSpPr>
            <a:spLocks noGrp="1"/>
          </p:cNvSpPr>
          <p:nvPr>
            <p:ph idx="1"/>
          </p:nvPr>
        </p:nvSpPr>
        <p:spPr>
          <a:xfrm>
            <a:off x="304800" y="1981200"/>
            <a:ext cx="8305800" cy="4267199"/>
          </a:xfrm>
        </p:spPr>
        <p:txBody>
          <a:bodyPr>
            <a:normAutofit/>
          </a:bodyPr>
          <a:lstStyle/>
          <a:p>
            <a:r>
              <a:rPr lang="en-US" sz="3200" dirty="0" smtClean="0"/>
              <a:t>Luke 2:50-52 But they did not understand the statement which He spoke to them. 51 Then He went down with them and came to Nazareth, and was (continued in) subject to them, but His mother kept all these things in her heart.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sus-nazareth-110.jpg"/>
          <p:cNvPicPr>
            <a:picLocks noChangeAspect="1"/>
          </p:cNvPicPr>
          <p:nvPr/>
        </p:nvPicPr>
        <p:blipFill>
          <a:blip r:embed="rId2" cstate="print"/>
          <a:stretch>
            <a:fillRect/>
          </a:stretch>
        </p:blipFill>
        <p:spPr>
          <a:xfrm>
            <a:off x="1143000" y="1219200"/>
            <a:ext cx="2745894" cy="2114550"/>
          </a:xfrm>
          <a:prstGeom prst="rect">
            <a:avLst/>
          </a:prstGeom>
        </p:spPr>
      </p:pic>
      <p:pic>
        <p:nvPicPr>
          <p:cNvPr id="5" name="Picture 4" descr="carpenter.jpg"/>
          <p:cNvPicPr>
            <a:picLocks noChangeAspect="1"/>
          </p:cNvPicPr>
          <p:nvPr/>
        </p:nvPicPr>
        <p:blipFill>
          <a:blip r:embed="rId3" cstate="print"/>
          <a:srcRect b="29911"/>
          <a:stretch>
            <a:fillRect/>
          </a:stretch>
        </p:blipFill>
        <p:spPr>
          <a:xfrm>
            <a:off x="4038600" y="1219200"/>
            <a:ext cx="3534896" cy="2087197"/>
          </a:xfrm>
          <a:prstGeom prst="rect">
            <a:avLst/>
          </a:prstGeom>
        </p:spPr>
      </p:pic>
      <p:sp>
        <p:nvSpPr>
          <p:cNvPr id="6" name="Title 5"/>
          <p:cNvSpPr>
            <a:spLocks noGrp="1"/>
          </p:cNvSpPr>
          <p:nvPr>
            <p:ph type="title"/>
          </p:nvPr>
        </p:nvSpPr>
        <p:spPr/>
        <p:txBody>
          <a:bodyPr>
            <a:normAutofit fontScale="90000"/>
          </a:bodyPr>
          <a:lstStyle/>
          <a:p>
            <a:r>
              <a:rPr lang="en-US" dirty="0" smtClean="0"/>
              <a:t>Jesus accepted being subject to His parents..</a:t>
            </a:r>
            <a:endParaRPr lang="en-US" dirty="0"/>
          </a:p>
        </p:txBody>
      </p:sp>
      <p:sp>
        <p:nvSpPr>
          <p:cNvPr id="7" name="Content Placeholder 6"/>
          <p:cNvSpPr>
            <a:spLocks noGrp="1"/>
          </p:cNvSpPr>
          <p:nvPr>
            <p:ph idx="1"/>
          </p:nvPr>
        </p:nvSpPr>
        <p:spPr>
          <a:xfrm>
            <a:off x="228600" y="2590800"/>
            <a:ext cx="8686800" cy="3810000"/>
          </a:xfrm>
        </p:spPr>
        <p:txBody>
          <a:bodyPr>
            <a:normAutofit fontScale="92500" lnSpcReduction="20000"/>
          </a:bodyPr>
          <a:lstStyle/>
          <a:p>
            <a:r>
              <a:rPr lang="en-US" dirty="0" smtClean="0"/>
              <a:t>“He who does not teach his son a trade teaches him to steal”</a:t>
            </a:r>
          </a:p>
          <a:p>
            <a:r>
              <a:rPr lang="en-US" sz="3500" dirty="0" smtClean="0"/>
              <a:t>Mark 6:3 Is this not the carpenter, the Son of Mary, and brother of James, </a:t>
            </a:r>
            <a:r>
              <a:rPr lang="en-US" sz="3500" dirty="0" err="1" smtClean="0"/>
              <a:t>Joses</a:t>
            </a:r>
            <a:r>
              <a:rPr lang="en-US" sz="3500" dirty="0" smtClean="0"/>
              <a:t>, Judas, and Simon? And are not His sisters here with us?" So they were offended at Him. </a:t>
            </a:r>
          </a:p>
          <a:p>
            <a:r>
              <a:rPr lang="en-US" sz="3500" dirty="0" smtClean="0"/>
              <a:t>He grew as a young man learning skills, being human (Phil 2:5-8; Heb 5:8-9)</a:t>
            </a:r>
          </a:p>
          <a:p>
            <a:endParaRPr lang="en-US" sz="3500"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sus-nazareth-110.jpg"/>
          <p:cNvPicPr>
            <a:picLocks noChangeAspect="1"/>
          </p:cNvPicPr>
          <p:nvPr/>
        </p:nvPicPr>
        <p:blipFill>
          <a:blip r:embed="rId2" cstate="print"/>
          <a:stretch>
            <a:fillRect/>
          </a:stretch>
        </p:blipFill>
        <p:spPr>
          <a:xfrm>
            <a:off x="1143000" y="1219200"/>
            <a:ext cx="2745894" cy="2114550"/>
          </a:xfrm>
          <a:prstGeom prst="rect">
            <a:avLst/>
          </a:prstGeom>
        </p:spPr>
      </p:pic>
      <p:pic>
        <p:nvPicPr>
          <p:cNvPr id="5" name="Picture 4" descr="carpenter.jpg"/>
          <p:cNvPicPr>
            <a:picLocks noChangeAspect="1"/>
          </p:cNvPicPr>
          <p:nvPr/>
        </p:nvPicPr>
        <p:blipFill>
          <a:blip r:embed="rId3" cstate="print"/>
          <a:srcRect b="29911"/>
          <a:stretch>
            <a:fillRect/>
          </a:stretch>
        </p:blipFill>
        <p:spPr>
          <a:xfrm>
            <a:off x="4038600" y="1219200"/>
            <a:ext cx="3534896" cy="2087197"/>
          </a:xfrm>
          <a:prstGeom prst="rect">
            <a:avLst/>
          </a:prstGeom>
        </p:spPr>
      </p:pic>
      <p:sp>
        <p:nvSpPr>
          <p:cNvPr id="6" name="Title 5"/>
          <p:cNvSpPr>
            <a:spLocks noGrp="1"/>
          </p:cNvSpPr>
          <p:nvPr>
            <p:ph type="title"/>
          </p:nvPr>
        </p:nvSpPr>
        <p:spPr/>
        <p:txBody>
          <a:bodyPr>
            <a:normAutofit fontScale="90000"/>
          </a:bodyPr>
          <a:lstStyle/>
          <a:p>
            <a:r>
              <a:rPr lang="en-US" dirty="0" smtClean="0"/>
              <a:t>He continued to grow in every area..</a:t>
            </a:r>
            <a:endParaRPr lang="en-US" dirty="0"/>
          </a:p>
        </p:txBody>
      </p:sp>
      <p:sp>
        <p:nvSpPr>
          <p:cNvPr id="7" name="Content Placeholder 6"/>
          <p:cNvSpPr>
            <a:spLocks noGrp="1"/>
          </p:cNvSpPr>
          <p:nvPr>
            <p:ph idx="1"/>
          </p:nvPr>
        </p:nvSpPr>
        <p:spPr>
          <a:xfrm>
            <a:off x="228600" y="2590800"/>
            <a:ext cx="8686800" cy="3810000"/>
          </a:xfrm>
        </p:spPr>
        <p:txBody>
          <a:bodyPr>
            <a:normAutofit/>
          </a:bodyPr>
          <a:lstStyle/>
          <a:p>
            <a:r>
              <a:rPr lang="en-US" dirty="0" smtClean="0"/>
              <a:t>Luke 2:52  And Jesus increased in wisdom and stature, and in favor with God and men. </a:t>
            </a:r>
          </a:p>
          <a:p>
            <a:r>
              <a:rPr lang="en-US" sz="3200" dirty="0" smtClean="0"/>
              <a:t>Luke 2:40 And the Child grew and became strong in spirit, filled with wisdom; and the grace of God was upon Him. </a:t>
            </a:r>
          </a:p>
          <a:p>
            <a:endParaRPr lang="en-US" sz="35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gh-road-header.jpg"/>
          <p:cNvPicPr>
            <a:picLocks noChangeAspect="1"/>
          </p:cNvPicPr>
          <p:nvPr/>
        </p:nvPicPr>
        <p:blipFill>
          <a:blip r:embed="rId2" cstate="print"/>
          <a:stretch>
            <a:fillRect/>
          </a:stretch>
        </p:blipFill>
        <p:spPr>
          <a:xfrm>
            <a:off x="0" y="1295400"/>
            <a:ext cx="9144000" cy="2414649"/>
          </a:xfrm>
          <a:prstGeom prst="rect">
            <a:avLst/>
          </a:prstGeom>
        </p:spPr>
      </p:pic>
      <p:sp>
        <p:nvSpPr>
          <p:cNvPr id="2" name="Title 1"/>
          <p:cNvSpPr>
            <a:spLocks noGrp="1"/>
          </p:cNvSpPr>
          <p:nvPr>
            <p:ph type="title"/>
          </p:nvPr>
        </p:nvSpPr>
        <p:spPr/>
        <p:txBody>
          <a:bodyPr>
            <a:normAutofit fontScale="90000"/>
          </a:bodyPr>
          <a:lstStyle/>
          <a:p>
            <a:r>
              <a:rPr lang="en-US" dirty="0" smtClean="0"/>
              <a:t>Lessons we can learn..</a:t>
            </a:r>
            <a:endParaRPr lang="en-US" dirty="0"/>
          </a:p>
        </p:txBody>
      </p:sp>
      <p:sp>
        <p:nvSpPr>
          <p:cNvPr id="3" name="Content Placeholder 2"/>
          <p:cNvSpPr>
            <a:spLocks noGrp="1"/>
          </p:cNvSpPr>
          <p:nvPr>
            <p:ph idx="1"/>
          </p:nvPr>
        </p:nvSpPr>
        <p:spPr/>
        <p:txBody>
          <a:bodyPr/>
          <a:lstStyle/>
          <a:p>
            <a:r>
              <a:rPr lang="en-US" dirty="0" smtClean="0"/>
              <a:t>Jesus was unique as both human and divine Son of God.. Sense of identity</a:t>
            </a:r>
          </a:p>
          <a:p>
            <a:r>
              <a:rPr lang="en-US" dirty="0" smtClean="0"/>
              <a:t>We can have strong sense of identity that we are human sons of God..</a:t>
            </a:r>
          </a:p>
          <a:p>
            <a:r>
              <a:rPr lang="en-US" dirty="0" smtClean="0"/>
              <a:t>God has a plan for our lives .. We must be about the Father’s business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gh-road-header.jpg"/>
          <p:cNvPicPr>
            <a:picLocks noChangeAspect="1"/>
          </p:cNvPicPr>
          <p:nvPr/>
        </p:nvPicPr>
        <p:blipFill>
          <a:blip r:embed="rId2" cstate="print"/>
          <a:stretch>
            <a:fillRect/>
          </a:stretch>
        </p:blipFill>
        <p:spPr>
          <a:xfrm>
            <a:off x="0" y="1524000"/>
            <a:ext cx="9144000" cy="2414649"/>
          </a:xfrm>
          <a:prstGeom prst="rect">
            <a:avLst/>
          </a:prstGeom>
        </p:spPr>
      </p:pic>
      <p:sp>
        <p:nvSpPr>
          <p:cNvPr id="2" name="Title 1"/>
          <p:cNvSpPr>
            <a:spLocks noGrp="1"/>
          </p:cNvSpPr>
          <p:nvPr>
            <p:ph type="title"/>
          </p:nvPr>
        </p:nvSpPr>
        <p:spPr/>
        <p:txBody>
          <a:bodyPr>
            <a:normAutofit fontScale="90000"/>
          </a:bodyPr>
          <a:lstStyle/>
          <a:p>
            <a:r>
              <a:rPr lang="en-US" dirty="0" smtClean="0"/>
              <a:t>Lessons we can learn..</a:t>
            </a:r>
            <a:endParaRPr lang="en-US" dirty="0"/>
          </a:p>
        </p:txBody>
      </p:sp>
      <p:sp>
        <p:nvSpPr>
          <p:cNvPr id="3" name="Content Placeholder 2"/>
          <p:cNvSpPr>
            <a:spLocks noGrp="1"/>
          </p:cNvSpPr>
          <p:nvPr>
            <p:ph idx="1"/>
          </p:nvPr>
        </p:nvSpPr>
        <p:spPr/>
        <p:txBody>
          <a:bodyPr/>
          <a:lstStyle/>
          <a:p>
            <a:r>
              <a:rPr lang="en-US" dirty="0" smtClean="0"/>
              <a:t>We must prepare ourselves to be about the Father’s business.</a:t>
            </a:r>
          </a:p>
          <a:p>
            <a:r>
              <a:rPr lang="en-US" dirty="0" smtClean="0"/>
              <a:t>Those involved will face scorn and suffering… (1 Pet 2:21ff; 2 Tim 3:12)</a:t>
            </a:r>
          </a:p>
          <a:p>
            <a:r>
              <a:rPr lang="en-US" dirty="0" smtClean="0"/>
              <a:t>Jesus will strengthen us to do His will (Eph 3:16-20; Col. 1:11; Jas 1:2-4)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gh-road-header.jpg"/>
          <p:cNvPicPr>
            <a:picLocks noChangeAspect="1"/>
          </p:cNvPicPr>
          <p:nvPr/>
        </p:nvPicPr>
        <p:blipFill>
          <a:blip r:embed="rId2" cstate="print"/>
          <a:stretch>
            <a:fillRect/>
          </a:stretch>
        </p:blipFill>
        <p:spPr>
          <a:xfrm>
            <a:off x="0" y="1524000"/>
            <a:ext cx="9144000" cy="2414649"/>
          </a:xfrm>
          <a:prstGeom prst="rect">
            <a:avLst/>
          </a:prstGeom>
        </p:spPr>
      </p:pic>
      <p:sp>
        <p:nvSpPr>
          <p:cNvPr id="2" name="Title 1"/>
          <p:cNvSpPr>
            <a:spLocks noGrp="1"/>
          </p:cNvSpPr>
          <p:nvPr>
            <p:ph type="title"/>
          </p:nvPr>
        </p:nvSpPr>
        <p:spPr/>
        <p:txBody>
          <a:bodyPr>
            <a:normAutofit fontScale="90000"/>
          </a:bodyPr>
          <a:lstStyle/>
          <a:p>
            <a:r>
              <a:rPr lang="en-US" dirty="0" smtClean="0"/>
              <a:t>Lessons we can learn..</a:t>
            </a:r>
            <a:endParaRPr lang="en-US" dirty="0"/>
          </a:p>
        </p:txBody>
      </p:sp>
      <p:sp>
        <p:nvSpPr>
          <p:cNvPr id="3" name="Content Placeholder 2"/>
          <p:cNvSpPr>
            <a:spLocks noGrp="1"/>
          </p:cNvSpPr>
          <p:nvPr>
            <p:ph idx="1"/>
          </p:nvPr>
        </p:nvSpPr>
        <p:spPr/>
        <p:txBody>
          <a:bodyPr/>
          <a:lstStyle/>
          <a:p>
            <a:r>
              <a:rPr lang="en-US" dirty="0" smtClean="0"/>
              <a:t>The Father’s business is people .. Matt 5:44-45; John 3:16</a:t>
            </a:r>
          </a:p>
          <a:p>
            <a:r>
              <a:rPr lang="en-US" dirty="0" smtClean="0"/>
              <a:t>My Father’s business is serving people .. Phil 2:5-9; Luke 10:29-37</a:t>
            </a:r>
          </a:p>
          <a:p>
            <a:r>
              <a:rPr lang="en-US" dirty="0" smtClean="0"/>
              <a:t>My Father’s business is saving people .. 2 Pet 3:9; Mark 16:15-16; Gal 6:1-2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457200"/>
            <a:ext cx="7772400" cy="1143000"/>
          </a:xfrm>
        </p:spPr>
        <p:txBody>
          <a:bodyPr>
            <a:noAutofit/>
          </a:bodyPr>
          <a:lstStyle/>
          <a:p>
            <a:r>
              <a:rPr lang="en-US" dirty="0" smtClean="0"/>
              <a:t>In My Father’s Business</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Learning from Jesus</a:t>
            </a:r>
            <a:endParaRPr lang="en-US" sz="4400" dirty="0"/>
          </a:p>
        </p:txBody>
      </p:sp>
      <p:pic>
        <p:nvPicPr>
          <p:cNvPr id="5" name="Picture 4" descr="my-fathers-business-by-james-seward-6176.jpg"/>
          <p:cNvPicPr>
            <a:picLocks noChangeAspect="1"/>
          </p:cNvPicPr>
          <p:nvPr/>
        </p:nvPicPr>
        <p:blipFill>
          <a:blip r:embed="rId3" cstate="print">
            <a:lum bright="8000" contrast="15000"/>
          </a:blip>
          <a:stretch>
            <a:fillRect/>
          </a:stretch>
        </p:blipFill>
        <p:spPr>
          <a:xfrm>
            <a:off x="1219200" y="1828800"/>
            <a:ext cx="6705600" cy="3276600"/>
          </a:xfrm>
          <a:prstGeom prst="rect">
            <a:avLst/>
          </a:prstGeom>
          <a:effectLst>
            <a:glow rad="139700">
              <a:schemeClr val="accent6">
                <a:satMod val="175000"/>
                <a:alpha val="40000"/>
              </a:schemeClr>
            </a:glo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y-fathers-business-by-james-seward-6176.jpg"/>
          <p:cNvPicPr>
            <a:picLocks noChangeAspect="1"/>
          </p:cNvPicPr>
          <p:nvPr/>
        </p:nvPicPr>
        <p:blipFill>
          <a:blip r:embed="rId2" cstate="print">
            <a:lum bright="8000" contrast="15000"/>
          </a:blip>
          <a:stretch>
            <a:fillRect/>
          </a:stretch>
        </p:blipFill>
        <p:spPr>
          <a:xfrm>
            <a:off x="5943600" y="457200"/>
            <a:ext cx="2806995" cy="1371600"/>
          </a:xfrm>
          <a:prstGeom prst="rect">
            <a:avLst/>
          </a:prstGeom>
          <a:effectLst>
            <a:glow rad="139700">
              <a:schemeClr val="accent6">
                <a:satMod val="175000"/>
                <a:alpha val="40000"/>
              </a:schemeClr>
            </a:glow>
          </a:effectLst>
        </p:spPr>
      </p:pic>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lstStyle/>
          <a:p>
            <a:r>
              <a:rPr lang="en-US" dirty="0" smtClean="0"/>
              <a:t>Jesus’ childhood..</a:t>
            </a:r>
            <a:endParaRPr lang="en-US" dirty="0"/>
          </a:p>
        </p:txBody>
      </p:sp>
      <p:sp>
        <p:nvSpPr>
          <p:cNvPr id="9" name="Content Placeholder 8"/>
          <p:cNvSpPr>
            <a:spLocks noGrp="1"/>
          </p:cNvSpPr>
          <p:nvPr>
            <p:ph idx="1"/>
          </p:nvPr>
        </p:nvSpPr>
        <p:spPr>
          <a:xfrm>
            <a:off x="457200" y="1828800"/>
            <a:ext cx="8229600" cy="4297363"/>
          </a:xfrm>
        </p:spPr>
        <p:txBody>
          <a:bodyPr/>
          <a:lstStyle/>
          <a:p>
            <a:r>
              <a:rPr lang="en-US" dirty="0" smtClean="0"/>
              <a:t>From infancy to adult .. 30 years ..</a:t>
            </a:r>
          </a:p>
          <a:p>
            <a:r>
              <a:rPr lang="en-US" dirty="0" smtClean="0"/>
              <a:t>Luke chose this one event in His life..</a:t>
            </a:r>
          </a:p>
          <a:p>
            <a:pPr lvl="1"/>
            <a:r>
              <a:rPr lang="en-US" dirty="0" smtClean="0"/>
              <a:t>We see Jesus growing and seeing His purpose in life …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ilgrims-to-jerusalem.jpg"/>
          <p:cNvPicPr>
            <a:picLocks noChangeAspect="1"/>
          </p:cNvPicPr>
          <p:nvPr/>
        </p:nvPicPr>
        <p:blipFill>
          <a:blip r:embed="rId2" cstate="print"/>
          <a:stretch>
            <a:fillRect/>
          </a:stretch>
        </p:blipFill>
        <p:spPr>
          <a:xfrm>
            <a:off x="5715000" y="381000"/>
            <a:ext cx="3216008" cy="2304207"/>
          </a:xfrm>
          <a:prstGeom prst="rect">
            <a:avLst/>
          </a:prstGeom>
          <a:effectLst>
            <a:glow rad="139700">
              <a:schemeClr val="accent6">
                <a:satMod val="175000"/>
                <a:alpha val="40000"/>
              </a:schemeClr>
            </a:glow>
          </a:effectLst>
        </p:spPr>
      </p:pic>
      <p:sp>
        <p:nvSpPr>
          <p:cNvPr id="5" name="Title 4"/>
          <p:cNvSpPr>
            <a:spLocks noGrp="1"/>
          </p:cNvSpPr>
          <p:nvPr>
            <p:ph type="title"/>
          </p:nvPr>
        </p:nvSpPr>
        <p:spPr>
          <a:xfrm>
            <a:off x="381000" y="304800"/>
            <a:ext cx="5486400" cy="1143000"/>
          </a:xfrm>
        </p:spPr>
        <p:txBody>
          <a:bodyPr>
            <a:normAutofit fontScale="90000"/>
          </a:bodyPr>
          <a:lstStyle/>
          <a:p>
            <a:r>
              <a:rPr lang="en-US" sz="3600" dirty="0" smtClean="0"/>
              <a:t>His parents’ spiritual dedication and emphasis..</a:t>
            </a:r>
            <a:endParaRPr lang="en-US" sz="3600" dirty="0"/>
          </a:p>
        </p:txBody>
      </p:sp>
      <p:sp>
        <p:nvSpPr>
          <p:cNvPr id="6" name="Content Placeholder 5"/>
          <p:cNvSpPr>
            <a:spLocks noGrp="1"/>
          </p:cNvSpPr>
          <p:nvPr>
            <p:ph idx="1"/>
          </p:nvPr>
        </p:nvSpPr>
        <p:spPr>
          <a:xfrm>
            <a:off x="304800" y="2057400"/>
            <a:ext cx="8382000" cy="3962400"/>
          </a:xfrm>
        </p:spPr>
        <p:txBody>
          <a:bodyPr>
            <a:normAutofit fontScale="77500" lnSpcReduction="20000"/>
          </a:bodyPr>
          <a:lstStyle/>
          <a:p>
            <a:r>
              <a:rPr lang="en-US" dirty="0" smtClean="0"/>
              <a:t>Luke 2:22 according to the law of Moses.., they brought Him to Jerusalem to present Him to the Lord ..  23 as it is written in the law of the Lord..</a:t>
            </a:r>
          </a:p>
          <a:p>
            <a:r>
              <a:rPr lang="en-US" dirty="0" smtClean="0"/>
              <a:t>2:27 to do for Him according to the custom of the law..</a:t>
            </a:r>
          </a:p>
          <a:p>
            <a:r>
              <a:rPr lang="en-US" dirty="0" smtClean="0"/>
              <a:t>2:39-40 So when they had performed all things according to the law of the Lord, they returned to Galilee, to their own city, Nazareth. 40 And the Child grew and became strong in spirit, filled with wisdom; and the grace of God was upon Him.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ilgrims-to-jerusalem.jpg"/>
          <p:cNvPicPr>
            <a:picLocks noChangeAspect="1"/>
          </p:cNvPicPr>
          <p:nvPr/>
        </p:nvPicPr>
        <p:blipFill>
          <a:blip r:embed="rId2" cstate="print"/>
          <a:stretch>
            <a:fillRect/>
          </a:stretch>
        </p:blipFill>
        <p:spPr>
          <a:xfrm>
            <a:off x="5715000" y="381000"/>
            <a:ext cx="3216008" cy="2304207"/>
          </a:xfrm>
          <a:prstGeom prst="rect">
            <a:avLst/>
          </a:prstGeom>
          <a:effectLst>
            <a:glow rad="139700">
              <a:schemeClr val="accent6">
                <a:satMod val="175000"/>
                <a:alpha val="40000"/>
              </a:schemeClr>
            </a:glow>
          </a:effectLst>
        </p:spPr>
      </p:pic>
      <p:sp>
        <p:nvSpPr>
          <p:cNvPr id="5" name="Title 4"/>
          <p:cNvSpPr>
            <a:spLocks noGrp="1"/>
          </p:cNvSpPr>
          <p:nvPr>
            <p:ph type="title"/>
          </p:nvPr>
        </p:nvSpPr>
        <p:spPr>
          <a:xfrm>
            <a:off x="381000" y="304800"/>
            <a:ext cx="5486400" cy="1143000"/>
          </a:xfrm>
        </p:spPr>
        <p:txBody>
          <a:bodyPr>
            <a:normAutofit fontScale="90000"/>
          </a:bodyPr>
          <a:lstStyle/>
          <a:p>
            <a:r>
              <a:rPr lang="en-US" sz="3600" dirty="0" smtClean="0"/>
              <a:t>His parents’ spiritual dedication and emphasis..</a:t>
            </a:r>
            <a:endParaRPr lang="en-US" sz="3600" dirty="0"/>
          </a:p>
        </p:txBody>
      </p:sp>
      <p:sp>
        <p:nvSpPr>
          <p:cNvPr id="6" name="Content Placeholder 5"/>
          <p:cNvSpPr>
            <a:spLocks noGrp="1"/>
          </p:cNvSpPr>
          <p:nvPr>
            <p:ph idx="1"/>
          </p:nvPr>
        </p:nvSpPr>
        <p:spPr>
          <a:xfrm>
            <a:off x="304800" y="2057400"/>
            <a:ext cx="8382000" cy="3962400"/>
          </a:xfrm>
        </p:spPr>
        <p:txBody>
          <a:bodyPr>
            <a:normAutofit/>
          </a:bodyPr>
          <a:lstStyle/>
          <a:p>
            <a:r>
              <a:rPr lang="en-US" sz="3200" dirty="0" smtClean="0"/>
              <a:t>Luke 2:41 His parents went to Jerusalem every year at the Feast of the Passover. </a:t>
            </a:r>
          </a:p>
          <a:p>
            <a:pPr lvl="1"/>
            <a:r>
              <a:rPr lang="en-US" sz="2400" dirty="0" smtClean="0"/>
              <a:t>Jewish males over 21 yrs required to attend feasts (</a:t>
            </a:r>
            <a:r>
              <a:rPr lang="en-US" sz="2400" dirty="0" err="1" smtClean="0"/>
              <a:t>Exod</a:t>
            </a:r>
            <a:r>
              <a:rPr lang="en-US" sz="2400" dirty="0" smtClean="0"/>
              <a:t> 23:14-17; 34:23; Deut 16:16)</a:t>
            </a:r>
          </a:p>
          <a:p>
            <a:pPr lvl="1"/>
            <a:r>
              <a:rPr lang="en-US" sz="2400" dirty="0" smtClean="0"/>
              <a:t>From Nazareth – 65 to 80 miles..</a:t>
            </a:r>
          </a:p>
          <a:p>
            <a:r>
              <a:rPr lang="en-US" sz="3200" dirty="0" smtClean="0"/>
              <a:t>Luke 2:42 And when He was twelve years old, they went up to Jerusalem according to the custom of the feast.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ilgrims-to-jerusalem.jpg"/>
          <p:cNvPicPr>
            <a:picLocks noChangeAspect="1"/>
          </p:cNvPicPr>
          <p:nvPr/>
        </p:nvPicPr>
        <p:blipFill>
          <a:blip r:embed="rId2" cstate="print"/>
          <a:stretch>
            <a:fillRect/>
          </a:stretch>
        </p:blipFill>
        <p:spPr>
          <a:xfrm>
            <a:off x="5715000" y="381000"/>
            <a:ext cx="3216008" cy="2304207"/>
          </a:xfrm>
          <a:prstGeom prst="rect">
            <a:avLst/>
          </a:prstGeom>
          <a:effectLst>
            <a:glow rad="139700">
              <a:schemeClr val="accent6">
                <a:satMod val="175000"/>
                <a:alpha val="40000"/>
              </a:schemeClr>
            </a:glow>
          </a:effectLst>
        </p:spPr>
      </p:pic>
      <p:sp>
        <p:nvSpPr>
          <p:cNvPr id="5" name="Title 4"/>
          <p:cNvSpPr>
            <a:spLocks noGrp="1"/>
          </p:cNvSpPr>
          <p:nvPr>
            <p:ph type="title"/>
          </p:nvPr>
        </p:nvSpPr>
        <p:spPr>
          <a:xfrm>
            <a:off x="381000" y="304800"/>
            <a:ext cx="5486400" cy="1143000"/>
          </a:xfrm>
        </p:spPr>
        <p:txBody>
          <a:bodyPr>
            <a:normAutofit fontScale="90000"/>
          </a:bodyPr>
          <a:lstStyle/>
          <a:p>
            <a:r>
              <a:rPr lang="en-US" sz="3600" dirty="0" smtClean="0"/>
              <a:t>His parents’ spiritual dedication and emphasis..</a:t>
            </a:r>
            <a:endParaRPr lang="en-US" sz="3600" dirty="0"/>
          </a:p>
        </p:txBody>
      </p:sp>
      <p:sp>
        <p:nvSpPr>
          <p:cNvPr id="6" name="Content Placeholder 5"/>
          <p:cNvSpPr>
            <a:spLocks noGrp="1"/>
          </p:cNvSpPr>
          <p:nvPr>
            <p:ph idx="1"/>
          </p:nvPr>
        </p:nvSpPr>
        <p:spPr>
          <a:xfrm>
            <a:off x="304800" y="2057400"/>
            <a:ext cx="8382000" cy="3962400"/>
          </a:xfrm>
        </p:spPr>
        <p:txBody>
          <a:bodyPr>
            <a:normAutofit/>
          </a:bodyPr>
          <a:lstStyle/>
          <a:p>
            <a:r>
              <a:rPr lang="en-US" sz="3200" dirty="0" smtClean="0"/>
              <a:t>Luke 4:16  So He came to Nazareth, where He had been brought up. And as His custom was, He went into the synagogue on the Sabbath day, and stood up to read. </a:t>
            </a:r>
          </a:p>
          <a:p>
            <a:pPr lvl="1"/>
            <a:r>
              <a:rPr lang="en-US" sz="2400" dirty="0" smtClean="0"/>
              <a:t>Joseph and Mary took their role seriously as parents to do what was best for their family spiritually..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y-fathers-business-by-james-seward-6176.jpg"/>
          <p:cNvPicPr>
            <a:picLocks noChangeAspect="1"/>
          </p:cNvPicPr>
          <p:nvPr/>
        </p:nvPicPr>
        <p:blipFill>
          <a:blip r:embed="rId2" cstate="print">
            <a:lum bright="8000" contrast="15000"/>
          </a:blip>
          <a:stretch>
            <a:fillRect/>
          </a:stretch>
        </p:blipFill>
        <p:spPr>
          <a:xfrm>
            <a:off x="5943600" y="457200"/>
            <a:ext cx="2806995" cy="1371600"/>
          </a:xfrm>
          <a:prstGeom prst="rect">
            <a:avLst/>
          </a:prstGeom>
          <a:effectLst>
            <a:glow rad="139700">
              <a:schemeClr val="accent6">
                <a:satMod val="175000"/>
                <a:alpha val="40000"/>
              </a:schemeClr>
            </a:glow>
          </a:effectLst>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7010400" cy="1143000"/>
          </a:xfrm>
        </p:spPr>
        <p:txBody>
          <a:bodyPr>
            <a:normAutofit fontScale="90000"/>
          </a:bodyPr>
          <a:lstStyle/>
          <a:p>
            <a:r>
              <a:rPr lang="en-US" dirty="0" smtClean="0"/>
              <a:t>Jesus takes responsibility for his own spiritual growth..</a:t>
            </a:r>
            <a:endParaRPr lang="en-US" dirty="0"/>
          </a:p>
        </p:txBody>
      </p:sp>
      <p:sp>
        <p:nvSpPr>
          <p:cNvPr id="4" name="Content Placeholder 3"/>
          <p:cNvSpPr>
            <a:spLocks noGrp="1"/>
          </p:cNvSpPr>
          <p:nvPr>
            <p:ph idx="1"/>
          </p:nvPr>
        </p:nvSpPr>
        <p:spPr>
          <a:xfrm>
            <a:off x="457200" y="2057400"/>
            <a:ext cx="8229600" cy="4068763"/>
          </a:xfrm>
        </p:spPr>
        <p:txBody>
          <a:bodyPr/>
          <a:lstStyle/>
          <a:p>
            <a:r>
              <a:rPr lang="en-US" dirty="0" smtClean="0"/>
              <a:t>Phase 1 (age 5) .. school to learn to read and memorize Law of Moses.. </a:t>
            </a:r>
          </a:p>
          <a:p>
            <a:r>
              <a:rPr lang="en-US" dirty="0" smtClean="0"/>
              <a:t>Phase 2 (age 10)..study the Talmud</a:t>
            </a:r>
          </a:p>
          <a:p>
            <a:r>
              <a:rPr lang="en-US" dirty="0" smtClean="0"/>
              <a:t>Age 12-13 … becoming a man</a:t>
            </a:r>
          </a:p>
          <a:p>
            <a:r>
              <a:rPr lang="en-US" dirty="0" smtClean="0"/>
              <a:t>Phase 3 for gifted.. young men allowed to discuss, ask 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y-fathers-business-by-james-seward-6176.jpg"/>
          <p:cNvPicPr>
            <a:picLocks noChangeAspect="1"/>
          </p:cNvPicPr>
          <p:nvPr/>
        </p:nvPicPr>
        <p:blipFill>
          <a:blip r:embed="rId2" cstate="print">
            <a:lum bright="8000" contrast="15000"/>
          </a:blip>
          <a:stretch>
            <a:fillRect/>
          </a:stretch>
        </p:blipFill>
        <p:spPr>
          <a:xfrm>
            <a:off x="5943600" y="457200"/>
            <a:ext cx="2806995" cy="1371600"/>
          </a:xfrm>
          <a:prstGeom prst="rect">
            <a:avLst/>
          </a:prstGeom>
          <a:effectLst>
            <a:glow rad="139700">
              <a:schemeClr val="accent6">
                <a:satMod val="175000"/>
                <a:alpha val="40000"/>
              </a:schemeClr>
            </a:glow>
          </a:effectLst>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7010400" cy="1143000"/>
          </a:xfrm>
        </p:spPr>
        <p:txBody>
          <a:bodyPr>
            <a:normAutofit fontScale="90000"/>
          </a:bodyPr>
          <a:lstStyle/>
          <a:p>
            <a:r>
              <a:rPr lang="en-US" dirty="0" smtClean="0"/>
              <a:t>Jesus takes responsibility for his own spiritual growth..</a:t>
            </a:r>
            <a:endParaRPr lang="en-US" dirty="0"/>
          </a:p>
        </p:txBody>
      </p:sp>
      <p:sp>
        <p:nvSpPr>
          <p:cNvPr id="4" name="Content Placeholder 3"/>
          <p:cNvSpPr>
            <a:spLocks noGrp="1"/>
          </p:cNvSpPr>
          <p:nvPr>
            <p:ph idx="1"/>
          </p:nvPr>
        </p:nvSpPr>
        <p:spPr>
          <a:xfrm>
            <a:off x="457200" y="2057401"/>
            <a:ext cx="8229600" cy="3352800"/>
          </a:xfrm>
        </p:spPr>
        <p:txBody>
          <a:bodyPr>
            <a:normAutofit fontScale="92500" lnSpcReduction="20000"/>
          </a:bodyPr>
          <a:lstStyle/>
          <a:p>
            <a:r>
              <a:rPr lang="en-US" dirty="0" smtClean="0"/>
              <a:t>Luke 2:43-44 When they had finished the days, as they returned, the Boy Jesus lingered behind in Jerusalem. And Joseph and His mother did not know it;  44 but supposing Him to have been in the company, they went a day's journey, and sought Him among their relatives and acquaintances. </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y-fathers-business-by-james-seward-6176.jpg"/>
          <p:cNvPicPr>
            <a:picLocks noChangeAspect="1"/>
          </p:cNvPicPr>
          <p:nvPr/>
        </p:nvPicPr>
        <p:blipFill>
          <a:blip r:embed="rId2" cstate="print">
            <a:lum bright="8000" contrast="15000"/>
          </a:blip>
          <a:stretch>
            <a:fillRect/>
          </a:stretch>
        </p:blipFill>
        <p:spPr>
          <a:xfrm>
            <a:off x="5943600" y="457200"/>
            <a:ext cx="2806995" cy="1371600"/>
          </a:xfrm>
          <a:prstGeom prst="rect">
            <a:avLst/>
          </a:prstGeom>
          <a:effectLst>
            <a:glow rad="139700">
              <a:schemeClr val="accent6">
                <a:satMod val="175000"/>
                <a:alpha val="40000"/>
              </a:schemeClr>
            </a:glow>
          </a:effectLst>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7010400" cy="1143000"/>
          </a:xfrm>
        </p:spPr>
        <p:txBody>
          <a:bodyPr>
            <a:normAutofit fontScale="90000"/>
          </a:bodyPr>
          <a:lstStyle/>
          <a:p>
            <a:r>
              <a:rPr lang="en-US" dirty="0" smtClean="0"/>
              <a:t>Jesus takes responsibility for his own spiritual growth..</a:t>
            </a:r>
            <a:endParaRPr lang="en-US" dirty="0"/>
          </a:p>
        </p:txBody>
      </p:sp>
      <p:sp>
        <p:nvSpPr>
          <p:cNvPr id="4" name="Content Placeholder 3"/>
          <p:cNvSpPr>
            <a:spLocks noGrp="1"/>
          </p:cNvSpPr>
          <p:nvPr>
            <p:ph idx="1"/>
          </p:nvPr>
        </p:nvSpPr>
        <p:spPr>
          <a:xfrm>
            <a:off x="457200" y="2057401"/>
            <a:ext cx="8229600" cy="3124200"/>
          </a:xfrm>
        </p:spPr>
        <p:txBody>
          <a:bodyPr>
            <a:normAutofit fontScale="92500" lnSpcReduction="20000"/>
          </a:bodyPr>
          <a:lstStyle/>
          <a:p>
            <a:r>
              <a:rPr lang="en-US" dirty="0" smtClean="0"/>
              <a:t>Luke 2:45-46 So when they did not find Him, they returned to Jerusalem, seeking Him. 46 Now so it was that after three days they found Him in the temple, sitting in the midst of the teachers, both listening to them and asking them questions. </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y-fathers-business-by-james-seward-6176.jpg"/>
          <p:cNvPicPr>
            <a:picLocks noChangeAspect="1"/>
          </p:cNvPicPr>
          <p:nvPr/>
        </p:nvPicPr>
        <p:blipFill>
          <a:blip r:embed="rId2" cstate="print">
            <a:lum bright="8000" contrast="15000"/>
          </a:blip>
          <a:stretch>
            <a:fillRect/>
          </a:stretch>
        </p:blipFill>
        <p:spPr>
          <a:xfrm>
            <a:off x="5943600" y="457200"/>
            <a:ext cx="2806995" cy="1371600"/>
          </a:xfrm>
          <a:prstGeom prst="rect">
            <a:avLst/>
          </a:prstGeom>
          <a:effectLst>
            <a:glow rad="139700">
              <a:schemeClr val="accent6">
                <a:satMod val="175000"/>
                <a:alpha val="40000"/>
              </a:schemeClr>
            </a:glow>
          </a:effectLst>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7010400" cy="1143000"/>
          </a:xfrm>
        </p:spPr>
        <p:txBody>
          <a:bodyPr>
            <a:normAutofit fontScale="90000"/>
          </a:bodyPr>
          <a:lstStyle/>
          <a:p>
            <a:r>
              <a:rPr lang="en-US" dirty="0" smtClean="0"/>
              <a:t>Jesus takes responsibility for his own spiritual growth..</a:t>
            </a:r>
            <a:endParaRPr lang="en-US" dirty="0"/>
          </a:p>
        </p:txBody>
      </p:sp>
      <p:sp>
        <p:nvSpPr>
          <p:cNvPr id="4" name="Content Placeholder 3"/>
          <p:cNvSpPr>
            <a:spLocks noGrp="1"/>
          </p:cNvSpPr>
          <p:nvPr>
            <p:ph idx="1"/>
          </p:nvPr>
        </p:nvSpPr>
        <p:spPr>
          <a:xfrm>
            <a:off x="457200" y="2057401"/>
            <a:ext cx="8229600" cy="3124199"/>
          </a:xfrm>
        </p:spPr>
        <p:txBody>
          <a:bodyPr>
            <a:normAutofit fontScale="92500" lnSpcReduction="20000"/>
          </a:bodyPr>
          <a:lstStyle/>
          <a:p>
            <a:r>
              <a:rPr lang="en-US" dirty="0" smtClean="0"/>
              <a:t>Luke 2:47-48 And all who heard Him were astonished at His understanding and answers. 48 So when they saw Him, they were amazed; and His mother said to Him, "Son, why have You done this to us? Look, Your father and I have sought You anxiously." </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TotalTime>
  <Words>909</Words>
  <Application>Microsoft Office PowerPoint</Application>
  <PresentationFormat>On-screen Show (4:3)</PresentationFormat>
  <Paragraphs>56</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In My Father’s Business</vt:lpstr>
      <vt:lpstr>Jesus’ childhood..</vt:lpstr>
      <vt:lpstr>His parents’ spiritual dedication and emphasis..</vt:lpstr>
      <vt:lpstr>His parents’ spiritual dedication and emphasis..</vt:lpstr>
      <vt:lpstr>His parents’ spiritual dedication and emphasis..</vt:lpstr>
      <vt:lpstr>Jesus takes responsibility for his own spiritual growth..</vt:lpstr>
      <vt:lpstr>Jesus takes responsibility for his own spiritual growth..</vt:lpstr>
      <vt:lpstr>Jesus takes responsibility for his own spiritual growth..</vt:lpstr>
      <vt:lpstr>Jesus takes responsibility for his own spiritual growth..</vt:lpstr>
      <vt:lpstr>Jesus takes responsibility for his own spiritual growth..</vt:lpstr>
      <vt:lpstr>Jesus accepted being subject to His parents..</vt:lpstr>
      <vt:lpstr>Jesus accepted being subject to His parents..</vt:lpstr>
      <vt:lpstr>He continued to grow in every area..</vt:lpstr>
      <vt:lpstr>Lessons we can learn..</vt:lpstr>
      <vt:lpstr>Lessons we can learn..</vt:lpstr>
      <vt:lpstr>Lessons we can learn..</vt:lpstr>
      <vt:lpstr>In My Father’s Business</vt:lpstr>
      <vt:lpstr>Slide 18</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158</cp:revision>
  <dcterms:created xsi:type="dcterms:W3CDTF">2011-02-15T07:29:10Z</dcterms:created>
  <dcterms:modified xsi:type="dcterms:W3CDTF">2013-07-20T22:51:54Z</dcterms:modified>
</cp:coreProperties>
</file>